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1" r:id="rId2"/>
    <p:sldId id="305" r:id="rId3"/>
    <p:sldId id="3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odología" id="{68772E5D-9C26-45EE-B13F-4BB2F4F8CC7B}">
          <p14:sldIdLst>
            <p14:sldId id="301"/>
          </p14:sldIdLst>
        </p14:section>
        <p14:section name="Plantilla de trabajo" id="{B1366EC4-A4C0-4BDC-9EA5-9C4292985EC5}">
          <p14:sldIdLst>
            <p14:sldId id="305"/>
            <p14:sldId id="30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a González Polanco" initials="RGP" lastIdx="1" clrIdx="0">
    <p:extLst>
      <p:ext uri="{19B8F6BF-5375-455C-9EA6-DF929625EA0E}">
        <p15:presenceInfo xmlns:p15="http://schemas.microsoft.com/office/powerpoint/2012/main" userId="S-1-5-21-1708537768-573735546-725345543-905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8080"/>
    <a:srgbClr val="DBD9D8"/>
    <a:srgbClr val="0074C8"/>
    <a:srgbClr val="A6A6A6"/>
    <a:srgbClr val="17375E"/>
    <a:srgbClr val="43AB83"/>
    <a:srgbClr val="AFABAB"/>
    <a:srgbClr val="7B0051"/>
    <a:srgbClr val="99C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0AF5F4-08BF-4BFD-BD74-FF0D834946A7}" v="9" dt="2023-09-29T15:04:57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2" autoAdjust="0"/>
    <p:restoredTop sz="94275" autoAdjust="0"/>
  </p:normalViewPr>
  <p:slideViewPr>
    <p:cSldViewPr snapToGrid="0">
      <p:cViewPr>
        <p:scale>
          <a:sx n="75" d="100"/>
          <a:sy n="75" d="100"/>
        </p:scale>
        <p:origin x="630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E8F91-74AC-4C38-80A2-4B5B2556F16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3A651-6AD0-4645-B9B9-9498F072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2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2E4D5-D8E9-4EB1-BB58-E9BCE8343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14BC51-64C6-4EF4-ADCA-2EAAC3A8D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2C3A35-E9AA-4686-9F5B-6199504D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B9103F-27AA-4373-96FC-44B5D6D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C5CE4E-064E-4C7E-8AA2-6C8FC1DD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7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DB0E-BB4A-4C56-8895-0D071713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1EA66A-AFD0-44D6-9E08-995A32E9C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AF49D4-574E-413F-9CEC-EE519603A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19D0E-00FB-44AF-AED4-96F0B83A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A1FBD1-3619-4E36-A6C8-5DC35FF8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0BE8E7-434D-4228-A2B9-594F7B11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9AB82-36B4-4660-8263-7C508F2B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D5AE4E-820B-45B8-8704-0791F365A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A5900E-065A-4F54-A761-081BC297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CE15C-C75A-4630-A085-9D1B96783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6079A-58B0-4076-995C-3D6CFDE3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2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781819-E52B-4BEC-88C0-5967C0BC9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A3E204-B842-4B0E-B157-F860B41E4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CF4FE1-13BD-4925-8B32-531D1707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12CA95-F48E-40B0-A987-1B503FC7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C44BF-0660-4B09-8AA7-7217A036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3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7A60B-FE76-4720-8EAE-C5599AC3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ECF981-21E9-4CFF-AC2D-20C5B1FD2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121B5A-5B03-4BA1-89CD-751B7888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D6B2A2-1D73-4776-940D-C43C92B4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165118-3E6C-4353-8921-84B6730D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9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559A5-0650-4A18-9E18-2EAA5702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625BB9-833C-47B0-A6EE-54E35602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F1A61-D022-490C-BBF0-E191AFAF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6985F6-23AB-43D4-982D-EE44028B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8E597A-6BBC-47A8-90DD-F3E7349F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6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6BB28-D7DD-4FAF-A4C7-11EECB7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C862C1-7D02-470E-9E75-3FC59EB85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D1E974-0198-474B-B62E-A72930B39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BFCAE9-62E3-411C-B958-5399D128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508C4D-DD78-47AA-B9D6-B5446CE3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25E7A8-5976-4255-829B-BCECC8F8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7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AFEB6-958E-487E-977D-DC635E4F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860E8-CA22-4107-ABF3-C9D3AC36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D4143F-B3F4-447C-8D2E-16FAAE395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9BAF3-BF64-448D-91A4-A2CC5458A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EDC71F-606F-4C86-A8D3-614502773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AA64EF-92E5-4852-9143-9E21B1C8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44E875-87DA-4DCB-8672-68D83F84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D7A769-4C01-49DB-A461-80FD2A8B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5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80BD9-0D7C-4A22-9D66-0CACA4BD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D6758E-2F50-41B0-85EC-EB65C4F1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2DACA0-DB30-46DC-8AC0-878501E2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5F8FD8-05BA-4A6E-B07C-EF2E6A1F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6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 ideac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13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57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166A8-DA56-44FC-A8D6-447A4FBE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45CB25-784C-4F73-A31C-9A7A71770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6C9F98-296A-4273-9E7F-7C55964FB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16F40B-9CEF-4308-8865-24625366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FC7CBD-8860-41B7-8E68-773857A5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08F47D-1214-43C6-8C97-4348570C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1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D64E96-5C16-45D5-9962-C406FBCC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2F9B75-6A19-4266-9B1B-50D9F4361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Marcador de fecha 3">
            <a:extLst>
              <a:ext uri="{FF2B5EF4-FFF2-40B4-BE49-F238E27FC236}">
                <a16:creationId xmlns:a16="http://schemas.microsoft.com/office/drawing/2014/main" id="{EA953EB5-8970-14DC-F214-526BC77BE9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14" name="Marcador de pie de página 4">
            <a:extLst>
              <a:ext uri="{FF2B5EF4-FFF2-40B4-BE49-F238E27FC236}">
                <a16:creationId xmlns:a16="http://schemas.microsoft.com/office/drawing/2014/main" id="{C59C4F04-DBC4-B1B8-3E4A-83A20ED955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Marcador de número de diapositiva 5">
            <a:extLst>
              <a:ext uri="{FF2B5EF4-FFF2-40B4-BE49-F238E27FC236}">
                <a16:creationId xmlns:a16="http://schemas.microsoft.com/office/drawing/2014/main" id="{BECD4216-AE60-E7A3-8D7B-192FC12F6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A8271994-F2B6-28EE-5A60-D960F7290B5F}"/>
              </a:ext>
            </a:extLst>
          </p:cNvPr>
          <p:cNvSpPr/>
          <p:nvPr userDrawn="1"/>
        </p:nvSpPr>
        <p:spPr>
          <a:xfrm>
            <a:off x="0" y="6248569"/>
            <a:ext cx="12192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1FEA6E3C-8B80-35C1-0331-0BE2AEA11088}"/>
              </a:ext>
            </a:extLst>
          </p:cNvPr>
          <p:cNvSpPr/>
          <p:nvPr userDrawn="1"/>
        </p:nvSpPr>
        <p:spPr>
          <a:xfrm>
            <a:off x="1847875" y="6247352"/>
            <a:ext cx="618169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atribuir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crédito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Método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las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cinco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rutinas</a:t>
            </a:r>
            <a:r>
              <a:rPr lang="en-US" sz="80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Canvas de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]. </a:t>
            </a:r>
            <a:r>
              <a:rPr lang="en-US" sz="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Técnicas</a:t>
            </a:r>
            <a:r>
              <a:rPr lang="en-US" sz="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Innovación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https://innovacioneducativa.tec.mx/es/recursos-pedagogicos/tecnicas-de-innovacion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A34EC957-1285-60A7-F35F-6ECCCD29E62D}"/>
              </a:ext>
            </a:extLst>
          </p:cNvPr>
          <p:cNvSpPr/>
          <p:nvPr userDrawn="1"/>
        </p:nvSpPr>
        <p:spPr>
          <a:xfrm>
            <a:off x="7681900" y="6351386"/>
            <a:ext cx="320055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está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Creative Commons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900" b="0" i="0" dirty="0" err="1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Attribution</a:t>
            </a:r>
            <a:r>
              <a:rPr lang="es-ES" sz="900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 4.0 International (CC BY 4.0)</a:t>
            </a:r>
          </a:p>
          <a:p>
            <a:pPr algn="r"/>
            <a:endParaRPr 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Shape 99">
            <a:extLst>
              <a:ext uri="{FF2B5EF4-FFF2-40B4-BE49-F238E27FC236}">
                <a16:creationId xmlns:a16="http://schemas.microsoft.com/office/drawing/2014/main" id="{AFA4CB42-9A3E-0548-E724-481E180731B7}"/>
              </a:ext>
            </a:extLst>
          </p:cNvPr>
          <p:cNvPicPr preferRelativeResize="0"/>
          <p:nvPr userDrawn="1"/>
        </p:nvPicPr>
        <p:blipFill rotWithShape="1">
          <a:blip r:embed="rId14">
            <a:alphaModFix/>
            <a:biLevel thresh="25000"/>
          </a:blip>
          <a:srcRect/>
          <a:stretch/>
        </p:blipFill>
        <p:spPr>
          <a:xfrm>
            <a:off x="218224" y="6351817"/>
            <a:ext cx="1481397" cy="3951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traight Connector 34">
            <a:extLst>
              <a:ext uri="{FF2B5EF4-FFF2-40B4-BE49-F238E27FC236}">
                <a16:creationId xmlns:a16="http://schemas.microsoft.com/office/drawing/2014/main" id="{62FD12EE-D3AF-971F-FC25-DE6700A3B2C7}"/>
              </a:ext>
            </a:extLst>
          </p:cNvPr>
          <p:cNvCxnSpPr/>
          <p:nvPr userDrawn="1"/>
        </p:nvCxnSpPr>
        <p:spPr>
          <a:xfrm>
            <a:off x="1838368" y="6353128"/>
            <a:ext cx="0" cy="43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BDA9B917-177A-6164-C562-8E5EA941F6E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66" y="6382821"/>
            <a:ext cx="923667" cy="32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581E6A82-1D67-46AC-A866-5EB225C9948A}"/>
              </a:ext>
            </a:extLst>
          </p:cNvPr>
          <p:cNvSpPr/>
          <p:nvPr/>
        </p:nvSpPr>
        <p:spPr>
          <a:xfrm>
            <a:off x="514307" y="636432"/>
            <a:ext cx="6579775" cy="4262140"/>
          </a:xfrm>
          <a:prstGeom prst="rect">
            <a:avLst/>
          </a:prstGeom>
          <a:noFill/>
          <a:ln w="158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84B9417-FDD5-4A58-B6D7-8B2EA5AD3194}"/>
              </a:ext>
            </a:extLst>
          </p:cNvPr>
          <p:cNvSpPr/>
          <p:nvPr/>
        </p:nvSpPr>
        <p:spPr>
          <a:xfrm>
            <a:off x="1091831" y="829844"/>
            <a:ext cx="1407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Metodología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CBCF8AEA-CC1D-454F-9BCF-94470E4D88FC}"/>
              </a:ext>
            </a:extLst>
          </p:cNvPr>
          <p:cNvSpPr/>
          <p:nvPr/>
        </p:nvSpPr>
        <p:spPr>
          <a:xfrm>
            <a:off x="526441" y="1297586"/>
            <a:ext cx="655299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Definir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claramente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que los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deberán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resolver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comentarlo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con los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Organizar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equipos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Indicar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a los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equipos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deberán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plantear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posibles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soluciones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con base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estrategia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las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siguientes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rutinas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establecen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uno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deberá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seleccionar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rutina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le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gustaría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poner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práctica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(de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preferencia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que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cubran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las 5).</a:t>
            </a: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Rutina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comunicación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Hablar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alguien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piensa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una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manera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diferente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sobre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tema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concreto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formular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preguntas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obtener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Rutina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información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escrita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Encontrar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nuevas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ideas es 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través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lectura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investigar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Internet,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libros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y/o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revistas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sobre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tema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obtener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Rutina de la </a:t>
            </a:r>
            <a:r>
              <a:rPr lang="en-U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observación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: Mirar con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detenimiento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todo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lo que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rodea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(se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puede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hacer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uso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YouTube,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documentales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películas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etc. o bien,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salir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a 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calle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simplemente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observar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Rutina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 de romper </a:t>
            </a:r>
            <a:r>
              <a:rPr lang="en-U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paradigmas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Plantear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paradigmas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tiene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romper para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generar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nuevas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ideas. </a:t>
            </a: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Rutina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reinventar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Establecer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haría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totalmente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diferente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a lo que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está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acostumbrado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hacer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Registrar las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nuevas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ideas que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generan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con base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implementación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rutinas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Compartir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seleccionar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las ideas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más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interesantes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novedosas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12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2F1D557-7B39-4CCD-85A0-5F7F0F8C6658}"/>
              </a:ext>
            </a:extLst>
          </p:cNvPr>
          <p:cNvSpPr/>
          <p:nvPr/>
        </p:nvSpPr>
        <p:spPr>
          <a:xfrm>
            <a:off x="7227153" y="636433"/>
            <a:ext cx="4450493" cy="1918708"/>
          </a:xfrm>
          <a:prstGeom prst="rect">
            <a:avLst/>
          </a:prstGeom>
          <a:noFill/>
          <a:ln w="158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586CE44-019A-4EFB-9356-F57794F2BB95}"/>
              </a:ext>
            </a:extLst>
          </p:cNvPr>
          <p:cNvSpPr/>
          <p:nvPr/>
        </p:nvSpPr>
        <p:spPr>
          <a:xfrm>
            <a:off x="7814282" y="823992"/>
            <a:ext cx="143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Participantes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BA763329-306D-4535-9CE0-5D8CEF05AD1F}"/>
              </a:ext>
            </a:extLst>
          </p:cNvPr>
          <p:cNvSpPr/>
          <p:nvPr/>
        </p:nvSpPr>
        <p:spPr>
          <a:xfrm>
            <a:off x="10032611" y="2688469"/>
            <a:ext cx="1195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Tiempo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sugerido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EBE6452-EA2C-4EFC-8164-EDB05F0B17D7}"/>
              </a:ext>
            </a:extLst>
          </p:cNvPr>
          <p:cNvSpPr/>
          <p:nvPr/>
        </p:nvSpPr>
        <p:spPr>
          <a:xfrm>
            <a:off x="9659331" y="2672966"/>
            <a:ext cx="2018315" cy="2225606"/>
          </a:xfrm>
          <a:prstGeom prst="rect">
            <a:avLst/>
          </a:prstGeom>
          <a:noFill/>
          <a:ln w="158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3D56A52-8929-4692-A9D9-DD053B8FC655}"/>
              </a:ext>
            </a:extLst>
          </p:cNvPr>
          <p:cNvSpPr/>
          <p:nvPr/>
        </p:nvSpPr>
        <p:spPr>
          <a:xfrm>
            <a:off x="7227153" y="2671277"/>
            <a:ext cx="2314094" cy="2227296"/>
          </a:xfrm>
          <a:prstGeom prst="rect">
            <a:avLst/>
          </a:prstGeom>
          <a:noFill/>
          <a:ln w="158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C219B644-EFF5-421E-BF24-1D375E9BEA78}"/>
              </a:ext>
            </a:extLst>
          </p:cNvPr>
          <p:cNvSpPr/>
          <p:nvPr/>
        </p:nvSpPr>
        <p:spPr>
          <a:xfrm>
            <a:off x="7707518" y="2688469"/>
            <a:ext cx="120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Materiales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98C1BEE2-161B-4232-80CA-B5D7A7DCB6AF}"/>
              </a:ext>
            </a:extLst>
          </p:cNvPr>
          <p:cNvSpPr/>
          <p:nvPr/>
        </p:nvSpPr>
        <p:spPr>
          <a:xfrm>
            <a:off x="7227153" y="3344927"/>
            <a:ext cx="226478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/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Plantilla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técnica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Método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las 5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rutinas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887FF09-AFF7-4271-AA2B-89D1F3463CE2}"/>
              </a:ext>
            </a:extLst>
          </p:cNvPr>
          <p:cNvSpPr/>
          <p:nvPr/>
        </p:nvSpPr>
        <p:spPr>
          <a:xfrm>
            <a:off x="7309763" y="1303991"/>
            <a:ext cx="427263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Equipos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5 personas</a:t>
            </a:r>
          </a:p>
          <a:p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1 Persona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facilitadora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proceso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63DC2E65-76D6-474D-8EA5-F9F55B370A57}"/>
              </a:ext>
            </a:extLst>
          </p:cNvPr>
          <p:cNvSpPr/>
          <p:nvPr/>
        </p:nvSpPr>
        <p:spPr>
          <a:xfrm>
            <a:off x="9725145" y="3463773"/>
            <a:ext cx="16529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180 </a:t>
            </a:r>
            <a:r>
              <a:rPr lang="en-US" sz="1300" dirty="0" err="1"/>
              <a:t>minutos</a:t>
            </a:r>
            <a:endParaRPr lang="en-US" sz="1300" dirty="0"/>
          </a:p>
          <a:p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763" y="756361"/>
            <a:ext cx="504519" cy="489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41" y="784645"/>
            <a:ext cx="499409" cy="453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159" y="2746525"/>
            <a:ext cx="455657" cy="439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145" y="2746525"/>
            <a:ext cx="378764" cy="407583"/>
          </a:xfrm>
          <a:prstGeom prst="rect">
            <a:avLst/>
          </a:prstGeom>
        </p:spPr>
      </p:pic>
      <p:sp>
        <p:nvSpPr>
          <p:cNvPr id="24" name="Rectángulo 6">
            <a:extLst>
              <a:ext uri="{FF2B5EF4-FFF2-40B4-BE49-F238E27FC236}">
                <a16:creationId xmlns:a16="http://schemas.microsoft.com/office/drawing/2014/main" id="{62CDC3BC-140E-EF43-B90B-8CF355F108F0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para </a:t>
            </a:r>
            <a:r>
              <a:rPr lang="en-US" sz="1300" dirty="0" err="1">
                <a:solidFill>
                  <a:schemeClr val="tx1"/>
                </a:solidFill>
              </a:rPr>
              <a:t>solucionar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retos</a:t>
            </a:r>
            <a:r>
              <a:rPr lang="en-US" sz="1300" dirty="0">
                <a:solidFill>
                  <a:schemeClr val="tx1"/>
                </a:solidFill>
              </a:rPr>
              <a:t> o </a:t>
            </a:r>
            <a:r>
              <a:rPr lang="en-US" sz="1300" dirty="0" err="1">
                <a:solidFill>
                  <a:schemeClr val="tx1"/>
                </a:solidFill>
              </a:rPr>
              <a:t>problemas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25" name="Rectángulo 7">
            <a:extLst>
              <a:ext uri="{FF2B5EF4-FFF2-40B4-BE49-F238E27FC236}">
                <a16:creationId xmlns:a16="http://schemas.microsoft.com/office/drawing/2014/main" id="{2C901625-0636-A445-8AF7-FC0415DE82CA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Método</a:t>
            </a:r>
            <a:r>
              <a:rPr lang="en-US" sz="1400" dirty="0">
                <a:solidFill>
                  <a:schemeClr val="tx1"/>
                </a:solidFill>
              </a:rPr>
              <a:t> de las 5 </a:t>
            </a:r>
            <a:r>
              <a:rPr lang="en-US" sz="1400" dirty="0" err="1">
                <a:solidFill>
                  <a:schemeClr val="tx1"/>
                </a:solidFill>
              </a:rPr>
              <a:t>rutinas</a:t>
            </a:r>
            <a:endParaRPr lang="en-US" sz="15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C9C11ED3-601B-D391-125E-5B001D27E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77921"/>
              </p:ext>
            </p:extLst>
          </p:nvPr>
        </p:nvGraphicFramePr>
        <p:xfrm>
          <a:off x="526441" y="5148461"/>
          <a:ext cx="11151207" cy="653844"/>
        </p:xfrm>
        <a:graphic>
          <a:graphicData uri="http://schemas.openxmlformats.org/drawingml/2006/table">
            <a:tbl>
              <a:tblPr/>
              <a:tblGrid>
                <a:gridCol w="997559">
                  <a:extLst>
                    <a:ext uri="{9D8B030D-6E8A-4147-A177-3AD203B41FA5}">
                      <a16:colId xmlns:a16="http://schemas.microsoft.com/office/drawing/2014/main" val="1011887973"/>
                    </a:ext>
                  </a:extLst>
                </a:gridCol>
                <a:gridCol w="717913">
                  <a:extLst>
                    <a:ext uri="{9D8B030D-6E8A-4147-A177-3AD203B41FA5}">
                      <a16:colId xmlns:a16="http://schemas.microsoft.com/office/drawing/2014/main" val="2546843995"/>
                    </a:ext>
                  </a:extLst>
                </a:gridCol>
                <a:gridCol w="970568">
                  <a:extLst>
                    <a:ext uri="{9D8B030D-6E8A-4147-A177-3AD203B41FA5}">
                      <a16:colId xmlns:a16="http://schemas.microsoft.com/office/drawing/2014/main" val="3568538179"/>
                    </a:ext>
                  </a:extLst>
                </a:gridCol>
                <a:gridCol w="665976">
                  <a:extLst>
                    <a:ext uri="{9D8B030D-6E8A-4147-A177-3AD203B41FA5}">
                      <a16:colId xmlns:a16="http://schemas.microsoft.com/office/drawing/2014/main" val="3005459967"/>
                    </a:ext>
                  </a:extLst>
                </a:gridCol>
                <a:gridCol w="1342275">
                  <a:extLst>
                    <a:ext uri="{9D8B030D-6E8A-4147-A177-3AD203B41FA5}">
                      <a16:colId xmlns:a16="http://schemas.microsoft.com/office/drawing/2014/main" val="3034139069"/>
                    </a:ext>
                  </a:extLst>
                </a:gridCol>
                <a:gridCol w="606605">
                  <a:extLst>
                    <a:ext uri="{9D8B030D-6E8A-4147-A177-3AD203B41FA5}">
                      <a16:colId xmlns:a16="http://schemas.microsoft.com/office/drawing/2014/main" val="2461006159"/>
                    </a:ext>
                  </a:extLst>
                </a:gridCol>
                <a:gridCol w="1478338">
                  <a:extLst>
                    <a:ext uri="{9D8B030D-6E8A-4147-A177-3AD203B41FA5}">
                      <a16:colId xmlns:a16="http://schemas.microsoft.com/office/drawing/2014/main" val="2996755515"/>
                    </a:ext>
                  </a:extLst>
                </a:gridCol>
                <a:gridCol w="1335277">
                  <a:extLst>
                    <a:ext uri="{9D8B030D-6E8A-4147-A177-3AD203B41FA5}">
                      <a16:colId xmlns:a16="http://schemas.microsoft.com/office/drawing/2014/main" val="2873295159"/>
                    </a:ext>
                  </a:extLst>
                </a:gridCol>
                <a:gridCol w="1097051">
                  <a:extLst>
                    <a:ext uri="{9D8B030D-6E8A-4147-A177-3AD203B41FA5}">
                      <a16:colId xmlns:a16="http://schemas.microsoft.com/office/drawing/2014/main" val="1920637003"/>
                    </a:ext>
                  </a:extLst>
                </a:gridCol>
                <a:gridCol w="787296">
                  <a:extLst>
                    <a:ext uri="{9D8B030D-6E8A-4147-A177-3AD203B41FA5}">
                      <a16:colId xmlns:a16="http://schemas.microsoft.com/office/drawing/2014/main" val="509024099"/>
                    </a:ext>
                  </a:extLst>
                </a:gridCol>
                <a:gridCol w="1152349">
                  <a:extLst>
                    <a:ext uri="{9D8B030D-6E8A-4147-A177-3AD203B41FA5}">
                      <a16:colId xmlns:a16="http://schemas.microsoft.com/office/drawing/2014/main" val="322226152"/>
                    </a:ext>
                  </a:extLst>
                </a:gridCol>
              </a:tblGrid>
              <a:tr h="188001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 Crea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Valida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3. Prueba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4. Mejora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5. Comparte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85292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Diagnóstico de necesidades / Contextualización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Ideación 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Conceptualización</a:t>
                      </a:r>
                    </a:p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(Descartar ideas y crear conceptos)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Mockup  concepto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Validaciones </a:t>
                      </a:r>
                      <a:b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(técnicas, operativas, económicas, etc.)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Prototipo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Diseño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7475" indent="0"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Despliegue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Evaluación y medición de impacto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Mejoras 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Divulgación / Escalamiento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475239"/>
                  </a:ext>
                </a:extLst>
              </a:tr>
            </a:tbl>
          </a:graphicData>
        </a:graphic>
      </p:graphicFrame>
      <p:pic>
        <p:nvPicPr>
          <p:cNvPr id="7" name="Picture 5">
            <a:extLst>
              <a:ext uri="{FF2B5EF4-FFF2-40B4-BE49-F238E27FC236}">
                <a16:creationId xmlns:a16="http://schemas.microsoft.com/office/drawing/2014/main" id="{5D7B1C1C-66F9-DDCE-D68A-9890303F70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729" y="5872341"/>
            <a:ext cx="294668" cy="3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0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0">
            <a:extLst>
              <a:ext uri="{FF2B5EF4-FFF2-40B4-BE49-F238E27FC236}">
                <a16:creationId xmlns:a16="http://schemas.microsoft.com/office/drawing/2014/main" id="{7E5B4048-A7CA-3A0A-6EEC-3C8356EF8835}"/>
              </a:ext>
            </a:extLst>
          </p:cNvPr>
          <p:cNvSpPr/>
          <p:nvPr/>
        </p:nvSpPr>
        <p:spPr>
          <a:xfrm>
            <a:off x="512033" y="1136003"/>
            <a:ext cx="11165610" cy="4859807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54">
            <a:extLst>
              <a:ext uri="{FF2B5EF4-FFF2-40B4-BE49-F238E27FC236}">
                <a16:creationId xmlns:a16="http://schemas.microsoft.com/office/drawing/2014/main" id="{1220E81A-7CA5-BF04-7774-A214AF6F15BE}"/>
              </a:ext>
            </a:extLst>
          </p:cNvPr>
          <p:cNvSpPr txBox="1"/>
          <p:nvPr/>
        </p:nvSpPr>
        <p:spPr>
          <a:xfrm>
            <a:off x="512033" y="121491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resolver: </a:t>
            </a:r>
          </a:p>
          <a:p>
            <a:pPr>
              <a:lnSpc>
                <a:spcPct val="107000"/>
              </a:lnSpc>
            </a:pPr>
            <a:r>
              <a:rPr lang="en-US" i="1" dirty="0" err="1"/>
              <a:t>Defina</a:t>
            </a:r>
            <a:r>
              <a:rPr lang="en-US" i="1" dirty="0"/>
              <a:t>, </a:t>
            </a:r>
            <a:r>
              <a:rPr lang="en-US" i="1" dirty="0" err="1"/>
              <a:t>en</a:t>
            </a:r>
            <a:r>
              <a:rPr lang="en-US" i="1" dirty="0"/>
              <a:t> forma de </a:t>
            </a:r>
            <a:r>
              <a:rPr lang="en-US" i="1" dirty="0" err="1"/>
              <a:t>pregunta</a:t>
            </a:r>
            <a:r>
              <a:rPr lang="en-US" i="1" dirty="0"/>
              <a:t>, </a:t>
            </a:r>
            <a:r>
              <a:rPr lang="en-US" i="1" dirty="0" err="1"/>
              <a:t>cuál</a:t>
            </a:r>
            <a:r>
              <a:rPr lang="en-US" i="1" dirty="0"/>
              <a:t> </a:t>
            </a:r>
            <a:r>
              <a:rPr lang="en-US" i="1" dirty="0" err="1"/>
              <a:t>será</a:t>
            </a:r>
            <a:r>
              <a:rPr lang="en-US" i="1" dirty="0"/>
              <a:t> el </a:t>
            </a:r>
            <a:r>
              <a:rPr lang="en-US" i="1" dirty="0" err="1"/>
              <a:t>reto</a:t>
            </a:r>
            <a:r>
              <a:rPr lang="en-US" i="1" dirty="0"/>
              <a:t> o </a:t>
            </a:r>
            <a:r>
              <a:rPr lang="en-US" i="1" dirty="0" err="1"/>
              <a:t>problemática</a:t>
            </a:r>
            <a:r>
              <a:rPr lang="en-US" i="1" dirty="0"/>
              <a:t> a resolver.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67">
            <a:extLst>
              <a:ext uri="{FF2B5EF4-FFF2-40B4-BE49-F238E27FC236}">
                <a16:creationId xmlns:a16="http://schemas.microsoft.com/office/drawing/2014/main" id="{382DB1AB-AEDE-2C4B-E0CC-BC511099FB31}"/>
              </a:ext>
            </a:extLst>
          </p:cNvPr>
          <p:cNvCxnSpPr>
            <a:cxnSpLocks/>
          </p:cNvCxnSpPr>
          <p:nvPr/>
        </p:nvCxnSpPr>
        <p:spPr>
          <a:xfrm>
            <a:off x="512033" y="1939045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54">
            <a:extLst>
              <a:ext uri="{FF2B5EF4-FFF2-40B4-BE49-F238E27FC236}">
                <a16:creationId xmlns:a16="http://schemas.microsoft.com/office/drawing/2014/main" id="{785F1838-5B10-2C3C-0B30-5A9E3EAFA3A1}"/>
              </a:ext>
            </a:extLst>
          </p:cNvPr>
          <p:cNvSpPr txBox="1"/>
          <p:nvPr/>
        </p:nvSpPr>
        <p:spPr>
          <a:xfrm>
            <a:off x="512033" y="2126468"/>
            <a:ext cx="5066634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materiales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utilizar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los </a:t>
            </a:r>
            <a:r>
              <a:rPr lang="en-US" sz="1300" dirty="0" err="1"/>
              <a:t>materiales</a:t>
            </a:r>
            <a:r>
              <a:rPr lang="en-US" sz="1300" dirty="0"/>
              <a:t> que </a:t>
            </a:r>
            <a:r>
              <a:rPr lang="en-US" sz="1300" dirty="0" err="1"/>
              <a:t>requerirá</a:t>
            </a:r>
            <a:r>
              <a:rPr lang="en-US" sz="1300" dirty="0"/>
              <a:t> para la </a:t>
            </a:r>
            <a:r>
              <a:rPr lang="en-US" sz="1300" dirty="0" err="1"/>
              <a:t>sesión</a:t>
            </a:r>
            <a:r>
              <a:rPr lang="en-US" sz="1300" dirty="0"/>
              <a:t>.</a:t>
            </a:r>
          </a:p>
        </p:txBody>
      </p:sp>
      <p:cxnSp>
        <p:nvCxnSpPr>
          <p:cNvPr id="8" name="Conector recto 85">
            <a:extLst>
              <a:ext uri="{FF2B5EF4-FFF2-40B4-BE49-F238E27FC236}">
                <a16:creationId xmlns:a16="http://schemas.microsoft.com/office/drawing/2014/main" id="{1514CC38-853E-4FCB-C0BF-3B2B608C16E7}"/>
              </a:ext>
            </a:extLst>
          </p:cNvPr>
          <p:cNvCxnSpPr>
            <a:cxnSpLocks/>
          </p:cNvCxnSpPr>
          <p:nvPr/>
        </p:nvCxnSpPr>
        <p:spPr>
          <a:xfrm>
            <a:off x="5860251" y="1939045"/>
            <a:ext cx="0" cy="4056765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00">
            <a:extLst>
              <a:ext uri="{FF2B5EF4-FFF2-40B4-BE49-F238E27FC236}">
                <a16:creationId xmlns:a16="http://schemas.microsoft.com/office/drawing/2014/main" id="{F204E519-197A-74AB-7606-43DE17692989}"/>
              </a:ext>
            </a:extLst>
          </p:cNvPr>
          <p:cNvCxnSpPr>
            <a:cxnSpLocks/>
          </p:cNvCxnSpPr>
          <p:nvPr/>
        </p:nvCxnSpPr>
        <p:spPr>
          <a:xfrm>
            <a:off x="513195" y="400191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54">
            <a:extLst>
              <a:ext uri="{FF2B5EF4-FFF2-40B4-BE49-F238E27FC236}">
                <a16:creationId xmlns:a16="http://schemas.microsoft.com/office/drawing/2014/main" id="{695E34BB-714A-F9C5-71F4-7D8E76FBB6AE}"/>
              </a:ext>
            </a:extLst>
          </p:cNvPr>
          <p:cNvSpPr txBox="1"/>
          <p:nvPr/>
        </p:nvSpPr>
        <p:spPr>
          <a:xfrm>
            <a:off x="510871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endParaRPr lang="en-US" sz="1300" dirty="0">
              <a:solidFill>
                <a:srgbClr val="0074C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a las y los </a:t>
            </a:r>
            <a:r>
              <a:rPr lang="en-US" sz="1300" dirty="0" err="1"/>
              <a:t>participantes</a:t>
            </a:r>
            <a:r>
              <a:rPr lang="en-US" sz="1300" dirty="0"/>
              <a:t> para </a:t>
            </a:r>
            <a:r>
              <a:rPr lang="en-US" sz="1300" dirty="0" err="1"/>
              <a:t>asegurar</a:t>
            </a:r>
            <a:r>
              <a:rPr lang="en-US" sz="1300" dirty="0"/>
              <a:t> que </a:t>
            </a:r>
            <a:r>
              <a:rPr lang="en-US" sz="1300" dirty="0" err="1"/>
              <a:t>tiene</a:t>
            </a:r>
            <a:r>
              <a:rPr lang="en-US" sz="1300" dirty="0"/>
              <a:t> </a:t>
            </a:r>
            <a:r>
              <a:rPr lang="en-US" sz="1300" dirty="0" err="1"/>
              <a:t>claridad</a:t>
            </a:r>
            <a:r>
              <a:rPr lang="en-US" sz="1300" dirty="0"/>
              <a:t> de la </a:t>
            </a:r>
            <a:r>
              <a:rPr lang="en-US" sz="1300" dirty="0" err="1"/>
              <a:t>densidad</a:t>
            </a:r>
            <a:r>
              <a:rPr lang="en-US" sz="1300" dirty="0"/>
              <a:t> del </a:t>
            </a:r>
            <a:r>
              <a:rPr lang="en-US" sz="1300" dirty="0" err="1"/>
              <a:t>grupo</a:t>
            </a:r>
            <a:r>
              <a:rPr lang="en-US" sz="1300" dirty="0"/>
              <a:t>.  Si </a:t>
            </a:r>
            <a:r>
              <a:rPr lang="en-US" sz="1300" dirty="0" err="1"/>
              <a:t>ya</a:t>
            </a:r>
            <a:r>
              <a:rPr lang="en-US" sz="1300" dirty="0"/>
              <a:t> </a:t>
            </a:r>
            <a:r>
              <a:rPr lang="en-US" sz="1300" dirty="0" err="1"/>
              <a:t>tiene</a:t>
            </a:r>
            <a:r>
              <a:rPr lang="en-US" sz="1300" dirty="0"/>
              <a:t> </a:t>
            </a:r>
            <a:r>
              <a:rPr lang="en-US" sz="1300" dirty="0" err="1"/>
              <a:t>definidos</a:t>
            </a:r>
            <a:r>
              <a:rPr lang="en-US" sz="1300" dirty="0"/>
              <a:t> los </a:t>
            </a:r>
            <a:r>
              <a:rPr lang="en-US" sz="1300" dirty="0" err="1"/>
              <a:t>equipos</a:t>
            </a:r>
            <a:r>
              <a:rPr lang="en-US" sz="1300" dirty="0"/>
              <a:t> </a:t>
            </a:r>
            <a:r>
              <a:rPr lang="en-US" sz="1300" dirty="0" err="1"/>
              <a:t>puede</a:t>
            </a:r>
            <a:r>
              <a:rPr lang="en-US" sz="1300" dirty="0"/>
              <a:t> </a:t>
            </a:r>
            <a:r>
              <a:rPr lang="en-US" sz="1300" dirty="0" err="1"/>
              <a:t>enlistar</a:t>
            </a:r>
            <a:r>
              <a:rPr lang="en-US" sz="1300" dirty="0"/>
              <a:t> al </a:t>
            </a:r>
            <a:r>
              <a:rPr lang="en-US" sz="1300" dirty="0" err="1"/>
              <a:t>grupo</a:t>
            </a:r>
            <a:r>
              <a:rPr lang="en-US" sz="1300" dirty="0"/>
              <a:t> </a:t>
            </a:r>
            <a:r>
              <a:rPr lang="en-US" sz="1300" dirty="0" err="1"/>
              <a:t>agrupando</a:t>
            </a:r>
            <a:r>
              <a:rPr lang="en-US" sz="1300" dirty="0"/>
              <a:t> los </a:t>
            </a:r>
            <a:r>
              <a:rPr lang="en-US" sz="1300" dirty="0" err="1"/>
              <a:t>equipos</a:t>
            </a:r>
            <a:r>
              <a:rPr lang="en-US" sz="1300" dirty="0"/>
              <a:t> </a:t>
            </a:r>
            <a:r>
              <a:rPr lang="en-US" sz="1300" dirty="0" err="1"/>
              <a:t>definidos</a:t>
            </a:r>
            <a:r>
              <a:rPr lang="en-US" sz="1300" dirty="0"/>
              <a:t>. </a:t>
            </a:r>
          </a:p>
        </p:txBody>
      </p:sp>
      <p:sp>
        <p:nvSpPr>
          <p:cNvPr id="11" name="Text Box 54">
            <a:extLst>
              <a:ext uri="{FF2B5EF4-FFF2-40B4-BE49-F238E27FC236}">
                <a16:creationId xmlns:a16="http://schemas.microsoft.com/office/drawing/2014/main" id="{C068F4DE-0FA4-573F-FE8B-17AC80FB57D7}"/>
              </a:ext>
            </a:extLst>
          </p:cNvPr>
          <p:cNvSpPr txBox="1"/>
          <p:nvPr/>
        </p:nvSpPr>
        <p:spPr>
          <a:xfrm>
            <a:off x="5860251" y="2074463"/>
            <a:ext cx="5468147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esperados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Escriba</a:t>
            </a:r>
            <a:r>
              <a:rPr lang="en-US" sz="1300" dirty="0"/>
              <a:t> </a:t>
            </a:r>
            <a:r>
              <a:rPr lang="en-US" sz="1300" dirty="0" err="1"/>
              <a:t>qué</a:t>
            </a:r>
            <a:r>
              <a:rPr lang="en-US" sz="1300" dirty="0"/>
              <a:t> </a:t>
            </a:r>
            <a:r>
              <a:rPr lang="en-US" sz="1300" dirty="0" err="1"/>
              <a:t>espera</a:t>
            </a:r>
            <a:r>
              <a:rPr lang="en-US" sz="1300" dirty="0"/>
              <a:t> </a:t>
            </a:r>
            <a:r>
              <a:rPr lang="en-US" sz="1300" dirty="0" err="1"/>
              <a:t>durante</a:t>
            </a:r>
            <a:r>
              <a:rPr lang="en-US" sz="1300" dirty="0"/>
              <a:t> y al </a:t>
            </a:r>
            <a:r>
              <a:rPr lang="en-US" sz="1300" dirty="0" err="1"/>
              <a:t>término</a:t>
            </a:r>
            <a:r>
              <a:rPr lang="en-US" sz="1300" dirty="0"/>
              <a:t> de la </a:t>
            </a:r>
            <a:r>
              <a:rPr lang="en-US" sz="1300" dirty="0" err="1"/>
              <a:t>sesión</a:t>
            </a:r>
            <a:r>
              <a:rPr lang="en-US" sz="1300" dirty="0"/>
              <a:t> para que </a:t>
            </a:r>
            <a:r>
              <a:rPr lang="en-US" sz="1300" dirty="0" err="1"/>
              <a:t>tenga</a:t>
            </a:r>
            <a:r>
              <a:rPr lang="en-US" sz="1300" dirty="0"/>
              <a:t> </a:t>
            </a:r>
            <a:r>
              <a:rPr lang="en-US" sz="1300" dirty="0" err="1"/>
              <a:t>esto</a:t>
            </a:r>
            <a:r>
              <a:rPr lang="en-US" sz="1300" dirty="0"/>
              <a:t> </a:t>
            </a:r>
            <a:r>
              <a:rPr lang="en-US" sz="1300" dirty="0" err="1"/>
              <a:t>presente</a:t>
            </a:r>
            <a:r>
              <a:rPr lang="en-US" sz="1300" dirty="0"/>
              <a:t> y </a:t>
            </a:r>
            <a:r>
              <a:rPr lang="en-US" sz="1300" dirty="0" err="1"/>
              <a:t>pueda</a:t>
            </a:r>
            <a:r>
              <a:rPr lang="en-US" sz="1300" dirty="0"/>
              <a:t> </a:t>
            </a:r>
            <a:r>
              <a:rPr lang="en-US" sz="1300" dirty="0" err="1"/>
              <a:t>orientar</a:t>
            </a:r>
            <a:r>
              <a:rPr lang="en-US" sz="1300" dirty="0"/>
              <a:t> o </a:t>
            </a:r>
            <a:r>
              <a:rPr lang="en-US" sz="1300" dirty="0" err="1"/>
              <a:t>guiar</a:t>
            </a:r>
            <a:r>
              <a:rPr lang="en-US" sz="1300" dirty="0"/>
              <a:t> al </a:t>
            </a:r>
            <a:r>
              <a:rPr lang="en-US" sz="1300" dirty="0" err="1"/>
              <a:t>grupo</a:t>
            </a:r>
            <a:r>
              <a:rPr lang="en-US" sz="1300" dirty="0"/>
              <a:t> de </a:t>
            </a:r>
            <a:r>
              <a:rPr lang="en-US" sz="1300" dirty="0" err="1"/>
              <a:t>participantes</a:t>
            </a:r>
            <a:r>
              <a:rPr lang="en-US" sz="1300" dirty="0"/>
              <a:t>. Por </a:t>
            </a:r>
            <a:r>
              <a:rPr lang="en-US" sz="1300" dirty="0" err="1"/>
              <a:t>ejemplo</a:t>
            </a:r>
            <a:r>
              <a:rPr lang="en-US" sz="1300" dirty="0"/>
              <a:t>, </a:t>
            </a:r>
            <a:r>
              <a:rPr lang="en-US" sz="1300" dirty="0" err="1"/>
              <a:t>si</a:t>
            </a:r>
            <a:r>
              <a:rPr lang="en-US" sz="1300" dirty="0"/>
              <a:t> al final de la </a:t>
            </a:r>
            <a:r>
              <a:rPr lang="en-US" sz="1300" dirty="0" err="1"/>
              <a:t>sesión</a:t>
            </a:r>
            <a:r>
              <a:rPr lang="en-US" sz="1300" dirty="0"/>
              <a:t> se </a:t>
            </a:r>
            <a:r>
              <a:rPr lang="en-US" sz="1300" dirty="0" err="1"/>
              <a:t>espera</a:t>
            </a:r>
            <a:r>
              <a:rPr lang="en-US" sz="1300" dirty="0"/>
              <a:t> </a:t>
            </a:r>
            <a:r>
              <a:rPr lang="en-US" sz="1300" dirty="0" err="1"/>
              <a:t>tener</a:t>
            </a:r>
            <a:r>
              <a:rPr lang="en-US" sz="1300" dirty="0"/>
              <a:t> </a:t>
            </a:r>
            <a:r>
              <a:rPr lang="en-US" sz="1300" dirty="0" err="1"/>
              <a:t>varias</a:t>
            </a:r>
            <a:r>
              <a:rPr lang="en-US" sz="1300" dirty="0"/>
              <a:t> ideas </a:t>
            </a:r>
            <a:r>
              <a:rPr lang="en-US" sz="1300" dirty="0" err="1"/>
              <a:t>distintas</a:t>
            </a:r>
            <a:r>
              <a:rPr lang="en-US" sz="1300" dirty="0"/>
              <a:t>, </a:t>
            </a:r>
            <a:r>
              <a:rPr lang="en-US" sz="1300" dirty="0" err="1"/>
              <a:t>si</a:t>
            </a:r>
            <a:r>
              <a:rPr lang="en-US" sz="1300" dirty="0"/>
              <a:t> </a:t>
            </a:r>
            <a:r>
              <a:rPr lang="en-US" sz="1300" dirty="0" err="1"/>
              <a:t>espera</a:t>
            </a:r>
            <a:r>
              <a:rPr lang="en-US" sz="1300" dirty="0"/>
              <a:t> que </a:t>
            </a:r>
            <a:r>
              <a:rPr lang="en-US" sz="1300" dirty="0" err="1"/>
              <a:t>cada</a:t>
            </a:r>
            <a:r>
              <a:rPr lang="en-US" sz="1300" dirty="0"/>
              <a:t> </a:t>
            </a:r>
            <a:r>
              <a:rPr lang="en-US" sz="1300" dirty="0" err="1"/>
              <a:t>equipo</a:t>
            </a:r>
            <a:r>
              <a:rPr lang="en-US" sz="1300" dirty="0"/>
              <a:t> </a:t>
            </a:r>
            <a:r>
              <a:rPr lang="en-US" sz="1300" dirty="0" err="1"/>
              <a:t>llegue</a:t>
            </a:r>
            <a:r>
              <a:rPr lang="en-US" sz="1300" dirty="0"/>
              <a:t> a </a:t>
            </a:r>
            <a:r>
              <a:rPr lang="en-US" sz="1300" dirty="0" err="1"/>
              <a:t>una</a:t>
            </a:r>
            <a:r>
              <a:rPr lang="en-US" sz="1300" dirty="0"/>
              <a:t> idea </a:t>
            </a:r>
            <a:r>
              <a:rPr lang="en-US" sz="1300" dirty="0" err="1"/>
              <a:t>única</a:t>
            </a:r>
            <a:r>
              <a:rPr lang="en-US" sz="1300" dirty="0"/>
              <a:t>, </a:t>
            </a:r>
            <a:r>
              <a:rPr lang="en-US" sz="1300" dirty="0" err="1"/>
              <a:t>si</a:t>
            </a:r>
            <a:r>
              <a:rPr lang="en-US" sz="1300" dirty="0"/>
              <a:t> </a:t>
            </a:r>
            <a:r>
              <a:rPr lang="en-US" sz="1300" dirty="0" err="1"/>
              <a:t>desea</a:t>
            </a:r>
            <a:r>
              <a:rPr lang="en-US" sz="1300" dirty="0"/>
              <a:t> que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grupo</a:t>
            </a:r>
            <a:r>
              <a:rPr lang="en-US" sz="1300" dirty="0"/>
              <a:t> </a:t>
            </a:r>
            <a:r>
              <a:rPr lang="en-US" sz="1300" dirty="0" err="1"/>
              <a:t>entero</a:t>
            </a:r>
            <a:r>
              <a:rPr lang="en-US" sz="1300" dirty="0"/>
              <a:t> </a:t>
            </a:r>
            <a:r>
              <a:rPr lang="en-US" sz="1300" dirty="0" err="1"/>
              <a:t>llege</a:t>
            </a:r>
            <a:r>
              <a:rPr lang="en-US" sz="1300" dirty="0"/>
              <a:t> a </a:t>
            </a:r>
            <a:r>
              <a:rPr lang="en-US" sz="1300" dirty="0" err="1"/>
              <a:t>una</a:t>
            </a:r>
            <a:r>
              <a:rPr lang="en-US" sz="1300" dirty="0"/>
              <a:t> </a:t>
            </a:r>
            <a:r>
              <a:rPr lang="en-US" sz="1300"/>
              <a:t>sola idea, etc. </a:t>
            </a:r>
            <a:endParaRPr lang="en-US" sz="1300" dirty="0"/>
          </a:p>
        </p:txBody>
      </p:sp>
      <p:sp>
        <p:nvSpPr>
          <p:cNvPr id="12" name="Text Box 54">
            <a:extLst>
              <a:ext uri="{FF2B5EF4-FFF2-40B4-BE49-F238E27FC236}">
                <a16:creationId xmlns:a16="http://schemas.microsoft.com/office/drawing/2014/main" id="{904E2EEA-5B7D-6147-A7A7-ACA223650C06}"/>
              </a:ext>
            </a:extLst>
          </p:cNvPr>
          <p:cNvSpPr txBox="1"/>
          <p:nvPr/>
        </p:nvSpPr>
        <p:spPr>
          <a:xfrm>
            <a:off x="5920215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general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Defina</a:t>
            </a:r>
            <a:r>
              <a:rPr lang="en-US" sz="1300" dirty="0"/>
              <a:t> </a:t>
            </a:r>
            <a:r>
              <a:rPr lang="en-US" sz="1300" dirty="0" err="1"/>
              <a:t>una</a:t>
            </a:r>
            <a:r>
              <a:rPr lang="en-US" sz="1300" dirty="0"/>
              <a:t> agenda general de la </a:t>
            </a:r>
            <a:r>
              <a:rPr lang="en-US" sz="1300" dirty="0" err="1"/>
              <a:t>sesión</a:t>
            </a:r>
            <a:r>
              <a:rPr lang="en-US" sz="1300" dirty="0"/>
              <a:t> para </a:t>
            </a:r>
            <a:r>
              <a:rPr lang="en-US" sz="1300" dirty="0" err="1"/>
              <a:t>llevar</a:t>
            </a:r>
            <a:r>
              <a:rPr lang="en-US" sz="1300" dirty="0"/>
              <a:t> un </a:t>
            </a:r>
            <a:r>
              <a:rPr lang="en-US" sz="1300" dirty="0" err="1"/>
              <a:t>buen</a:t>
            </a:r>
            <a:r>
              <a:rPr lang="en-US" sz="1300" dirty="0"/>
              <a:t> control del </a:t>
            </a:r>
            <a:r>
              <a:rPr lang="en-US" sz="1300" dirty="0" err="1"/>
              <a:t>tiempo</a:t>
            </a:r>
            <a:r>
              <a:rPr lang="en-US" sz="1300" dirty="0"/>
              <a:t>. </a:t>
            </a:r>
            <a:r>
              <a:rPr lang="en-US" sz="1300" dirty="0" err="1"/>
              <a:t>Verifique</a:t>
            </a:r>
            <a:r>
              <a:rPr lang="en-US" sz="1300" dirty="0"/>
              <a:t>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tiempo</a:t>
            </a:r>
            <a:r>
              <a:rPr lang="en-US" sz="1300" dirty="0"/>
              <a:t> </a:t>
            </a:r>
            <a:r>
              <a:rPr lang="en-US" sz="1300" dirty="0" err="1"/>
              <a:t>requerido</a:t>
            </a:r>
            <a:r>
              <a:rPr lang="en-US" sz="1300" dirty="0"/>
              <a:t> </a:t>
            </a:r>
            <a:r>
              <a:rPr lang="en-US" sz="1300" dirty="0" err="1"/>
              <a:t>considerando</a:t>
            </a:r>
            <a:r>
              <a:rPr lang="en-US" sz="1300" dirty="0"/>
              <a:t> la </a:t>
            </a:r>
            <a:r>
              <a:rPr lang="en-US" sz="1300" dirty="0" err="1"/>
              <a:t>cantidad</a:t>
            </a:r>
            <a:r>
              <a:rPr lang="en-US" sz="1300" dirty="0"/>
              <a:t> de </a:t>
            </a:r>
            <a:r>
              <a:rPr lang="en-US" sz="1300" dirty="0" err="1"/>
              <a:t>participantes</a:t>
            </a:r>
            <a:r>
              <a:rPr lang="en-US" sz="1300" dirty="0"/>
              <a:t> y la </a:t>
            </a:r>
            <a:r>
              <a:rPr lang="en-US" sz="1300" dirty="0" err="1"/>
              <a:t>dinámica</a:t>
            </a:r>
            <a:r>
              <a:rPr lang="en-US" sz="1300" dirty="0"/>
              <a:t> de </a:t>
            </a:r>
            <a:r>
              <a:rPr lang="en-US" sz="1300" dirty="0" err="1"/>
              <a:t>esta</a:t>
            </a:r>
            <a:r>
              <a:rPr lang="en-US" sz="1300" dirty="0"/>
              <a:t> </a:t>
            </a:r>
            <a:r>
              <a:rPr lang="en-US" sz="1300" dirty="0" err="1"/>
              <a:t>técnica</a:t>
            </a:r>
            <a:r>
              <a:rPr lang="en-US" sz="1300" dirty="0"/>
              <a:t>.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61DA948-DC82-F167-9209-E39DD6BE86F9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PLANEACIÓN  </a:t>
            </a:r>
          </a:p>
        </p:txBody>
      </p:sp>
      <p:sp>
        <p:nvSpPr>
          <p:cNvPr id="14" name="Rectángulo 6">
            <a:extLst>
              <a:ext uri="{FF2B5EF4-FFF2-40B4-BE49-F238E27FC236}">
                <a16:creationId xmlns:a16="http://schemas.microsoft.com/office/drawing/2014/main" id="{2FDB7482-844C-E500-2E58-8B50BBA1FBAD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para </a:t>
            </a:r>
            <a:r>
              <a:rPr lang="en-US" sz="1300" dirty="0" err="1">
                <a:solidFill>
                  <a:schemeClr val="tx1"/>
                </a:solidFill>
              </a:rPr>
              <a:t>solucionar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retos</a:t>
            </a:r>
            <a:r>
              <a:rPr lang="en-US" sz="1300" dirty="0">
                <a:solidFill>
                  <a:schemeClr val="tx1"/>
                </a:solidFill>
              </a:rPr>
              <a:t> o </a:t>
            </a:r>
            <a:r>
              <a:rPr lang="en-US" sz="1300" dirty="0" err="1">
                <a:solidFill>
                  <a:schemeClr val="tx1"/>
                </a:solidFill>
              </a:rPr>
              <a:t>problemas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15" name="Rectángulo 7">
            <a:extLst>
              <a:ext uri="{FF2B5EF4-FFF2-40B4-BE49-F238E27FC236}">
                <a16:creationId xmlns:a16="http://schemas.microsoft.com/office/drawing/2014/main" id="{29075D79-65B6-509C-D1CF-C2A2E66CC23A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Método</a:t>
            </a:r>
            <a:r>
              <a:rPr lang="en-US" sz="1400" dirty="0">
                <a:solidFill>
                  <a:schemeClr val="tx1"/>
                </a:solidFill>
              </a:rPr>
              <a:t> de las 5 </a:t>
            </a:r>
            <a:r>
              <a:rPr lang="en-US" sz="1400" dirty="0" err="1">
                <a:solidFill>
                  <a:schemeClr val="tx1"/>
                </a:solidFill>
              </a:rPr>
              <a:t>rutinas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73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F6367734-3311-7CEC-21D6-ED01A11CAC66}"/>
              </a:ext>
            </a:extLst>
          </p:cNvPr>
          <p:cNvSpPr/>
          <p:nvPr/>
        </p:nvSpPr>
        <p:spPr>
          <a:xfrm>
            <a:off x="512033" y="1170042"/>
            <a:ext cx="11165610" cy="5487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0">
            <a:extLst>
              <a:ext uri="{FF2B5EF4-FFF2-40B4-BE49-F238E27FC236}">
                <a16:creationId xmlns:a16="http://schemas.microsoft.com/office/drawing/2014/main" id="{F6C84759-1558-444E-9570-B885153DC1A6}"/>
              </a:ext>
            </a:extLst>
          </p:cNvPr>
          <p:cNvSpPr/>
          <p:nvPr/>
        </p:nvSpPr>
        <p:spPr>
          <a:xfrm>
            <a:off x="512033" y="677393"/>
            <a:ext cx="11165610" cy="5424307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Box 51">
            <a:extLst>
              <a:ext uri="{FF2B5EF4-FFF2-40B4-BE49-F238E27FC236}">
                <a16:creationId xmlns:a16="http://schemas.microsoft.com/office/drawing/2014/main" id="{F2C76244-2F8A-7C43-9C10-B2588A57F947}"/>
              </a:ext>
            </a:extLst>
          </p:cNvPr>
          <p:cNvSpPr txBox="1"/>
          <p:nvPr/>
        </p:nvSpPr>
        <p:spPr>
          <a:xfrm>
            <a:off x="811346" y="1771807"/>
            <a:ext cx="1615897" cy="56487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Rutina de la comunicación</a:t>
            </a:r>
            <a:endParaRPr lang="es-MX" sz="16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54">
            <a:extLst>
              <a:ext uri="{FF2B5EF4-FFF2-40B4-BE49-F238E27FC236}">
                <a16:creationId xmlns:a16="http://schemas.microsoft.com/office/drawing/2014/main" id="{77FF6E94-7991-D241-B009-25737F807F23}"/>
              </a:ext>
            </a:extLst>
          </p:cNvPr>
          <p:cNvSpPr txBox="1"/>
          <p:nvPr/>
        </p:nvSpPr>
        <p:spPr>
          <a:xfrm>
            <a:off x="512033" y="75630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i="1" dirty="0" err="1"/>
              <a:t>Defina</a:t>
            </a:r>
            <a:r>
              <a:rPr lang="en-US" i="1" dirty="0"/>
              <a:t> </a:t>
            </a:r>
            <a:r>
              <a:rPr lang="en-US" i="1" dirty="0" err="1"/>
              <a:t>claramente</a:t>
            </a:r>
            <a:r>
              <a:rPr lang="en-US" i="1" dirty="0"/>
              <a:t> </a:t>
            </a:r>
            <a:r>
              <a:rPr lang="en-US" i="1" dirty="0" err="1"/>
              <a:t>cuál</a:t>
            </a:r>
            <a:r>
              <a:rPr lang="en-US" i="1" dirty="0"/>
              <a:t> es  el </a:t>
            </a:r>
            <a:r>
              <a:rPr lang="en-US" i="1" dirty="0" err="1"/>
              <a:t>reto</a:t>
            </a:r>
            <a:r>
              <a:rPr lang="en-US" i="1" dirty="0"/>
              <a:t> o </a:t>
            </a:r>
            <a:r>
              <a:rPr lang="en-US" i="1" dirty="0" err="1"/>
              <a:t>problemática</a:t>
            </a:r>
            <a:r>
              <a:rPr lang="en-US" i="1" dirty="0"/>
              <a:t> que se </a:t>
            </a:r>
            <a:r>
              <a:rPr lang="en-US" i="1" dirty="0" err="1"/>
              <a:t>busca</a:t>
            </a:r>
            <a:r>
              <a:rPr lang="en-US" i="1" dirty="0"/>
              <a:t> resolver.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AB243E1-9CB5-0542-8C6B-E9AB5A8CA814}"/>
              </a:ext>
            </a:extLst>
          </p:cNvPr>
          <p:cNvCxnSpPr>
            <a:cxnSpLocks/>
          </p:cNvCxnSpPr>
          <p:nvPr/>
        </p:nvCxnSpPr>
        <p:spPr>
          <a:xfrm>
            <a:off x="512033" y="1170042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51">
            <a:extLst>
              <a:ext uri="{FF2B5EF4-FFF2-40B4-BE49-F238E27FC236}">
                <a16:creationId xmlns:a16="http://schemas.microsoft.com/office/drawing/2014/main" id="{F91966BD-D428-E74E-B000-37C2A7CD45A3}"/>
              </a:ext>
            </a:extLst>
          </p:cNvPr>
          <p:cNvSpPr txBox="1"/>
          <p:nvPr/>
        </p:nvSpPr>
        <p:spPr>
          <a:xfrm>
            <a:off x="2906820" y="1771807"/>
            <a:ext cx="2113348" cy="54226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Rutina de la información escrita</a:t>
            </a:r>
            <a:endParaRPr lang="es-MX" sz="16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A08168B-E755-1246-8C82-1A6F9711A658}"/>
              </a:ext>
            </a:extLst>
          </p:cNvPr>
          <p:cNvCxnSpPr>
            <a:cxnSpLocks/>
          </p:cNvCxnSpPr>
          <p:nvPr/>
        </p:nvCxnSpPr>
        <p:spPr>
          <a:xfrm>
            <a:off x="512033" y="1700306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7E6DF70-C2AC-FE45-8774-CED7AF6CB042}"/>
              </a:ext>
            </a:extLst>
          </p:cNvPr>
          <p:cNvCxnSpPr>
            <a:cxnSpLocks/>
          </p:cNvCxnSpPr>
          <p:nvPr/>
        </p:nvCxnSpPr>
        <p:spPr>
          <a:xfrm>
            <a:off x="512033" y="2383827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51">
            <a:extLst>
              <a:ext uri="{FF2B5EF4-FFF2-40B4-BE49-F238E27FC236}">
                <a16:creationId xmlns:a16="http://schemas.microsoft.com/office/drawing/2014/main" id="{1A118854-619D-EC4B-9FF5-1FC7367A082A}"/>
              </a:ext>
            </a:extLst>
          </p:cNvPr>
          <p:cNvSpPr txBox="1"/>
          <p:nvPr/>
        </p:nvSpPr>
        <p:spPr>
          <a:xfrm>
            <a:off x="5499745" y="1771807"/>
            <a:ext cx="1657907" cy="56486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Rutina de la observación</a:t>
            </a:r>
            <a:endParaRPr lang="es-MX" sz="16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xt Box 51">
            <a:extLst>
              <a:ext uri="{FF2B5EF4-FFF2-40B4-BE49-F238E27FC236}">
                <a16:creationId xmlns:a16="http://schemas.microsoft.com/office/drawing/2014/main" id="{E31F8B92-83D2-7045-85C9-4519608954C9}"/>
              </a:ext>
            </a:extLst>
          </p:cNvPr>
          <p:cNvSpPr txBox="1"/>
          <p:nvPr/>
        </p:nvSpPr>
        <p:spPr>
          <a:xfrm>
            <a:off x="7637229" y="1771807"/>
            <a:ext cx="1725842" cy="56486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Rutina de romper paradigmas</a:t>
            </a:r>
            <a:endParaRPr lang="es-MX" sz="16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 Box 51">
            <a:extLst>
              <a:ext uri="{FF2B5EF4-FFF2-40B4-BE49-F238E27FC236}">
                <a16:creationId xmlns:a16="http://schemas.microsoft.com/office/drawing/2014/main" id="{39E22316-F374-2644-A7AF-60F79E2781FA}"/>
              </a:ext>
            </a:extLst>
          </p:cNvPr>
          <p:cNvSpPr txBox="1"/>
          <p:nvPr/>
        </p:nvSpPr>
        <p:spPr>
          <a:xfrm>
            <a:off x="9842649" y="1771807"/>
            <a:ext cx="1538001" cy="56485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Rutina de reinventar</a:t>
            </a:r>
            <a:endParaRPr lang="es-MX" sz="16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Text Box 54">
            <a:extLst>
              <a:ext uri="{FF2B5EF4-FFF2-40B4-BE49-F238E27FC236}">
                <a16:creationId xmlns:a16="http://schemas.microsoft.com/office/drawing/2014/main" id="{AEBBD932-BAAE-2745-8D52-AE3C46EFBD1A}"/>
              </a:ext>
            </a:extLst>
          </p:cNvPr>
          <p:cNvSpPr txBox="1"/>
          <p:nvPr/>
        </p:nvSpPr>
        <p:spPr>
          <a:xfrm>
            <a:off x="1026390" y="1250237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i="1" dirty="0" err="1"/>
              <a:t>Explorar</a:t>
            </a:r>
            <a:r>
              <a:rPr lang="en-US" i="1" dirty="0"/>
              <a:t> el </a:t>
            </a:r>
            <a:r>
              <a:rPr lang="en-US" i="1" dirty="0" err="1"/>
              <a:t>problema</a:t>
            </a:r>
            <a:r>
              <a:rPr lang="en-US" i="1" dirty="0"/>
              <a:t> </a:t>
            </a:r>
            <a:r>
              <a:rPr lang="en-US" i="1" dirty="0" err="1"/>
              <a:t>desde</a:t>
            </a:r>
            <a:r>
              <a:rPr lang="en-US" i="1" dirty="0"/>
              <a:t> las </a:t>
            </a:r>
            <a:r>
              <a:rPr lang="en-US" i="1" dirty="0" err="1"/>
              <a:t>características</a:t>
            </a:r>
            <a:r>
              <a:rPr lang="en-US" i="1" dirty="0"/>
              <a:t> de </a:t>
            </a:r>
            <a:r>
              <a:rPr lang="en-US" i="1" dirty="0" err="1"/>
              <a:t>cada</a:t>
            </a:r>
            <a:r>
              <a:rPr lang="en-US" i="1" dirty="0"/>
              <a:t> una de las </a:t>
            </a:r>
            <a:r>
              <a:rPr lang="en-US" i="1" dirty="0" err="1"/>
              <a:t>rutinas</a:t>
            </a:r>
            <a:r>
              <a:rPr lang="en-US" i="1" dirty="0"/>
              <a:t> para </a:t>
            </a:r>
            <a:r>
              <a:rPr lang="en-US" i="1" dirty="0" err="1"/>
              <a:t>generar</a:t>
            </a:r>
            <a:r>
              <a:rPr lang="en-US" i="1" dirty="0"/>
              <a:t> </a:t>
            </a:r>
            <a:r>
              <a:rPr lang="en-US" i="1" dirty="0" err="1"/>
              <a:t>todo</a:t>
            </a:r>
            <a:r>
              <a:rPr lang="en-US" i="1" dirty="0"/>
              <a:t> </a:t>
            </a:r>
            <a:r>
              <a:rPr lang="en-US" i="1" dirty="0" err="1"/>
              <a:t>tipo</a:t>
            </a:r>
            <a:r>
              <a:rPr lang="en-US" i="1" dirty="0"/>
              <a:t> de ideas.</a:t>
            </a:r>
          </a:p>
        </p:txBody>
      </p:sp>
      <p:sp>
        <p:nvSpPr>
          <p:cNvPr id="91" name="Text Box 54">
            <a:extLst>
              <a:ext uri="{FF2B5EF4-FFF2-40B4-BE49-F238E27FC236}">
                <a16:creationId xmlns:a16="http://schemas.microsoft.com/office/drawing/2014/main" id="{1A017CF8-310E-9C4E-856E-FBFFF31A1466}"/>
              </a:ext>
            </a:extLst>
          </p:cNvPr>
          <p:cNvSpPr txBox="1"/>
          <p:nvPr/>
        </p:nvSpPr>
        <p:spPr>
          <a:xfrm>
            <a:off x="512033" y="4535281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Propuesta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solución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600" i="1" dirty="0" err="1"/>
              <a:t>Presentar</a:t>
            </a:r>
            <a:r>
              <a:rPr lang="en-US" sz="1600" i="1" dirty="0"/>
              <a:t> las ideas para la </a:t>
            </a:r>
            <a:r>
              <a:rPr lang="en-US" sz="1600" i="1" dirty="0" err="1"/>
              <a:t>solución</a:t>
            </a:r>
            <a:r>
              <a:rPr lang="en-US" sz="1600" i="1" dirty="0"/>
              <a:t> del </a:t>
            </a:r>
            <a:r>
              <a:rPr lang="en-US" sz="1600" i="1" dirty="0" err="1"/>
              <a:t>problema</a:t>
            </a:r>
            <a:r>
              <a:rPr lang="en-US" sz="1600" i="1" dirty="0"/>
              <a:t>. </a:t>
            </a:r>
            <a:r>
              <a:rPr lang="en-US" sz="1600" i="1" dirty="0" err="1"/>
              <a:t>Pueden</a:t>
            </a:r>
            <a:r>
              <a:rPr lang="en-US" sz="1600" i="1" dirty="0"/>
              <a:t> </a:t>
            </a:r>
            <a:r>
              <a:rPr lang="en-US" sz="1600" i="1" dirty="0" err="1"/>
              <a:t>fusionar</a:t>
            </a:r>
            <a:r>
              <a:rPr lang="en-US" sz="1600" i="1" dirty="0"/>
              <a:t> ideas </a:t>
            </a:r>
            <a:r>
              <a:rPr lang="en-US" sz="1600" i="1" dirty="0" err="1"/>
              <a:t>generadas</a:t>
            </a:r>
            <a:r>
              <a:rPr lang="en-US" sz="1600" i="1" dirty="0"/>
              <a:t> con las </a:t>
            </a:r>
            <a:r>
              <a:rPr lang="en-US" sz="1600" i="1" dirty="0" err="1"/>
              <a:t>rutinas</a:t>
            </a:r>
            <a:r>
              <a:rPr lang="en-US" sz="1600" i="1" dirty="0"/>
              <a:t>. 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2" name="Conector recto 85">
            <a:extLst>
              <a:ext uri="{FF2B5EF4-FFF2-40B4-BE49-F238E27FC236}">
                <a16:creationId xmlns:a16="http://schemas.microsoft.com/office/drawing/2014/main" id="{560D27EA-953A-E54B-BBF0-E11093808FD2}"/>
              </a:ext>
            </a:extLst>
          </p:cNvPr>
          <p:cNvCxnSpPr>
            <a:cxnSpLocks/>
          </p:cNvCxnSpPr>
          <p:nvPr/>
        </p:nvCxnSpPr>
        <p:spPr>
          <a:xfrm>
            <a:off x="2736891" y="1709831"/>
            <a:ext cx="0" cy="2772000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6F9A698C-5E18-D24A-9F6F-05BD031F155A}"/>
              </a:ext>
            </a:extLst>
          </p:cNvPr>
          <p:cNvCxnSpPr>
            <a:cxnSpLocks/>
          </p:cNvCxnSpPr>
          <p:nvPr/>
        </p:nvCxnSpPr>
        <p:spPr>
          <a:xfrm>
            <a:off x="512033" y="4490749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6">
            <a:extLst>
              <a:ext uri="{FF2B5EF4-FFF2-40B4-BE49-F238E27FC236}">
                <a16:creationId xmlns:a16="http://schemas.microsoft.com/office/drawing/2014/main" id="{F0F54C84-4BC1-C4F0-3FDB-C33F3A8FCAAA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para </a:t>
            </a:r>
            <a:r>
              <a:rPr lang="en-US" sz="1300" dirty="0" err="1">
                <a:solidFill>
                  <a:schemeClr val="tx1"/>
                </a:solidFill>
              </a:rPr>
              <a:t>solucionar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retos</a:t>
            </a:r>
            <a:r>
              <a:rPr lang="en-US" sz="1300" dirty="0">
                <a:solidFill>
                  <a:schemeClr val="tx1"/>
                </a:solidFill>
              </a:rPr>
              <a:t> o </a:t>
            </a:r>
            <a:r>
              <a:rPr lang="en-US" sz="1300" dirty="0" err="1">
                <a:solidFill>
                  <a:schemeClr val="tx1"/>
                </a:solidFill>
              </a:rPr>
              <a:t>problemas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3" name="Rectángulo 7">
            <a:extLst>
              <a:ext uri="{FF2B5EF4-FFF2-40B4-BE49-F238E27FC236}">
                <a16:creationId xmlns:a16="http://schemas.microsoft.com/office/drawing/2014/main" id="{109692C2-AB42-01C9-0888-0CD1951E5793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Método</a:t>
            </a:r>
            <a:r>
              <a:rPr lang="en-US" sz="1400" dirty="0">
                <a:solidFill>
                  <a:schemeClr val="tx1"/>
                </a:solidFill>
              </a:rPr>
              <a:t> de las 5 </a:t>
            </a:r>
            <a:r>
              <a:rPr lang="en-US" sz="1400" dirty="0" err="1">
                <a:solidFill>
                  <a:schemeClr val="tx1"/>
                </a:solidFill>
              </a:rPr>
              <a:t>rutinas</a:t>
            </a:r>
            <a:endParaRPr lang="en-US" sz="1500" dirty="0">
              <a:solidFill>
                <a:schemeClr val="tx1"/>
              </a:solidFill>
            </a:endParaRPr>
          </a:p>
        </p:txBody>
      </p:sp>
      <p:cxnSp>
        <p:nvCxnSpPr>
          <p:cNvPr id="5" name="Conector recto 85">
            <a:extLst>
              <a:ext uri="{FF2B5EF4-FFF2-40B4-BE49-F238E27FC236}">
                <a16:creationId xmlns:a16="http://schemas.microsoft.com/office/drawing/2014/main" id="{5547A408-73E4-D6BC-217A-71778E4C01E3}"/>
              </a:ext>
            </a:extLst>
          </p:cNvPr>
          <p:cNvCxnSpPr>
            <a:cxnSpLocks/>
          </p:cNvCxnSpPr>
          <p:nvPr/>
        </p:nvCxnSpPr>
        <p:spPr>
          <a:xfrm>
            <a:off x="5063108" y="1709831"/>
            <a:ext cx="0" cy="2772000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85">
            <a:extLst>
              <a:ext uri="{FF2B5EF4-FFF2-40B4-BE49-F238E27FC236}">
                <a16:creationId xmlns:a16="http://schemas.microsoft.com/office/drawing/2014/main" id="{480D955B-13F3-96A1-B8D4-ED94DDD7265E}"/>
              </a:ext>
            </a:extLst>
          </p:cNvPr>
          <p:cNvCxnSpPr>
            <a:cxnSpLocks/>
          </p:cNvCxnSpPr>
          <p:nvPr/>
        </p:nvCxnSpPr>
        <p:spPr>
          <a:xfrm>
            <a:off x="7389325" y="1718749"/>
            <a:ext cx="0" cy="2772000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85">
            <a:extLst>
              <a:ext uri="{FF2B5EF4-FFF2-40B4-BE49-F238E27FC236}">
                <a16:creationId xmlns:a16="http://schemas.microsoft.com/office/drawing/2014/main" id="{B452D5A6-78C2-2D83-B780-B9C760CB3D80}"/>
              </a:ext>
            </a:extLst>
          </p:cNvPr>
          <p:cNvCxnSpPr>
            <a:cxnSpLocks/>
          </p:cNvCxnSpPr>
          <p:nvPr/>
        </p:nvCxnSpPr>
        <p:spPr>
          <a:xfrm>
            <a:off x="9715541" y="1709831"/>
            <a:ext cx="0" cy="2772000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656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4555</TotalTime>
  <Words>635</Words>
  <Application>Microsoft Office PowerPoint</Application>
  <PresentationFormat>Widescreen</PresentationFormat>
  <Paragraphs>64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Rebeca González Polanco</dc:creator>
  <cp:lastModifiedBy>Laura Patricia Zepeda Orantes</cp:lastModifiedBy>
  <cp:revision>133</cp:revision>
  <cp:lastPrinted>2019-05-28T20:00:05Z</cp:lastPrinted>
  <dcterms:created xsi:type="dcterms:W3CDTF">2018-11-06T21:10:07Z</dcterms:created>
  <dcterms:modified xsi:type="dcterms:W3CDTF">2024-04-16T20:21:40Z</dcterms:modified>
</cp:coreProperties>
</file>