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4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52902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39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074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968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4B2AD881-EE7B-BD54-5A8E-1A8962B00206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901C7E42-3F67-5069-7809-2D9C8397E749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529BDDCB-21DC-D885-19EA-AB0A4DC404F2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27E6DD41-2263-F301-8825-3104EFFDA857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A39FC80C-E966-3B1F-5BA3-CBCEBDD80CE0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85A7E54E-E692-38AD-FD83-D657D372E79D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7BE10560-8FD9-6562-7436-912F9EF4A4CF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4D7CDB74-7C85-278B-9AC9-7246F6EA6129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3870074A-57DB-EBD1-DAC9-AE52B579C65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85769A4B-FD18-CC9B-79A0-868735E7407D}"/>
              </a:ext>
            </a:extLst>
          </p:cNvPr>
          <p:cNvSpPr/>
          <p:nvPr userDrawn="1"/>
        </p:nvSpPr>
        <p:spPr>
          <a:xfrm>
            <a:off x="2572801" y="6242896"/>
            <a:ext cx="64042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Aprendizaje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Colaborativo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(AC)</a:t>
            </a:r>
            <a:r>
              <a:rPr lang="en-US" sz="7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1979C75-21B6-2979-4E67-53C08A5171F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480BFE45-6995-479E-7CD3-149CC0EBCB71}"/>
              </a:ext>
            </a:extLst>
          </p:cNvPr>
          <p:cNvSpPr txBox="1"/>
          <p:nvPr userDrawn="1"/>
        </p:nvSpPr>
        <p:spPr>
          <a:xfrm>
            <a:off x="2567006" y="6565978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2710630" y="4195621"/>
            <a:ext cx="3292350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6629400" y="683234"/>
            <a:ext cx="2119486" cy="353368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04801" y="686898"/>
            <a:ext cx="1833128" cy="353002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357131" y="4189879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54140" y="4803180"/>
            <a:ext cx="223875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no participe todo el alumnado en las plenarias.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Cubrir a algún compañero/a que no participó en la elaboración del producto.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Discrepancias personales o profesionales entre los integrantes de un equipo o grupo. </a:t>
            </a:r>
            <a:endParaRPr dirty="0"/>
          </a:p>
        </p:txBody>
      </p:sp>
      <p:sp>
        <p:nvSpPr>
          <p:cNvPr id="103" name="Google Shape;103;p13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final</a:t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6084375" y="4277085"/>
            <a:ext cx="1278269" cy="551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2760175" y="4263221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4486401" y="728247"/>
            <a:ext cx="1416821" cy="46058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Proceso de colaboración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49230" y="432657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1636081" y="3423317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2209882" y="541600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5516532" y="536692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Ideación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8277901" y="351615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116" name="Google Shape;116;p1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19322" y="4306127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3"/>
          <p:cNvSpPr/>
          <p:nvPr/>
        </p:nvSpPr>
        <p:spPr>
          <a:xfrm>
            <a:off x="6673530" y="1066802"/>
            <a:ext cx="172938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verá reflejado en la participación y profundización del aprendizaje que el alumnado demuestre mediante criterios de argumentación oral o escrita.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caso de solicitarle un producto tangible, será necesario especificar si la entrega será en equipo o individual.</a:t>
            </a:r>
            <a:endParaRPr dirty="0"/>
          </a:p>
        </p:txBody>
      </p:sp>
      <p:sp>
        <p:nvSpPr>
          <p:cNvPr id="121" name="Google Shape;121;p13"/>
          <p:cNvSpPr/>
          <p:nvPr/>
        </p:nvSpPr>
        <p:spPr>
          <a:xfrm>
            <a:off x="2122156" y="1016472"/>
            <a:ext cx="235850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 debe definir que tipo de colaboración desarrollarán de acuerdo con los contenidos y competencias que deberán desarrollar las y los estudiantes. Estos son: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4495697" y="1269867"/>
            <a:ext cx="212157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acuerdo con el tipo de grupo de colaboración que se desea implementar, se designarán las actividades para que se lleve a cabo la metodología de Aprendizaje Colaborativo.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 combinarse con otras técnicas que abonen a la colaboración y a las competencias.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324702" y="1103341"/>
            <a:ext cx="177718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En este modelo, las competencias que podrá desarrollar el alumnado son: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Autoconocimiento y gestión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Emprendimiento innovador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Inteligencia social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Compromiso ético y ciudadano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Razonamiento para la complejidad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Transformación digital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Las competencias irán en función de la evidencia que deberán entregar las y los estudiantes.</a:t>
            </a: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2791871" y="4642185"/>
            <a:ext cx="284692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analizan los entregables, así como las intervenciones que realizan al intercambiar aprendizajes en equipos o en todo el grupo.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define lo siguiente: </a:t>
            </a:r>
            <a:endParaRPr dirty="0"/>
          </a:p>
          <a:p>
            <a:pPr marL="87311" marR="0" lvl="0" indent="-8731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Momentos de evaluación y retroalimentación (diagnóstica, formativa y sumativa).</a:t>
            </a:r>
            <a:endParaRPr dirty="0"/>
          </a:p>
          <a:p>
            <a:pPr marL="87311" marR="0" lvl="0" indent="-8731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 de evaluación (rúbrica, lista de cotejo, guía de observación, entrevista).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se evaluará el rendimiento del estudiantado?</a:t>
            </a:r>
            <a:endParaRPr dirty="0"/>
          </a:p>
        </p:txBody>
      </p:sp>
      <p:sp>
        <p:nvSpPr>
          <p:cNvPr id="125" name="Google Shape;125;p13"/>
          <p:cNvSpPr txBox="1"/>
          <p:nvPr/>
        </p:nvSpPr>
        <p:spPr>
          <a:xfrm>
            <a:off x="896916" y="-3508"/>
            <a:ext cx="196224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Aprendizaje Colaborativo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2485974" y="7838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127" name="Google Shape;127;p13"/>
          <p:cNvSpPr txBox="1"/>
          <p:nvPr/>
        </p:nvSpPr>
        <p:spPr>
          <a:xfrm>
            <a:off x="4495696" y="78384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4495697" y="381688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actividad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8234903" y="541909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6084374" y="4841216"/>
            <a:ext cx="2334947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 de evidencias, observables y medibles, que demuestran el aprendizaje logrado por el estudiante (saber hacer, saber ser y saber transmitir).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evidencias evaluarán si el alumnado adquirió de forma correcta las competencias necesarias.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5529" y="4271552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3"/>
          <p:cNvSpPr txBox="1"/>
          <p:nvPr/>
        </p:nvSpPr>
        <p:spPr>
          <a:xfrm>
            <a:off x="2482544" y="38640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dirty="0"/>
          </a:p>
        </p:txBody>
      </p:sp>
      <p:sp>
        <p:nvSpPr>
          <p:cNvPr id="136" name="Google Shape;136;p13"/>
          <p:cNvSpPr txBox="1"/>
          <p:nvPr/>
        </p:nvSpPr>
        <p:spPr>
          <a:xfrm>
            <a:off x="2139148" y="1667167"/>
            <a:ext cx="135635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 base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•Preparación individual.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•Discusión en equipo.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•Estructura y da apoyo a las y los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participantes.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•Autoevaluación.</a:t>
            </a:r>
            <a:endParaRPr dirty="0"/>
          </a:p>
        </p:txBody>
      </p:sp>
      <p:sp>
        <p:nvSpPr>
          <p:cNvPr id="137" name="Google Shape;137;p13"/>
          <p:cNvSpPr txBox="1"/>
          <p:nvPr/>
        </p:nvSpPr>
        <p:spPr>
          <a:xfrm>
            <a:off x="2149886" y="2509717"/>
            <a:ext cx="135635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 informal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•Introduce temas y clarifica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conceptos.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identifican las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habilidades del grupo.</a:t>
            </a:r>
            <a:endParaRPr/>
          </a:p>
        </p:txBody>
      </p:sp>
      <p:sp>
        <p:nvSpPr>
          <p:cNvPr id="138" name="Google Shape;138;p13"/>
          <p:cNvSpPr txBox="1"/>
          <p:nvPr/>
        </p:nvSpPr>
        <p:spPr>
          <a:xfrm>
            <a:off x="3429162" y="1642770"/>
            <a:ext cx="117655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 formal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realizan pequeñas tareas para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profundizar en los temas.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•Procesamiento.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2160829" y="3274647"/>
            <a:ext cx="13563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 plenario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integran los trabajos.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llega a consensos y conclusiones.</a:t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3429162" y="2504759"/>
            <a:ext cx="125664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Grupo base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•Clarificación de las tareas para la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siguiente sesión (acuerdos).</a:t>
            </a:r>
            <a:endParaRPr/>
          </a:p>
        </p:txBody>
      </p:sp>
      <p:pic>
        <p:nvPicPr>
          <p:cNvPr id="3" name="Gráfico 2" descr="Brindis con relleno sólido">
            <a:extLst>
              <a:ext uri="{FF2B5EF4-FFF2-40B4-BE49-F238E27FC236}">
                <a16:creationId xmlns:a16="http://schemas.microsoft.com/office/drawing/2014/main" id="{BCCDED4C-48E3-3429-C5FE-A06E831D28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4799" y="96976"/>
            <a:ext cx="506496" cy="50649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E8DBB90-AA71-4ADF-A5FF-5FD5B66DC7E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4"/>
          <p:cNvSpPr/>
          <p:nvPr/>
        </p:nvSpPr>
        <p:spPr>
          <a:xfrm>
            <a:off x="2710630" y="4195621"/>
            <a:ext cx="3292350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6634248" y="683234"/>
            <a:ext cx="2114638" cy="353368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304801" y="686898"/>
            <a:ext cx="1833128" cy="353002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357131" y="4189879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354440" y="4712742"/>
            <a:ext cx="223875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no participe todo el alumnado en las plenarias.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Cubrir a algún compañero/a que no participó en la elaboración del producto.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Discrepancias personales o profesionales entre los integrantes de un equipo o grupo.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Fallas tecnológicas que puedan presentarse durante las sesiones.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no se conecten los alumnos a tiempo.</a:t>
            </a:r>
            <a:endParaRPr dirty="0"/>
          </a:p>
        </p:txBody>
      </p:sp>
      <p:sp>
        <p:nvSpPr>
          <p:cNvPr id="153" name="Google Shape;153;p14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final</a:t>
            </a:r>
            <a:endParaRPr/>
          </a:p>
        </p:txBody>
      </p:sp>
      <p:sp>
        <p:nvSpPr>
          <p:cNvPr id="154" name="Google Shape;154;p14"/>
          <p:cNvSpPr/>
          <p:nvPr/>
        </p:nvSpPr>
        <p:spPr>
          <a:xfrm>
            <a:off x="6084375" y="4277085"/>
            <a:ext cx="2450025" cy="28436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2760175" y="4263221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57" name="Google Shape;157;p1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4470400" y="658027"/>
            <a:ext cx="1943675" cy="46058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Proceso de colaboración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49230" y="432657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 txBox="1"/>
          <p:nvPr/>
        </p:nvSpPr>
        <p:spPr>
          <a:xfrm>
            <a:off x="1636081" y="3423317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62" name="Google Shape;162;p14"/>
          <p:cNvSpPr txBox="1"/>
          <p:nvPr/>
        </p:nvSpPr>
        <p:spPr>
          <a:xfrm>
            <a:off x="2209882" y="541600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63" name="Google Shape;163;p14"/>
          <p:cNvSpPr txBox="1"/>
          <p:nvPr/>
        </p:nvSpPr>
        <p:spPr>
          <a:xfrm>
            <a:off x="5516532" y="536692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64" name="Google Shape;164;p14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Ideación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8277901" y="351615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166" name="Google Shape;166;p14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19322" y="4306127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4"/>
          <p:cNvSpPr/>
          <p:nvPr/>
        </p:nvSpPr>
        <p:spPr>
          <a:xfrm>
            <a:off x="6673530" y="1066802"/>
            <a:ext cx="2073016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espera que el alumnado desarrolle los cinco elementos básicos de la técnica, los cuales son: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Interdependencia positiva.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Responsabilidad individual.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Habilidades sociales.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Interacción virtual.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Procesamiento de grupo.</a:t>
            </a:r>
            <a:endParaRPr dirty="0"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"/>
          <p:cNvSpPr/>
          <p:nvPr/>
        </p:nvSpPr>
        <p:spPr>
          <a:xfrm>
            <a:off x="2122156" y="1016472"/>
            <a:ext cx="235850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tema central de la materia digital es el pensamiento político contemporáneo del país y para su comprensión, los participantes elaborarán un informe personal y expondrán otro, con el análisis que realizaron en equipos.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Para el desarrollo del informe y exposición, deberán realizarlo en tres momentos, considerando tres tipos de colaboración, los cuales se desarrollarán de la siguiente manera:</a:t>
            </a:r>
            <a:endParaRPr dirty="0"/>
          </a:p>
        </p:txBody>
      </p:sp>
      <p:sp>
        <p:nvSpPr>
          <p:cNvPr id="172" name="Google Shape;172;p14"/>
          <p:cNvSpPr/>
          <p:nvPr/>
        </p:nvSpPr>
        <p:spPr>
          <a:xfrm>
            <a:off x="324702" y="1103341"/>
            <a:ext cx="177718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Para la actividad de Aprendizaje Colaborativo, será necesario desarrollar las competencias de: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Autoconocimiento y gestión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Razonamiento para la complejidad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Transformación digital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4"/>
          <p:cNvSpPr/>
          <p:nvPr/>
        </p:nvSpPr>
        <p:spPr>
          <a:xfrm>
            <a:off x="2825132" y="4555528"/>
            <a:ext cx="284692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contemplan 2 rubros de evaluación: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 de aprendizaje: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Quizzes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Reportes, ensayos o esquemas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Participación en el equipo</a:t>
            </a:r>
            <a:endParaRPr/>
          </a:p>
          <a:p>
            <a:pPr marL="1714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Evidencias: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Informe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Autoevaluación en el equipo durante la exposición</a:t>
            </a:r>
            <a:endParaRPr/>
          </a:p>
        </p:txBody>
      </p:sp>
      <p:sp>
        <p:nvSpPr>
          <p:cNvPr id="174" name="Google Shape;174;p14"/>
          <p:cNvSpPr txBox="1"/>
          <p:nvPr/>
        </p:nvSpPr>
        <p:spPr>
          <a:xfrm>
            <a:off x="880459" y="-931182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Aprendizaje Colaborativo</a:t>
            </a:r>
            <a:endParaRPr sz="1400" b="1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4"/>
          <p:cNvSpPr txBox="1"/>
          <p:nvPr/>
        </p:nvSpPr>
        <p:spPr>
          <a:xfrm>
            <a:off x="3397988" y="-94098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4"/>
          <p:cNvSpPr txBox="1"/>
          <p:nvPr/>
        </p:nvSpPr>
        <p:spPr>
          <a:xfrm>
            <a:off x="5407710" y="-9409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 txBox="1"/>
          <p:nvPr/>
        </p:nvSpPr>
        <p:spPr>
          <a:xfrm>
            <a:off x="5407711" y="-637681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4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79" name="Google Shape;179;p14"/>
          <p:cNvSpPr txBox="1"/>
          <p:nvPr/>
        </p:nvSpPr>
        <p:spPr>
          <a:xfrm>
            <a:off x="8234903" y="541909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80" name="Google Shape;180;p14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81" name="Google Shape;181;p14"/>
          <p:cNvSpPr/>
          <p:nvPr/>
        </p:nvSpPr>
        <p:spPr>
          <a:xfrm>
            <a:off x="6037914" y="4588206"/>
            <a:ext cx="2450025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evidencias a medir con respecto al informe es que desarrollen su pensamiento crítico y sistémico para la comprensión y análisis del pensamiento político contemporáneo del país, la cual se verá reflejada en el lenguaje escrito que utilicen para la descripción del mismo.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 la Exposición, se verá el autoconocimiento y gestión que desarrollaron para hablar en las sesiones de zoom, el lenguaje oral que manejan con relación al tema y el uso de herramientas tecnológicas de apoyo a su investigación colaborativa.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5529" y="4271552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4"/>
          <p:cNvSpPr txBox="1"/>
          <p:nvPr/>
        </p:nvSpPr>
        <p:spPr>
          <a:xfrm>
            <a:off x="3394558" y="-632969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84" name="Google Shape;184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40028" y="-935146"/>
            <a:ext cx="433083" cy="53778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4"/>
          <p:cNvSpPr txBox="1"/>
          <p:nvPr/>
        </p:nvSpPr>
        <p:spPr>
          <a:xfrm>
            <a:off x="2163954" y="2327935"/>
            <a:ext cx="129974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1. Grupo base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•Asignación de equipos.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•Investigación individual.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•Discusión en equipo.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•Trabajo en equipo.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4"/>
          <p:cNvSpPr txBox="1"/>
          <p:nvPr/>
        </p:nvSpPr>
        <p:spPr>
          <a:xfrm>
            <a:off x="3323747" y="2327935"/>
            <a:ext cx="117655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2. Grupo formal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realizan pequeñas tareas para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profundizar en los temas.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•Procesamiento y entrega del informe individual.</a:t>
            </a:r>
            <a:endParaRPr/>
          </a:p>
        </p:txBody>
      </p:sp>
      <p:sp>
        <p:nvSpPr>
          <p:cNvPr id="187" name="Google Shape;187;p14"/>
          <p:cNvSpPr txBox="1"/>
          <p:nvPr/>
        </p:nvSpPr>
        <p:spPr>
          <a:xfrm>
            <a:off x="2191180" y="3280973"/>
            <a:ext cx="159146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 b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Etapa 3. Grupo plenario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integran los trabajos.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•Exposición de los equipos.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•Se llega a consensos y conclusiones.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•Coevaluación y autoevaluación.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4488692" y="1136385"/>
            <a:ext cx="2059770" cy="3208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1.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les da la introducción a la materia y en qué consistirán las dos evidencias, las cuales son el Informe individual y la Exposición en equipo. Se asigna el total de participantes por grupo. Mediante actividades de aprendizaje, el alumno irá compilando e investigando de forma individual para que en los trabajos colaborativos tenga la información a trabajar.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2.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Conforme a las tareas (individuales o en colaboración) se verá reflejado la adquisición de conocimientos. Se interviene en las breakoutrooms de zoom (donde se lleva a cabo la materia digital) para observar que todos en el equipo participan. Posteriormente, dichas actividades y sesiones le ayudarán al desarrollo del Informe individual.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3.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realizan diversas plenarias para conocer cada uno de los trabajos que realizaron los equipos. Se desarrollan consensos y conclusiones sobre el tema y se concluye con la coevaluacion y la autoevaluación.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5;p13">
            <a:extLst>
              <a:ext uri="{FF2B5EF4-FFF2-40B4-BE49-F238E27FC236}">
                <a16:creationId xmlns:a16="http://schemas.microsoft.com/office/drawing/2014/main" id="{179CE91A-B05C-8AED-A748-A441453040C1}"/>
              </a:ext>
            </a:extLst>
          </p:cNvPr>
          <p:cNvSpPr txBox="1"/>
          <p:nvPr/>
        </p:nvSpPr>
        <p:spPr>
          <a:xfrm>
            <a:off x="896916" y="-3508"/>
            <a:ext cx="196224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Aprendizaje Colaborativo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6;p13">
            <a:extLst>
              <a:ext uri="{FF2B5EF4-FFF2-40B4-BE49-F238E27FC236}">
                <a16:creationId xmlns:a16="http://schemas.microsoft.com/office/drawing/2014/main" id="{038C8A04-4E30-3865-621A-1D01C9746A00}"/>
              </a:ext>
            </a:extLst>
          </p:cNvPr>
          <p:cNvSpPr txBox="1"/>
          <p:nvPr/>
        </p:nvSpPr>
        <p:spPr>
          <a:xfrm>
            <a:off x="2485974" y="7838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Política Pública  </a:t>
            </a:r>
            <a:endParaRPr lang="es-MX" sz="1100" dirty="0"/>
          </a:p>
        </p:txBody>
      </p:sp>
      <p:sp>
        <p:nvSpPr>
          <p:cNvPr id="4" name="Google Shape;127;p13">
            <a:extLst>
              <a:ext uri="{FF2B5EF4-FFF2-40B4-BE49-F238E27FC236}">
                <a16:creationId xmlns:a16="http://schemas.microsoft.com/office/drawing/2014/main" id="{0977B00A-6A36-591D-07CC-63318551A490}"/>
              </a:ext>
            </a:extLst>
          </p:cNvPr>
          <p:cNvSpPr txBox="1"/>
          <p:nvPr/>
        </p:nvSpPr>
        <p:spPr>
          <a:xfrm>
            <a:off x="4495696" y="78384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María Luisa Lima </a:t>
            </a:r>
          </a:p>
        </p:txBody>
      </p:sp>
      <p:sp>
        <p:nvSpPr>
          <p:cNvPr id="5" name="Google Shape;128;p13">
            <a:extLst>
              <a:ext uri="{FF2B5EF4-FFF2-40B4-BE49-F238E27FC236}">
                <a16:creationId xmlns:a16="http://schemas.microsoft.com/office/drawing/2014/main" id="{B0B19095-948D-9516-054E-EAA97E50255E}"/>
              </a:ext>
            </a:extLst>
          </p:cNvPr>
          <p:cNvSpPr txBox="1"/>
          <p:nvPr/>
        </p:nvSpPr>
        <p:spPr>
          <a:xfrm>
            <a:off x="4495697" y="381688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Informe y exposición de políticas públicas</a:t>
            </a:r>
          </a:p>
        </p:txBody>
      </p:sp>
      <p:sp>
        <p:nvSpPr>
          <p:cNvPr id="6" name="Google Shape;134;p13">
            <a:extLst>
              <a:ext uri="{FF2B5EF4-FFF2-40B4-BE49-F238E27FC236}">
                <a16:creationId xmlns:a16="http://schemas.microsoft.com/office/drawing/2014/main" id="{5B92435F-6A9E-CD9F-2D6D-AE5DAFEE9BE6}"/>
              </a:ext>
            </a:extLst>
          </p:cNvPr>
          <p:cNvSpPr txBox="1"/>
          <p:nvPr/>
        </p:nvSpPr>
        <p:spPr>
          <a:xfrm>
            <a:off x="2482544" y="38640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5to semestre </a:t>
            </a:r>
            <a:endParaRPr lang="es-MX" sz="1100" dirty="0"/>
          </a:p>
        </p:txBody>
      </p:sp>
      <p:pic>
        <p:nvPicPr>
          <p:cNvPr id="7" name="Gráfico 6" descr="Brindis con relleno sólido">
            <a:extLst>
              <a:ext uri="{FF2B5EF4-FFF2-40B4-BE49-F238E27FC236}">
                <a16:creationId xmlns:a16="http://schemas.microsoft.com/office/drawing/2014/main" id="{A129C962-27BF-B16C-E704-2DE1380FDC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4799" y="96976"/>
            <a:ext cx="506496" cy="50649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B74CA2A-0784-48E9-1A33-A007793A339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5"/>
          <p:cNvSpPr/>
          <p:nvPr/>
        </p:nvSpPr>
        <p:spPr>
          <a:xfrm>
            <a:off x="2710630" y="4195621"/>
            <a:ext cx="3292350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5"/>
          <p:cNvSpPr/>
          <p:nvPr/>
        </p:nvSpPr>
        <p:spPr>
          <a:xfrm>
            <a:off x="6629400" y="683234"/>
            <a:ext cx="2119486" cy="3533688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5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5"/>
          <p:cNvSpPr/>
          <p:nvPr/>
        </p:nvSpPr>
        <p:spPr>
          <a:xfrm>
            <a:off x="304801" y="686898"/>
            <a:ext cx="1833128" cy="353002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5"/>
          <p:cNvSpPr/>
          <p:nvPr/>
        </p:nvSpPr>
        <p:spPr>
          <a:xfrm>
            <a:off x="339011" y="4220826"/>
            <a:ext cx="1947831" cy="28388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 potenciales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Resultado final</a:t>
            </a:r>
            <a:endParaRPr/>
          </a:p>
        </p:txBody>
      </p:sp>
      <p:sp>
        <p:nvSpPr>
          <p:cNvPr id="201" name="Google Shape;201;p15"/>
          <p:cNvSpPr/>
          <p:nvPr/>
        </p:nvSpPr>
        <p:spPr>
          <a:xfrm>
            <a:off x="6084375" y="4277085"/>
            <a:ext cx="2264169" cy="3016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Evidencias de competencia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5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5"/>
          <p:cNvSpPr/>
          <p:nvPr/>
        </p:nvSpPr>
        <p:spPr>
          <a:xfrm>
            <a:off x="2760175" y="4263221"/>
            <a:ext cx="1031838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04" name="Google Shape;204;p15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5"/>
          <p:cNvSpPr/>
          <p:nvPr/>
        </p:nvSpPr>
        <p:spPr>
          <a:xfrm>
            <a:off x="4486401" y="728247"/>
            <a:ext cx="1416821" cy="46058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Proceso de colaboración</a:t>
            </a:r>
            <a:endParaRPr sz="14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49230" y="4326573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5"/>
          <p:cNvSpPr txBox="1"/>
          <p:nvPr/>
        </p:nvSpPr>
        <p:spPr>
          <a:xfrm>
            <a:off x="1636081" y="3423317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09" name="Google Shape;209;p15"/>
          <p:cNvSpPr txBox="1"/>
          <p:nvPr/>
        </p:nvSpPr>
        <p:spPr>
          <a:xfrm>
            <a:off x="2209882" y="541600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210" name="Google Shape;210;p15"/>
          <p:cNvSpPr txBox="1"/>
          <p:nvPr/>
        </p:nvSpPr>
        <p:spPr>
          <a:xfrm>
            <a:off x="5516532" y="536692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211" name="Google Shape;211;p15"/>
          <p:cNvSpPr/>
          <p:nvPr/>
        </p:nvSpPr>
        <p:spPr>
          <a:xfrm>
            <a:off x="2152272" y="728083"/>
            <a:ext cx="969400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Ideación</a:t>
            </a:r>
            <a:endParaRPr/>
          </a:p>
        </p:txBody>
      </p:sp>
      <p:sp>
        <p:nvSpPr>
          <p:cNvPr id="212" name="Google Shape;212;p15"/>
          <p:cNvSpPr txBox="1"/>
          <p:nvPr/>
        </p:nvSpPr>
        <p:spPr>
          <a:xfrm>
            <a:off x="8277901" y="351615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pic>
        <p:nvPicPr>
          <p:cNvPr id="213" name="Google Shape;213;p15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19322" y="4306127"/>
            <a:ext cx="294636" cy="1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5"/>
          <p:cNvSpPr/>
          <p:nvPr/>
        </p:nvSpPr>
        <p:spPr>
          <a:xfrm>
            <a:off x="324702" y="1103341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5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23" name="Google Shape;223;p15"/>
          <p:cNvSpPr txBox="1"/>
          <p:nvPr/>
        </p:nvSpPr>
        <p:spPr>
          <a:xfrm>
            <a:off x="8234903" y="541909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24" name="Google Shape;224;p15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225" name="Google Shape;225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5529" y="4271552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5"/>
          <p:cNvSpPr/>
          <p:nvPr/>
        </p:nvSpPr>
        <p:spPr>
          <a:xfrm>
            <a:off x="2142589" y="1102149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5"/>
          <p:cNvSpPr/>
          <p:nvPr/>
        </p:nvSpPr>
        <p:spPr>
          <a:xfrm>
            <a:off x="4489127" y="1232915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5"/>
          <p:cNvSpPr/>
          <p:nvPr/>
        </p:nvSpPr>
        <p:spPr>
          <a:xfrm>
            <a:off x="6695830" y="1168558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5"/>
          <p:cNvSpPr/>
          <p:nvPr/>
        </p:nvSpPr>
        <p:spPr>
          <a:xfrm>
            <a:off x="6083111" y="4636067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5"/>
          <p:cNvSpPr/>
          <p:nvPr/>
        </p:nvSpPr>
        <p:spPr>
          <a:xfrm>
            <a:off x="2763173" y="4629374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5"/>
          <p:cNvSpPr/>
          <p:nvPr/>
        </p:nvSpPr>
        <p:spPr>
          <a:xfrm>
            <a:off x="348487" y="4628942"/>
            <a:ext cx="1777184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endParaRPr sz="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25;p13">
            <a:extLst>
              <a:ext uri="{FF2B5EF4-FFF2-40B4-BE49-F238E27FC236}">
                <a16:creationId xmlns:a16="http://schemas.microsoft.com/office/drawing/2014/main" id="{5EF2CCCC-AF1E-B473-1941-3736C8EFC4A1}"/>
              </a:ext>
            </a:extLst>
          </p:cNvPr>
          <p:cNvSpPr txBox="1"/>
          <p:nvPr/>
        </p:nvSpPr>
        <p:spPr>
          <a:xfrm>
            <a:off x="896916" y="-3508"/>
            <a:ext cx="196224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Aprendizaje Colaborativo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6;p13">
            <a:extLst>
              <a:ext uri="{FF2B5EF4-FFF2-40B4-BE49-F238E27FC236}">
                <a16:creationId xmlns:a16="http://schemas.microsoft.com/office/drawing/2014/main" id="{445EA8F7-4AE4-E52D-2188-4859D8084BB0}"/>
              </a:ext>
            </a:extLst>
          </p:cNvPr>
          <p:cNvSpPr txBox="1"/>
          <p:nvPr/>
        </p:nvSpPr>
        <p:spPr>
          <a:xfrm>
            <a:off x="2485974" y="7838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6" name="Google Shape;127;p13">
            <a:extLst>
              <a:ext uri="{FF2B5EF4-FFF2-40B4-BE49-F238E27FC236}">
                <a16:creationId xmlns:a16="http://schemas.microsoft.com/office/drawing/2014/main" id="{1729AA88-30B7-B71A-4187-8B85E9AC28C3}"/>
              </a:ext>
            </a:extLst>
          </p:cNvPr>
          <p:cNvSpPr txBox="1"/>
          <p:nvPr/>
        </p:nvSpPr>
        <p:spPr>
          <a:xfrm>
            <a:off x="4495696" y="78384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28;p13">
            <a:extLst>
              <a:ext uri="{FF2B5EF4-FFF2-40B4-BE49-F238E27FC236}">
                <a16:creationId xmlns:a16="http://schemas.microsoft.com/office/drawing/2014/main" id="{65ED7020-3496-3CF2-8F22-DDB915F9EA00}"/>
              </a:ext>
            </a:extLst>
          </p:cNvPr>
          <p:cNvSpPr txBox="1"/>
          <p:nvPr/>
        </p:nvSpPr>
        <p:spPr>
          <a:xfrm>
            <a:off x="4495697" y="381688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actividad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34;p13">
            <a:extLst>
              <a:ext uri="{FF2B5EF4-FFF2-40B4-BE49-F238E27FC236}">
                <a16:creationId xmlns:a16="http://schemas.microsoft.com/office/drawing/2014/main" id="{31CB71EA-4668-AB0F-B4DE-59687F11C6D1}"/>
              </a:ext>
            </a:extLst>
          </p:cNvPr>
          <p:cNvSpPr txBox="1"/>
          <p:nvPr/>
        </p:nvSpPr>
        <p:spPr>
          <a:xfrm>
            <a:off x="2482544" y="386400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dirty="0"/>
          </a:p>
        </p:txBody>
      </p:sp>
      <p:pic>
        <p:nvPicPr>
          <p:cNvPr id="9" name="Gráfico 8" descr="Brindis con relleno sólido">
            <a:extLst>
              <a:ext uri="{FF2B5EF4-FFF2-40B4-BE49-F238E27FC236}">
                <a16:creationId xmlns:a16="http://schemas.microsoft.com/office/drawing/2014/main" id="{82B5A10C-C403-45D0-2E24-235CEB53A3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4799" y="96976"/>
            <a:ext cx="506496" cy="50649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CD412BF-0142-AA74-F419-25AD2EF81B1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FF50F-5292-4B08-B370-468F97A420F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35B1F12-9A4B-41E3-A1D8-EEB7A9DDF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3B0C5C-2187-4A98-88D5-D744A5B78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1053</Words>
  <Application>Microsoft Office PowerPoint</Application>
  <PresentationFormat>On-screen Show (4:3)</PresentationFormat>
  <Paragraphs>192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Patricia Zepeda Orantes</cp:lastModifiedBy>
  <cp:revision>7</cp:revision>
  <dcterms:modified xsi:type="dcterms:W3CDTF">2024-04-16T17:49:23Z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