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01" r:id="rId2"/>
    <p:sldId id="304" r:id="rId3"/>
    <p:sldId id="30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etodología" id="{68772E5D-9C26-45EE-B13F-4BB2F4F8CC7B}">
          <p14:sldIdLst>
            <p14:sldId id="301"/>
          </p14:sldIdLst>
        </p14:section>
        <p14:section name="Plantilla de trabajo" id="{B1366EC4-A4C0-4BDC-9EA5-9C4292985EC5}">
          <p14:sldIdLst>
            <p14:sldId id="304"/>
            <p14:sldId id="30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beca González Polanco" initials="RGP" lastIdx="1" clrIdx="0">
    <p:extLst>
      <p:ext uri="{19B8F6BF-5375-455C-9EA6-DF929625EA0E}">
        <p15:presenceInfo xmlns:p15="http://schemas.microsoft.com/office/powerpoint/2012/main" userId="S-1-5-21-1708537768-573735546-725345543-9051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8080"/>
    <a:srgbClr val="DBD9D8"/>
    <a:srgbClr val="0074C8"/>
    <a:srgbClr val="A6A6A6"/>
    <a:srgbClr val="17375E"/>
    <a:srgbClr val="43AB83"/>
    <a:srgbClr val="AFABAB"/>
    <a:srgbClr val="7B0051"/>
    <a:srgbClr val="99CA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DB6846-A690-4605-B47B-8E3183B0112C}" v="37" dt="2023-09-29T13:50:58.6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46" autoAdjust="0"/>
    <p:restoredTop sz="94274" autoAdjust="0"/>
  </p:normalViewPr>
  <p:slideViewPr>
    <p:cSldViewPr snapToGrid="0">
      <p:cViewPr varScale="1">
        <p:scale>
          <a:sx n="64" d="100"/>
          <a:sy n="64" d="100"/>
        </p:scale>
        <p:origin x="106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E8F91-74AC-4C38-80A2-4B5B2556F162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3A651-6AD0-4645-B9B9-9498F072F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38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3A651-6AD0-4645-B9B9-9498F072F0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45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3A651-6AD0-4645-B9B9-9498F072F0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22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3A651-6AD0-4645-B9B9-9498F072F09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2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92E4D5-D8E9-4EB1-BB58-E9BCE8343F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614BC51-64C6-4EF4-ADCA-2EAAC3A8DF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2C3A35-E9AA-4686-9F5B-6199504D7D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B9103F-27AA-4373-96FC-44B5D6D0C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C5CE4E-064E-4C7E-8AA2-6C8FC1DD7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7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D9AB82-36B4-4660-8263-7C508F2B4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FD5AE4E-820B-45B8-8704-0791F365A6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A5900E-065A-4F54-A761-081BC297A6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9CE15C-C75A-4630-A085-9D1B96783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A6079A-58B0-4076-995C-3D6CFDE35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202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6781819-E52B-4BEC-88C0-5967C0BC9C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4A3E204-B842-4B0E-B157-F860B41E4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CF4FE1-13BD-4925-8B32-531D17075E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12CA95-F48E-40B0-A987-1B503FC72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4C44BF-0660-4B09-8AA7-7217A0362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3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77A60B-FE76-4720-8EAE-C5599AC37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ECF981-21E9-4CFF-AC2D-20C5B1FD2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121B5A-5B03-4BA1-89CD-751B78886D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D6B2A2-1D73-4776-940D-C43C92B4B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165118-3E6C-4353-8921-84B6730D1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95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3559A5-0650-4A18-9E18-2EAA5702B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625BB9-833C-47B0-A6EE-54E35602E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7F1A61-D022-490C-BBF0-E191AFAFDA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6985F6-23AB-43D4-982D-EE44028BC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8E597A-6BBC-47A8-90DD-F3E7349F5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26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86BB28-D7DD-4FAF-A4C7-11EECB79E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C862C1-7D02-470E-9E75-3FC59EB856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D1E974-0198-474B-B62E-A72930B39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BFCAE9-62E3-411C-B958-5399D1280C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3508C4D-DD78-47AA-B9D6-B5446CE38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425E7A8-5976-4255-829B-BCECC8F8B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77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7AFEB6-958E-487E-977D-DC635E4FC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E860E8-CA22-4107-ABF3-C9D3AC36C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1D4143F-B3F4-447C-8D2E-16FAAE3953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1A9BAF3-BF64-448D-91A4-A2CC5458AC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DEDC71F-606F-4C86-A8D3-6145027736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8AA64EF-92E5-4852-9143-9E21B1C887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644E875-87DA-4DCB-8672-68D83F845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8D7A769-4C01-49DB-A461-80FD2A8B3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5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180BD9-0D7C-4A22-9D66-0CACA4BDB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8D6758E-2F50-41B0-85EC-EB65C4F12B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A2DACA0-DB30-46DC-8AC0-878501E22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F5F8FD8-05BA-4A6E-B07C-EF2E6A1F6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062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 ideac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8134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4166A8-DA56-44FC-A8D6-447A4FBE1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45CB25-784C-4F73-A31C-9A7A71770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6C9F98-296A-4273-9E7F-7C55964FB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A16F40B-9CEF-4308-8865-24625366B2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FC7CBD-8860-41B7-8E68-773857A58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08F47D-1214-43C6-8C97-4348570C8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17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DB0E-BB4A-4C56-8895-0D0717134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C1EA66A-AFD0-44D6-9E08-995A32E9CF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1AF49D4-574E-413F-9CEC-EE519603AB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3D19D0E-00FB-44AF-AED4-96F0B83AD0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A1FBD1-3619-4E36-A6C8-5DC35FF8D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0BE8E7-434D-4228-A2B9-594F7B11F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57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1D64E96-5C16-45D5-9962-C406FBCC6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2F9B75-6A19-4266-9B1B-50D9F4361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9" name="Marcador de fecha 3">
            <a:extLst>
              <a:ext uri="{FF2B5EF4-FFF2-40B4-BE49-F238E27FC236}">
                <a16:creationId xmlns:a16="http://schemas.microsoft.com/office/drawing/2014/main" id="{628FC55D-77C7-EF17-656F-C404BABD35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DBC69-059E-4048-B5CC-CEB181F7DA73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20" name="Marcador de pie de página 4">
            <a:extLst>
              <a:ext uri="{FF2B5EF4-FFF2-40B4-BE49-F238E27FC236}">
                <a16:creationId xmlns:a16="http://schemas.microsoft.com/office/drawing/2014/main" id="{43B58F25-F089-79DD-348A-8E57CFBD87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Marcador de número de diapositiva 5">
            <a:extLst>
              <a:ext uri="{FF2B5EF4-FFF2-40B4-BE49-F238E27FC236}">
                <a16:creationId xmlns:a16="http://schemas.microsoft.com/office/drawing/2014/main" id="{5A27AE91-8792-161A-2E60-83E3173A30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D5D85-E8E3-4196-9E48-EB1FB581840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Rectangle 6">
            <a:extLst>
              <a:ext uri="{FF2B5EF4-FFF2-40B4-BE49-F238E27FC236}">
                <a16:creationId xmlns:a16="http://schemas.microsoft.com/office/drawing/2014/main" id="{879DC3B2-7CCD-2C96-35CF-508B664899E1}"/>
              </a:ext>
            </a:extLst>
          </p:cNvPr>
          <p:cNvSpPr/>
          <p:nvPr userDrawn="1"/>
        </p:nvSpPr>
        <p:spPr>
          <a:xfrm>
            <a:off x="0" y="6248569"/>
            <a:ext cx="12192000" cy="609431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7">
            <a:extLst>
              <a:ext uri="{FF2B5EF4-FFF2-40B4-BE49-F238E27FC236}">
                <a16:creationId xmlns:a16="http://schemas.microsoft.com/office/drawing/2014/main" id="{A3E0D7FF-984F-D052-9166-12A5F8401603}"/>
              </a:ext>
            </a:extLst>
          </p:cNvPr>
          <p:cNvSpPr/>
          <p:nvPr userDrawn="1"/>
        </p:nvSpPr>
        <p:spPr>
          <a:xfrm>
            <a:off x="1847875" y="6247352"/>
            <a:ext cx="618169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Cómo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atribuir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crédito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este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recurso</a:t>
            </a:r>
            <a: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br>
              <a:rPr lang="en-US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de </a:t>
            </a:r>
            <a:r>
              <a:rPr lang="en-US" sz="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Arquitectura Pedagógica. (2023</a:t>
            </a:r>
            <a:r>
              <a:rPr lang="en-US" sz="8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). </a:t>
            </a:r>
            <a:r>
              <a:rPr lang="en-US" sz="800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Brainwriting- </a:t>
            </a:r>
            <a:r>
              <a:rPr lang="en-US" sz="80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Canvas de </a:t>
            </a:r>
            <a:r>
              <a:rPr lang="en-US" sz="800" i="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trabajo</a:t>
            </a:r>
            <a:r>
              <a:rPr lang="en-US" sz="800" i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US" sz="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Documento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trabajo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]. </a:t>
            </a:r>
            <a:r>
              <a:rPr lang="en-US" sz="8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Técnicas</a:t>
            </a:r>
            <a:r>
              <a:rPr lang="en-US" sz="8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Innovación</a:t>
            </a:r>
            <a:r>
              <a:rPr lang="en-US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Dirección de Innovación Educativa y Aprendizaje Digital, Tecnológico de Monterrey. https://innovacioneducativa.tec.mx/es/recursos-pedagogicos/tecnicas-de-innovacion</a:t>
            </a:r>
          </a:p>
        </p:txBody>
      </p:sp>
      <p:sp>
        <p:nvSpPr>
          <p:cNvPr id="24" name="Rectangle 8">
            <a:extLst>
              <a:ext uri="{FF2B5EF4-FFF2-40B4-BE49-F238E27FC236}">
                <a16:creationId xmlns:a16="http://schemas.microsoft.com/office/drawing/2014/main" id="{7CADB007-85E2-AEBD-3C46-1CBE5F317C60}"/>
              </a:ext>
            </a:extLst>
          </p:cNvPr>
          <p:cNvSpPr/>
          <p:nvPr userDrawn="1"/>
        </p:nvSpPr>
        <p:spPr>
          <a:xfrm>
            <a:off x="7681900" y="6351386"/>
            <a:ext cx="320055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obra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está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bajo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una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Licencia</a:t>
            </a:r>
            <a:r>
              <a:rPr lang="en-US" sz="9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9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Creative Commons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900" b="0" i="0" dirty="0" err="1">
                <a:solidFill>
                  <a:srgbClr val="FFFFFF"/>
                </a:solidFill>
                <a:effectLst/>
                <a:latin typeface="source sans pro" panose="020B0503030403020204" pitchFamily="34" charset="0"/>
              </a:rPr>
              <a:t>Attribution</a:t>
            </a:r>
            <a:r>
              <a:rPr lang="es-ES" sz="900" b="0" i="0" dirty="0">
                <a:solidFill>
                  <a:srgbClr val="FFFFFF"/>
                </a:solidFill>
                <a:effectLst/>
                <a:latin typeface="source sans pro" panose="020B0503030403020204" pitchFamily="34" charset="0"/>
              </a:rPr>
              <a:t> 4.0 International (CC BY 4.0)</a:t>
            </a:r>
          </a:p>
          <a:p>
            <a:pPr algn="r"/>
            <a:endParaRPr lang="en-US" sz="9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5" name="Shape 99">
            <a:extLst>
              <a:ext uri="{FF2B5EF4-FFF2-40B4-BE49-F238E27FC236}">
                <a16:creationId xmlns:a16="http://schemas.microsoft.com/office/drawing/2014/main" id="{5C97DF9D-AD8E-2D0F-A08F-EE6EC4D650A6}"/>
              </a:ext>
            </a:extLst>
          </p:cNvPr>
          <p:cNvPicPr preferRelativeResize="0"/>
          <p:nvPr userDrawn="1"/>
        </p:nvPicPr>
        <p:blipFill rotWithShape="1">
          <a:blip r:embed="rId13">
            <a:alphaModFix/>
            <a:biLevel thresh="25000"/>
          </a:blip>
          <a:srcRect/>
          <a:stretch/>
        </p:blipFill>
        <p:spPr>
          <a:xfrm>
            <a:off x="218224" y="6351817"/>
            <a:ext cx="1481397" cy="39511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6" name="Straight Connector 34">
            <a:extLst>
              <a:ext uri="{FF2B5EF4-FFF2-40B4-BE49-F238E27FC236}">
                <a16:creationId xmlns:a16="http://schemas.microsoft.com/office/drawing/2014/main" id="{C698087A-53BB-BC0A-5E8A-968589C8FEC2}"/>
              </a:ext>
            </a:extLst>
          </p:cNvPr>
          <p:cNvCxnSpPr/>
          <p:nvPr userDrawn="1"/>
        </p:nvCxnSpPr>
        <p:spPr>
          <a:xfrm>
            <a:off x="1838368" y="6353128"/>
            <a:ext cx="0" cy="4320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Imagen 26" descr="Dibujo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0C4FD8CB-CA0B-41F7-633F-4FE4E7B44E4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66" y="6382821"/>
            <a:ext cx="923667" cy="323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085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581E6A82-1D67-46AC-A866-5EB225C9948A}"/>
              </a:ext>
            </a:extLst>
          </p:cNvPr>
          <p:cNvSpPr/>
          <p:nvPr/>
        </p:nvSpPr>
        <p:spPr>
          <a:xfrm>
            <a:off x="514307" y="636432"/>
            <a:ext cx="6579775" cy="4262140"/>
          </a:xfrm>
          <a:prstGeom prst="rect">
            <a:avLst/>
          </a:prstGeom>
          <a:noFill/>
          <a:ln w="15875">
            <a:solidFill>
              <a:schemeClr val="bg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E84B9417-FDD5-4A58-B6D7-8B2EA5AD3194}"/>
              </a:ext>
            </a:extLst>
          </p:cNvPr>
          <p:cNvSpPr/>
          <p:nvPr/>
        </p:nvSpPr>
        <p:spPr>
          <a:xfrm>
            <a:off x="1091831" y="829844"/>
            <a:ext cx="1407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Metodología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CBCF8AEA-CC1D-454F-9BCF-94470E4D88FC}"/>
              </a:ext>
            </a:extLst>
          </p:cNvPr>
          <p:cNvSpPr/>
          <p:nvPr/>
        </p:nvSpPr>
        <p:spPr>
          <a:xfrm>
            <a:off x="543673" y="1224783"/>
            <a:ext cx="645897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6075" indent="-234950">
              <a:buFont typeface="+mj-lt"/>
              <a:buAutoNum type="alphaLcPeriod"/>
            </a:pP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Definir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cuál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es el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objetivo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la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generación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ideas;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qué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es lo que se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quiere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lograr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con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ellas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Compartir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al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grupo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el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objetivo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la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sesión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actividad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y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comprobar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comprensión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grupo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Solicitar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cada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participante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que de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manera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individual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escriba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al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menos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4 ideas que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cumplan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con el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objetivo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la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sesión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un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lapso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6 a 10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minutos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Cada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participante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una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vez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completado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paso anterior,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entrega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hoja con las 4 ideas 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otra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persona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participante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. C</a:t>
            </a:r>
            <a:r>
              <a:rPr lang="es-E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ada</a:t>
            </a:r>
            <a:r>
              <a:rPr lang="es-ES" sz="1300" dirty="0">
                <a:latin typeface="Calibri" panose="020F0502020204030204" pitchFamily="34" charset="0"/>
                <a:cs typeface="Calibri" panose="020F0502020204030204" pitchFamily="34" charset="0"/>
              </a:rPr>
              <a:t> persona del grupo  tendrá una hoja de otra persona que contenga sus ideas.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Posteriormente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, los(las)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participantes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añaden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nuevas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ideas 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partir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las ideas o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complementan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las ideas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generadas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por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otra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persona.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Esta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vez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tendrá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menos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tiempo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, de 4 a 5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minutos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Repetir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los pasos d y e hasta que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cada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persona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haya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complementado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las ideas de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todo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grupo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participante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Las hojas de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cada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participante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colocan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un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lugar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visible. </a:t>
            </a:r>
          </a:p>
          <a:p>
            <a:pPr marL="346075" indent="-234950">
              <a:buFont typeface="+mj-lt"/>
              <a:buAutoNum type="alphaLcPeriod"/>
            </a:pP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Con las ideas de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todo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grupo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a la vista se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conducen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procesos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selección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de las ideas a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continuar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el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proceso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Puede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apoyarse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con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otras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técnicas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como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votaciones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, seis sombreros de bono o COCD Box. </a:t>
            </a:r>
            <a:endParaRPr lang="en-US" sz="1300" dirty="0"/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42F1D557-7B39-4CCD-85A0-5F7F0F8C6658}"/>
              </a:ext>
            </a:extLst>
          </p:cNvPr>
          <p:cNvSpPr/>
          <p:nvPr/>
        </p:nvSpPr>
        <p:spPr>
          <a:xfrm>
            <a:off x="7227153" y="636433"/>
            <a:ext cx="4450493" cy="1918708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7586CE44-019A-4EFB-9356-F57794F2BB95}"/>
              </a:ext>
            </a:extLst>
          </p:cNvPr>
          <p:cNvSpPr/>
          <p:nvPr/>
        </p:nvSpPr>
        <p:spPr>
          <a:xfrm>
            <a:off x="7814282" y="823992"/>
            <a:ext cx="14303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Participantes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BA763329-306D-4535-9CE0-5D8CEF05AD1F}"/>
              </a:ext>
            </a:extLst>
          </p:cNvPr>
          <p:cNvSpPr/>
          <p:nvPr/>
        </p:nvSpPr>
        <p:spPr>
          <a:xfrm>
            <a:off x="10032611" y="2688469"/>
            <a:ext cx="11950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Tiempo</a:t>
            </a:r>
            <a:r>
              <a:rPr lang="en-US" b="1" dirty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err="1">
                <a:solidFill>
                  <a:srgbClr val="0070C0"/>
                </a:solidFill>
              </a:rPr>
              <a:t>sugerido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5EBE6452-EA2C-4EFC-8164-EDB05F0B17D7}"/>
              </a:ext>
            </a:extLst>
          </p:cNvPr>
          <p:cNvSpPr/>
          <p:nvPr/>
        </p:nvSpPr>
        <p:spPr>
          <a:xfrm>
            <a:off x="9659331" y="2672966"/>
            <a:ext cx="2018315" cy="2225606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ángulo 60">
            <a:extLst>
              <a:ext uri="{FF2B5EF4-FFF2-40B4-BE49-F238E27FC236}">
                <a16:creationId xmlns:a16="http://schemas.microsoft.com/office/drawing/2014/main" id="{E3D56A52-8929-4692-A9D9-DD053B8FC655}"/>
              </a:ext>
            </a:extLst>
          </p:cNvPr>
          <p:cNvSpPr/>
          <p:nvPr/>
        </p:nvSpPr>
        <p:spPr>
          <a:xfrm>
            <a:off x="7227153" y="2671277"/>
            <a:ext cx="2314094" cy="2227296"/>
          </a:xfrm>
          <a:prstGeom prst="rect">
            <a:avLst/>
          </a:prstGeom>
          <a:noFill/>
          <a:ln w="31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62" name="Rectángulo 61">
            <a:extLst>
              <a:ext uri="{FF2B5EF4-FFF2-40B4-BE49-F238E27FC236}">
                <a16:creationId xmlns:a16="http://schemas.microsoft.com/office/drawing/2014/main" id="{C219B644-EFF5-421E-BF24-1D375E9BEA78}"/>
              </a:ext>
            </a:extLst>
          </p:cNvPr>
          <p:cNvSpPr/>
          <p:nvPr/>
        </p:nvSpPr>
        <p:spPr>
          <a:xfrm>
            <a:off x="7707518" y="2688469"/>
            <a:ext cx="1205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</a:rPr>
              <a:t>Materiales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4" name="Rectángulo 63">
            <a:extLst>
              <a:ext uri="{FF2B5EF4-FFF2-40B4-BE49-F238E27FC236}">
                <a16:creationId xmlns:a16="http://schemas.microsoft.com/office/drawing/2014/main" id="{98C1BEE2-161B-4232-80CA-B5D7A7DCB6AF}"/>
              </a:ext>
            </a:extLst>
          </p:cNvPr>
          <p:cNvSpPr/>
          <p:nvPr/>
        </p:nvSpPr>
        <p:spPr>
          <a:xfrm>
            <a:off x="7227153" y="3344927"/>
            <a:ext cx="2264785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6075" indent="-234950">
              <a:buFont typeface="+mj-lt"/>
              <a:buAutoNum type="alphaLcPeriod"/>
            </a:pP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Hoja de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trabajo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u hojas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blancas</a:t>
            </a:r>
            <a:b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1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6075" indent="-234950">
              <a:buFont typeface="+mj-lt"/>
              <a:buAutoNum type="alphaLcPeriod"/>
            </a:pP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Lápiz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pluma</a:t>
            </a:r>
            <a:endParaRPr lang="en-US" sz="1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5" name="Rectángulo 64">
            <a:extLst>
              <a:ext uri="{FF2B5EF4-FFF2-40B4-BE49-F238E27FC236}">
                <a16:creationId xmlns:a16="http://schemas.microsoft.com/office/drawing/2014/main" id="{7887FF09-AFF7-4271-AA2B-89D1F3463CE2}"/>
              </a:ext>
            </a:extLst>
          </p:cNvPr>
          <p:cNvSpPr/>
          <p:nvPr/>
        </p:nvSpPr>
        <p:spPr>
          <a:xfrm>
            <a:off x="7309763" y="1303991"/>
            <a:ext cx="427263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Grupo,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preferentemente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números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 pares.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Facilitador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(a) </a:t>
            </a:r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63DC2E65-76D6-474D-8EA5-F9F55B370A57}"/>
              </a:ext>
            </a:extLst>
          </p:cNvPr>
          <p:cNvSpPr/>
          <p:nvPr/>
        </p:nvSpPr>
        <p:spPr>
          <a:xfrm>
            <a:off x="9725145" y="3463773"/>
            <a:ext cx="16529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dirty="0"/>
              <a:t>30 – 40 </a:t>
            </a:r>
            <a:r>
              <a:rPr lang="en-US" sz="1300" dirty="0" err="1"/>
              <a:t>minutos</a:t>
            </a:r>
            <a:endParaRPr lang="en-US" sz="1300" dirty="0"/>
          </a:p>
          <a:p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763" y="756361"/>
            <a:ext cx="504519" cy="4895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641" y="784645"/>
            <a:ext cx="499409" cy="4535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159" y="2746525"/>
            <a:ext cx="455657" cy="4396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145" y="2746525"/>
            <a:ext cx="378764" cy="407583"/>
          </a:xfrm>
          <a:prstGeom prst="rect">
            <a:avLst/>
          </a:prstGeom>
        </p:spPr>
      </p:pic>
      <p:sp>
        <p:nvSpPr>
          <p:cNvPr id="24" name="Rectángulo 6">
            <a:extLst>
              <a:ext uri="{FF2B5EF4-FFF2-40B4-BE49-F238E27FC236}">
                <a16:creationId xmlns:a16="http://schemas.microsoft.com/office/drawing/2014/main" id="{62CDC3BC-140E-EF43-B90B-8CF355F108F0}"/>
              </a:ext>
            </a:extLst>
          </p:cNvPr>
          <p:cNvSpPr/>
          <p:nvPr/>
        </p:nvSpPr>
        <p:spPr>
          <a:xfrm>
            <a:off x="3738957" y="183225"/>
            <a:ext cx="7938691" cy="395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Propósito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300" dirty="0" err="1">
                <a:solidFill>
                  <a:schemeClr val="tx1"/>
                </a:solidFill>
              </a:rPr>
              <a:t>Generar</a:t>
            </a:r>
            <a:r>
              <a:rPr lang="en-US" sz="1300" dirty="0">
                <a:solidFill>
                  <a:schemeClr val="tx1"/>
                </a:solidFill>
              </a:rPr>
              <a:t> ideas </a:t>
            </a:r>
            <a:r>
              <a:rPr lang="en-US" sz="1300" dirty="0" err="1">
                <a:solidFill>
                  <a:schemeClr val="tx1"/>
                </a:solidFill>
              </a:rPr>
              <a:t>por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escrito</a:t>
            </a:r>
            <a:r>
              <a:rPr lang="en-US" sz="1300" dirty="0">
                <a:solidFill>
                  <a:schemeClr val="tx1"/>
                </a:solidFill>
              </a:rPr>
              <a:t>.</a:t>
            </a:r>
            <a:endParaRPr lang="es-ES_tradnl" sz="1300" dirty="0">
              <a:solidFill>
                <a:schemeClr val="tx1"/>
              </a:solidFill>
            </a:endParaRPr>
          </a:p>
        </p:txBody>
      </p:sp>
      <p:sp>
        <p:nvSpPr>
          <p:cNvPr id="25" name="Rectángulo 7">
            <a:extLst>
              <a:ext uri="{FF2B5EF4-FFF2-40B4-BE49-F238E27FC236}">
                <a16:creationId xmlns:a16="http://schemas.microsoft.com/office/drawing/2014/main" id="{2C901625-0636-A445-8AF7-FC0415DE82CA}"/>
              </a:ext>
            </a:extLst>
          </p:cNvPr>
          <p:cNvSpPr/>
          <p:nvPr/>
        </p:nvSpPr>
        <p:spPr>
          <a:xfrm>
            <a:off x="512033" y="183225"/>
            <a:ext cx="3170956" cy="395110"/>
          </a:xfrm>
          <a:prstGeom prst="rect">
            <a:avLst/>
          </a:prstGeom>
          <a:noFill/>
          <a:ln w="158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Técnica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400" dirty="0">
                <a:solidFill>
                  <a:sysClr val="windowText" lastClr="000000"/>
                </a:solidFill>
              </a:rPr>
              <a:t>Brainwriting</a:t>
            </a:r>
            <a:endParaRPr lang="en-US" sz="150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7" name="Table 3">
            <a:extLst>
              <a:ext uri="{FF2B5EF4-FFF2-40B4-BE49-F238E27FC236}">
                <a16:creationId xmlns:a16="http://schemas.microsoft.com/office/drawing/2014/main" id="{70A52A82-E81A-399D-7D39-8B6ECC9955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758626"/>
              </p:ext>
            </p:extLst>
          </p:nvPr>
        </p:nvGraphicFramePr>
        <p:xfrm>
          <a:off x="526441" y="5148461"/>
          <a:ext cx="11151207" cy="653844"/>
        </p:xfrm>
        <a:graphic>
          <a:graphicData uri="http://schemas.openxmlformats.org/drawingml/2006/table">
            <a:tbl>
              <a:tblPr/>
              <a:tblGrid>
                <a:gridCol w="997559">
                  <a:extLst>
                    <a:ext uri="{9D8B030D-6E8A-4147-A177-3AD203B41FA5}">
                      <a16:colId xmlns:a16="http://schemas.microsoft.com/office/drawing/2014/main" val="1011887973"/>
                    </a:ext>
                  </a:extLst>
                </a:gridCol>
                <a:gridCol w="717913">
                  <a:extLst>
                    <a:ext uri="{9D8B030D-6E8A-4147-A177-3AD203B41FA5}">
                      <a16:colId xmlns:a16="http://schemas.microsoft.com/office/drawing/2014/main" val="2546843995"/>
                    </a:ext>
                  </a:extLst>
                </a:gridCol>
                <a:gridCol w="970568">
                  <a:extLst>
                    <a:ext uri="{9D8B030D-6E8A-4147-A177-3AD203B41FA5}">
                      <a16:colId xmlns:a16="http://schemas.microsoft.com/office/drawing/2014/main" val="3568538179"/>
                    </a:ext>
                  </a:extLst>
                </a:gridCol>
                <a:gridCol w="665976">
                  <a:extLst>
                    <a:ext uri="{9D8B030D-6E8A-4147-A177-3AD203B41FA5}">
                      <a16:colId xmlns:a16="http://schemas.microsoft.com/office/drawing/2014/main" val="3005459967"/>
                    </a:ext>
                  </a:extLst>
                </a:gridCol>
                <a:gridCol w="1342275">
                  <a:extLst>
                    <a:ext uri="{9D8B030D-6E8A-4147-A177-3AD203B41FA5}">
                      <a16:colId xmlns:a16="http://schemas.microsoft.com/office/drawing/2014/main" val="3034139069"/>
                    </a:ext>
                  </a:extLst>
                </a:gridCol>
                <a:gridCol w="606605">
                  <a:extLst>
                    <a:ext uri="{9D8B030D-6E8A-4147-A177-3AD203B41FA5}">
                      <a16:colId xmlns:a16="http://schemas.microsoft.com/office/drawing/2014/main" val="2461006159"/>
                    </a:ext>
                  </a:extLst>
                </a:gridCol>
                <a:gridCol w="1478338">
                  <a:extLst>
                    <a:ext uri="{9D8B030D-6E8A-4147-A177-3AD203B41FA5}">
                      <a16:colId xmlns:a16="http://schemas.microsoft.com/office/drawing/2014/main" val="2996755515"/>
                    </a:ext>
                  </a:extLst>
                </a:gridCol>
                <a:gridCol w="1335277">
                  <a:extLst>
                    <a:ext uri="{9D8B030D-6E8A-4147-A177-3AD203B41FA5}">
                      <a16:colId xmlns:a16="http://schemas.microsoft.com/office/drawing/2014/main" val="2873295159"/>
                    </a:ext>
                  </a:extLst>
                </a:gridCol>
                <a:gridCol w="1097051">
                  <a:extLst>
                    <a:ext uri="{9D8B030D-6E8A-4147-A177-3AD203B41FA5}">
                      <a16:colId xmlns:a16="http://schemas.microsoft.com/office/drawing/2014/main" val="1920637003"/>
                    </a:ext>
                  </a:extLst>
                </a:gridCol>
                <a:gridCol w="787296">
                  <a:extLst>
                    <a:ext uri="{9D8B030D-6E8A-4147-A177-3AD203B41FA5}">
                      <a16:colId xmlns:a16="http://schemas.microsoft.com/office/drawing/2014/main" val="509024099"/>
                    </a:ext>
                  </a:extLst>
                </a:gridCol>
                <a:gridCol w="1152349">
                  <a:extLst>
                    <a:ext uri="{9D8B030D-6E8A-4147-A177-3AD203B41FA5}">
                      <a16:colId xmlns:a16="http://schemas.microsoft.com/office/drawing/2014/main" val="322226152"/>
                    </a:ext>
                  </a:extLst>
                </a:gridCol>
              </a:tblGrid>
              <a:tr h="188001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1. Crea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MX" sz="14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Valida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400" b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3. Prueba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MX" sz="1400" b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4. Mejora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400" b="1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5. Comparte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885292"/>
                  </a:ext>
                </a:extLst>
              </a:tr>
              <a:tr h="21770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Diagnóstico de necesidades / Contextualización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Ideación 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Conceptualización</a:t>
                      </a:r>
                    </a:p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(Descartar ideas y crear conceptos)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Mockup  concepto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Validaciones </a:t>
                      </a:r>
                      <a:b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</a:br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(técnicas, operativas, económicas, etc.)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Prototipo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Diseño de pruebas o pilotos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7475" indent="0"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Despliegue de pruebas o pilotos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Evaluación y medición de impacto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Mejoras  de la solución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9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Divulgación / Escalamiento de la solución</a:t>
                      </a:r>
                    </a:p>
                  </a:txBody>
                  <a:tcPr marL="10876" marR="10876" marT="7251" marB="7251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8475239"/>
                  </a:ext>
                </a:extLst>
              </a:tr>
            </a:tbl>
          </a:graphicData>
        </a:graphic>
      </p:graphicFrame>
      <p:pic>
        <p:nvPicPr>
          <p:cNvPr id="8" name="Picture 5">
            <a:extLst>
              <a:ext uri="{FF2B5EF4-FFF2-40B4-BE49-F238E27FC236}">
                <a16:creationId xmlns:a16="http://schemas.microsoft.com/office/drawing/2014/main" id="{A560C623-EBCC-6AF1-6C77-DC909338713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729" y="5872341"/>
            <a:ext cx="294668" cy="33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906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6">
            <a:extLst>
              <a:ext uri="{FF2B5EF4-FFF2-40B4-BE49-F238E27FC236}">
                <a16:creationId xmlns:a16="http://schemas.microsoft.com/office/drawing/2014/main" id="{AA4756EC-5725-CCC1-62BE-780162B269D2}"/>
              </a:ext>
            </a:extLst>
          </p:cNvPr>
          <p:cNvSpPr/>
          <p:nvPr/>
        </p:nvSpPr>
        <p:spPr>
          <a:xfrm>
            <a:off x="3738957" y="183225"/>
            <a:ext cx="7938691" cy="395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Propósito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300" dirty="0" err="1">
                <a:solidFill>
                  <a:schemeClr val="tx1"/>
                </a:solidFill>
              </a:rPr>
              <a:t>Generar</a:t>
            </a:r>
            <a:r>
              <a:rPr lang="en-US" sz="1300" dirty="0">
                <a:solidFill>
                  <a:schemeClr val="tx1"/>
                </a:solidFill>
              </a:rPr>
              <a:t> ideas </a:t>
            </a:r>
            <a:r>
              <a:rPr lang="en-US" sz="1300" dirty="0" err="1">
                <a:solidFill>
                  <a:schemeClr val="tx1"/>
                </a:solidFill>
              </a:rPr>
              <a:t>por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escrito</a:t>
            </a:r>
            <a:r>
              <a:rPr lang="en-US" sz="1300" dirty="0">
                <a:solidFill>
                  <a:schemeClr val="tx1"/>
                </a:solidFill>
              </a:rPr>
              <a:t>.</a:t>
            </a:r>
            <a:endParaRPr lang="es-ES_tradnl" sz="1300" dirty="0">
              <a:solidFill>
                <a:schemeClr val="tx1"/>
              </a:solidFill>
            </a:endParaRPr>
          </a:p>
        </p:txBody>
      </p:sp>
      <p:sp>
        <p:nvSpPr>
          <p:cNvPr id="3" name="Rectángulo 7">
            <a:extLst>
              <a:ext uri="{FF2B5EF4-FFF2-40B4-BE49-F238E27FC236}">
                <a16:creationId xmlns:a16="http://schemas.microsoft.com/office/drawing/2014/main" id="{E39269E4-B078-BA99-BD08-B2A3112B9AE9}"/>
              </a:ext>
            </a:extLst>
          </p:cNvPr>
          <p:cNvSpPr/>
          <p:nvPr/>
        </p:nvSpPr>
        <p:spPr>
          <a:xfrm>
            <a:off x="512033" y="183225"/>
            <a:ext cx="3170956" cy="395110"/>
          </a:xfrm>
          <a:prstGeom prst="rect">
            <a:avLst/>
          </a:prstGeom>
          <a:noFill/>
          <a:ln w="158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Técnica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400" dirty="0">
                <a:solidFill>
                  <a:sysClr val="windowText" lastClr="000000"/>
                </a:solidFill>
              </a:rPr>
              <a:t>Brainwriting</a:t>
            </a:r>
            <a:endParaRPr lang="en-US" sz="1500" dirty="0">
              <a:solidFill>
                <a:sysClr val="windowText" lastClr="000000"/>
              </a:solidFill>
            </a:endParaRPr>
          </a:p>
        </p:txBody>
      </p:sp>
      <p:sp>
        <p:nvSpPr>
          <p:cNvPr id="4" name="Rectángulo 10">
            <a:extLst>
              <a:ext uri="{FF2B5EF4-FFF2-40B4-BE49-F238E27FC236}">
                <a16:creationId xmlns:a16="http://schemas.microsoft.com/office/drawing/2014/main" id="{7E5B4048-A7CA-3A0A-6EEC-3C8356EF8835}"/>
              </a:ext>
            </a:extLst>
          </p:cNvPr>
          <p:cNvSpPr/>
          <p:nvPr/>
        </p:nvSpPr>
        <p:spPr>
          <a:xfrm>
            <a:off x="512033" y="1136003"/>
            <a:ext cx="11165610" cy="4859807"/>
          </a:xfrm>
          <a:prstGeom prst="rect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Box 54">
            <a:extLst>
              <a:ext uri="{FF2B5EF4-FFF2-40B4-BE49-F238E27FC236}">
                <a16:creationId xmlns:a16="http://schemas.microsoft.com/office/drawing/2014/main" id="{1220E81A-7CA5-BF04-7774-A214AF6F15BE}"/>
              </a:ext>
            </a:extLst>
          </p:cNvPr>
          <p:cNvSpPr txBox="1"/>
          <p:nvPr/>
        </p:nvSpPr>
        <p:spPr>
          <a:xfrm>
            <a:off x="512033" y="1214910"/>
            <a:ext cx="11165610" cy="37610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Reto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n-US" b="1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problema</a:t>
            </a: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resolver: </a:t>
            </a:r>
          </a:p>
          <a:p>
            <a:pPr>
              <a:lnSpc>
                <a:spcPct val="107000"/>
              </a:lnSpc>
            </a:pPr>
            <a:r>
              <a:rPr lang="en-US" i="1" dirty="0" err="1"/>
              <a:t>Defina</a:t>
            </a:r>
            <a:r>
              <a:rPr lang="en-US" i="1" dirty="0"/>
              <a:t>, </a:t>
            </a:r>
            <a:r>
              <a:rPr lang="en-US" i="1" dirty="0" err="1"/>
              <a:t>en</a:t>
            </a:r>
            <a:r>
              <a:rPr lang="en-US" i="1" dirty="0"/>
              <a:t> forma de </a:t>
            </a:r>
            <a:r>
              <a:rPr lang="en-US" i="1" dirty="0" err="1"/>
              <a:t>pregunta</a:t>
            </a:r>
            <a:r>
              <a:rPr lang="en-US" i="1" dirty="0"/>
              <a:t>, </a:t>
            </a:r>
            <a:r>
              <a:rPr lang="en-US" i="1" dirty="0" err="1"/>
              <a:t>cuál</a:t>
            </a:r>
            <a:r>
              <a:rPr lang="en-US" i="1" dirty="0"/>
              <a:t> </a:t>
            </a:r>
            <a:r>
              <a:rPr lang="en-US" i="1" dirty="0" err="1"/>
              <a:t>será</a:t>
            </a:r>
            <a:r>
              <a:rPr lang="en-US" i="1" dirty="0"/>
              <a:t> el </a:t>
            </a:r>
            <a:r>
              <a:rPr lang="en-US" i="1" dirty="0" err="1"/>
              <a:t>reto</a:t>
            </a:r>
            <a:r>
              <a:rPr lang="en-US" i="1" dirty="0"/>
              <a:t> o </a:t>
            </a:r>
            <a:r>
              <a:rPr lang="en-US" i="1" dirty="0" err="1"/>
              <a:t>problemática</a:t>
            </a:r>
            <a:r>
              <a:rPr lang="en-US" i="1" dirty="0"/>
              <a:t> </a:t>
            </a:r>
            <a:r>
              <a:rPr lang="en-US" i="1"/>
              <a:t>a resolver.</a:t>
            </a:r>
            <a:endParaRPr lang="es-MX" sz="1300" dirty="0">
              <a:solidFill>
                <a:srgbClr val="7F808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" name="Straight Connector 67">
            <a:extLst>
              <a:ext uri="{FF2B5EF4-FFF2-40B4-BE49-F238E27FC236}">
                <a16:creationId xmlns:a16="http://schemas.microsoft.com/office/drawing/2014/main" id="{382DB1AB-AEDE-2C4B-E0CC-BC511099FB31}"/>
              </a:ext>
            </a:extLst>
          </p:cNvPr>
          <p:cNvCxnSpPr>
            <a:cxnSpLocks/>
          </p:cNvCxnSpPr>
          <p:nvPr/>
        </p:nvCxnSpPr>
        <p:spPr>
          <a:xfrm>
            <a:off x="512033" y="1939045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54">
            <a:extLst>
              <a:ext uri="{FF2B5EF4-FFF2-40B4-BE49-F238E27FC236}">
                <a16:creationId xmlns:a16="http://schemas.microsoft.com/office/drawing/2014/main" id="{785F1838-5B10-2C3C-0B30-5A9E3EAFA3A1}"/>
              </a:ext>
            </a:extLst>
          </p:cNvPr>
          <p:cNvSpPr txBox="1"/>
          <p:nvPr/>
        </p:nvSpPr>
        <p:spPr>
          <a:xfrm>
            <a:off x="512033" y="2126468"/>
            <a:ext cx="5066634" cy="139878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Lista de </a:t>
            </a:r>
            <a:r>
              <a:rPr lang="en-US" sz="1300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materiales</a:t>
            </a: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1300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utilizar</a:t>
            </a: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>
              <a:lnSpc>
                <a:spcPct val="107000"/>
              </a:lnSpc>
            </a:pPr>
            <a:r>
              <a:rPr lang="en-US" sz="1300" dirty="0" err="1"/>
              <a:t>Enliste</a:t>
            </a:r>
            <a:r>
              <a:rPr lang="en-US" sz="1300" dirty="0"/>
              <a:t> los </a:t>
            </a:r>
            <a:r>
              <a:rPr lang="en-US" sz="1300" dirty="0" err="1"/>
              <a:t>materiales</a:t>
            </a:r>
            <a:r>
              <a:rPr lang="en-US" sz="1300" dirty="0"/>
              <a:t> que </a:t>
            </a:r>
            <a:r>
              <a:rPr lang="en-US" sz="1300" dirty="0" err="1"/>
              <a:t>requerirá</a:t>
            </a:r>
            <a:r>
              <a:rPr lang="en-US" sz="1300" dirty="0"/>
              <a:t> para la </a:t>
            </a:r>
            <a:r>
              <a:rPr lang="en-US" sz="1300" dirty="0" err="1"/>
              <a:t>sesión</a:t>
            </a:r>
            <a:r>
              <a:rPr lang="en-US" sz="1300" dirty="0"/>
              <a:t>.</a:t>
            </a:r>
          </a:p>
        </p:txBody>
      </p:sp>
      <p:cxnSp>
        <p:nvCxnSpPr>
          <p:cNvPr id="8" name="Conector recto 85">
            <a:extLst>
              <a:ext uri="{FF2B5EF4-FFF2-40B4-BE49-F238E27FC236}">
                <a16:creationId xmlns:a16="http://schemas.microsoft.com/office/drawing/2014/main" id="{1514CC38-853E-4FCB-C0BF-3B2B608C16E7}"/>
              </a:ext>
            </a:extLst>
          </p:cNvPr>
          <p:cNvCxnSpPr>
            <a:cxnSpLocks/>
          </p:cNvCxnSpPr>
          <p:nvPr/>
        </p:nvCxnSpPr>
        <p:spPr>
          <a:xfrm>
            <a:off x="5860251" y="1939045"/>
            <a:ext cx="0" cy="4056765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00">
            <a:extLst>
              <a:ext uri="{FF2B5EF4-FFF2-40B4-BE49-F238E27FC236}">
                <a16:creationId xmlns:a16="http://schemas.microsoft.com/office/drawing/2014/main" id="{F204E519-197A-74AB-7606-43DE17692989}"/>
              </a:ext>
            </a:extLst>
          </p:cNvPr>
          <p:cNvCxnSpPr>
            <a:cxnSpLocks/>
          </p:cNvCxnSpPr>
          <p:nvPr/>
        </p:nvCxnSpPr>
        <p:spPr>
          <a:xfrm>
            <a:off x="513195" y="4001910"/>
            <a:ext cx="1116561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54">
            <a:extLst>
              <a:ext uri="{FF2B5EF4-FFF2-40B4-BE49-F238E27FC236}">
                <a16:creationId xmlns:a16="http://schemas.microsoft.com/office/drawing/2014/main" id="{695E34BB-714A-F9C5-71F4-7D8E76FBB6AE}"/>
              </a:ext>
            </a:extLst>
          </p:cNvPr>
          <p:cNvSpPr txBox="1"/>
          <p:nvPr/>
        </p:nvSpPr>
        <p:spPr>
          <a:xfrm>
            <a:off x="510871" y="4032489"/>
            <a:ext cx="5348218" cy="108702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Lista de </a:t>
            </a:r>
            <a:r>
              <a:rPr lang="en-US" sz="1300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participantes</a:t>
            </a:r>
            <a:endParaRPr lang="en-US" sz="1300" dirty="0">
              <a:solidFill>
                <a:srgbClr val="0074C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</a:pPr>
            <a:r>
              <a:rPr lang="en-US" sz="1300" dirty="0" err="1"/>
              <a:t>Enliste</a:t>
            </a:r>
            <a:r>
              <a:rPr lang="en-US" sz="1300" dirty="0"/>
              <a:t> a las y los </a:t>
            </a:r>
            <a:r>
              <a:rPr lang="en-US" sz="1300" dirty="0" err="1"/>
              <a:t>participantes</a:t>
            </a:r>
            <a:r>
              <a:rPr lang="en-US" sz="1300" dirty="0"/>
              <a:t> para </a:t>
            </a:r>
            <a:r>
              <a:rPr lang="en-US" sz="1300" dirty="0" err="1"/>
              <a:t>asegurar</a:t>
            </a:r>
            <a:r>
              <a:rPr lang="en-US" sz="1300" dirty="0"/>
              <a:t> que </a:t>
            </a:r>
            <a:r>
              <a:rPr lang="en-US" sz="1300" dirty="0" err="1"/>
              <a:t>tiene</a:t>
            </a:r>
            <a:r>
              <a:rPr lang="en-US" sz="1300" dirty="0"/>
              <a:t> </a:t>
            </a:r>
            <a:r>
              <a:rPr lang="en-US" sz="1300" dirty="0" err="1"/>
              <a:t>claridad</a:t>
            </a:r>
            <a:r>
              <a:rPr lang="en-US" sz="1300" dirty="0"/>
              <a:t> de la </a:t>
            </a:r>
            <a:r>
              <a:rPr lang="en-US" sz="1300" dirty="0" err="1"/>
              <a:t>densidad</a:t>
            </a:r>
            <a:r>
              <a:rPr lang="en-US" sz="1300" dirty="0"/>
              <a:t> del </a:t>
            </a:r>
            <a:r>
              <a:rPr lang="en-US" sz="1300" dirty="0" err="1"/>
              <a:t>grupo</a:t>
            </a:r>
            <a:r>
              <a:rPr lang="en-US" sz="1300" dirty="0"/>
              <a:t>.   </a:t>
            </a:r>
          </a:p>
        </p:txBody>
      </p:sp>
      <p:sp>
        <p:nvSpPr>
          <p:cNvPr id="11" name="Text Box 54">
            <a:extLst>
              <a:ext uri="{FF2B5EF4-FFF2-40B4-BE49-F238E27FC236}">
                <a16:creationId xmlns:a16="http://schemas.microsoft.com/office/drawing/2014/main" id="{C068F4DE-0FA4-573F-FE8B-17AC80FB57D7}"/>
              </a:ext>
            </a:extLst>
          </p:cNvPr>
          <p:cNvSpPr txBox="1"/>
          <p:nvPr/>
        </p:nvSpPr>
        <p:spPr>
          <a:xfrm>
            <a:off x="5860251" y="2074463"/>
            <a:ext cx="5468147" cy="139878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1300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Resultados</a:t>
            </a: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300" dirty="0" err="1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esperados</a:t>
            </a: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>
              <a:lnSpc>
                <a:spcPct val="107000"/>
              </a:lnSpc>
            </a:pPr>
            <a:r>
              <a:rPr lang="en-US" sz="1300" dirty="0" err="1"/>
              <a:t>Escriba</a:t>
            </a:r>
            <a:r>
              <a:rPr lang="en-US" sz="1300" dirty="0"/>
              <a:t> </a:t>
            </a:r>
            <a:r>
              <a:rPr lang="en-US" sz="1300" dirty="0" err="1"/>
              <a:t>qué</a:t>
            </a:r>
            <a:r>
              <a:rPr lang="en-US" sz="1300" dirty="0"/>
              <a:t> </a:t>
            </a:r>
            <a:r>
              <a:rPr lang="en-US" sz="1300" dirty="0" err="1"/>
              <a:t>espera</a:t>
            </a:r>
            <a:r>
              <a:rPr lang="en-US" sz="1300" dirty="0"/>
              <a:t> </a:t>
            </a:r>
            <a:r>
              <a:rPr lang="en-US" sz="1300" dirty="0" err="1"/>
              <a:t>durante</a:t>
            </a:r>
            <a:r>
              <a:rPr lang="en-US" sz="1300" dirty="0"/>
              <a:t> y al </a:t>
            </a:r>
            <a:r>
              <a:rPr lang="en-US" sz="1300" dirty="0" err="1"/>
              <a:t>término</a:t>
            </a:r>
            <a:r>
              <a:rPr lang="en-US" sz="1300" dirty="0"/>
              <a:t> de la </a:t>
            </a:r>
            <a:r>
              <a:rPr lang="en-US" sz="1300" dirty="0" err="1"/>
              <a:t>sesión</a:t>
            </a:r>
            <a:r>
              <a:rPr lang="en-US" sz="1300" dirty="0"/>
              <a:t> para que </a:t>
            </a:r>
            <a:r>
              <a:rPr lang="en-US" sz="1300" dirty="0" err="1"/>
              <a:t>tenga</a:t>
            </a:r>
            <a:r>
              <a:rPr lang="en-US" sz="1300" dirty="0"/>
              <a:t> </a:t>
            </a:r>
            <a:r>
              <a:rPr lang="en-US" sz="1300" dirty="0" err="1"/>
              <a:t>esto</a:t>
            </a:r>
            <a:r>
              <a:rPr lang="en-US" sz="1300" dirty="0"/>
              <a:t> </a:t>
            </a:r>
            <a:r>
              <a:rPr lang="en-US" sz="1300" dirty="0" err="1"/>
              <a:t>presente</a:t>
            </a:r>
            <a:r>
              <a:rPr lang="en-US" sz="1300" dirty="0"/>
              <a:t> y </a:t>
            </a:r>
            <a:r>
              <a:rPr lang="en-US" sz="1300" dirty="0" err="1"/>
              <a:t>pueda</a:t>
            </a:r>
            <a:r>
              <a:rPr lang="en-US" sz="1300" dirty="0"/>
              <a:t> </a:t>
            </a:r>
            <a:r>
              <a:rPr lang="en-US" sz="1300" dirty="0" err="1"/>
              <a:t>orientar</a:t>
            </a:r>
            <a:r>
              <a:rPr lang="en-US" sz="1300" dirty="0"/>
              <a:t> o </a:t>
            </a:r>
            <a:r>
              <a:rPr lang="en-US" sz="1300" dirty="0" err="1"/>
              <a:t>guiar</a:t>
            </a:r>
            <a:r>
              <a:rPr lang="en-US" sz="1300" dirty="0"/>
              <a:t> al </a:t>
            </a:r>
            <a:r>
              <a:rPr lang="en-US" sz="1300" dirty="0" err="1"/>
              <a:t>grupo</a:t>
            </a:r>
            <a:r>
              <a:rPr lang="en-US" sz="1300" dirty="0"/>
              <a:t> de </a:t>
            </a:r>
            <a:r>
              <a:rPr lang="en-US" sz="1300" dirty="0" err="1"/>
              <a:t>participantes</a:t>
            </a:r>
            <a:r>
              <a:rPr lang="en-US" sz="1300" dirty="0"/>
              <a:t>.</a:t>
            </a:r>
          </a:p>
        </p:txBody>
      </p:sp>
      <p:sp>
        <p:nvSpPr>
          <p:cNvPr id="12" name="Text Box 54">
            <a:extLst>
              <a:ext uri="{FF2B5EF4-FFF2-40B4-BE49-F238E27FC236}">
                <a16:creationId xmlns:a16="http://schemas.microsoft.com/office/drawing/2014/main" id="{904E2EEA-5B7D-6147-A7A7-ACA223650C06}"/>
              </a:ext>
            </a:extLst>
          </p:cNvPr>
          <p:cNvSpPr txBox="1"/>
          <p:nvPr/>
        </p:nvSpPr>
        <p:spPr>
          <a:xfrm>
            <a:off x="5920215" y="4032489"/>
            <a:ext cx="5348218" cy="108702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en-US" sz="1300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Agenda general</a:t>
            </a:r>
          </a:p>
          <a:p>
            <a:pPr>
              <a:lnSpc>
                <a:spcPct val="107000"/>
              </a:lnSpc>
            </a:pPr>
            <a:r>
              <a:rPr lang="en-US" sz="1300" dirty="0" err="1"/>
              <a:t>Defina</a:t>
            </a:r>
            <a:r>
              <a:rPr lang="en-US" sz="1300" dirty="0"/>
              <a:t> </a:t>
            </a:r>
            <a:r>
              <a:rPr lang="en-US" sz="1300" dirty="0" err="1"/>
              <a:t>una</a:t>
            </a:r>
            <a:r>
              <a:rPr lang="en-US" sz="1300" dirty="0"/>
              <a:t> agenda general de la </a:t>
            </a:r>
            <a:r>
              <a:rPr lang="en-US" sz="1300" dirty="0" err="1"/>
              <a:t>sesión</a:t>
            </a:r>
            <a:r>
              <a:rPr lang="en-US" sz="1300" dirty="0"/>
              <a:t> para </a:t>
            </a:r>
            <a:r>
              <a:rPr lang="en-US" sz="1300" dirty="0" err="1"/>
              <a:t>llevar</a:t>
            </a:r>
            <a:r>
              <a:rPr lang="en-US" sz="1300" dirty="0"/>
              <a:t> un </a:t>
            </a:r>
            <a:r>
              <a:rPr lang="en-US" sz="1300" dirty="0" err="1"/>
              <a:t>buen</a:t>
            </a:r>
            <a:r>
              <a:rPr lang="en-US" sz="1300" dirty="0"/>
              <a:t> control del </a:t>
            </a:r>
            <a:r>
              <a:rPr lang="en-US" sz="1300" dirty="0" err="1"/>
              <a:t>tiempo</a:t>
            </a:r>
            <a:r>
              <a:rPr lang="en-US" sz="1300" dirty="0"/>
              <a:t>. </a:t>
            </a:r>
            <a:r>
              <a:rPr lang="en-US" sz="1300" dirty="0" err="1"/>
              <a:t>Verifique</a:t>
            </a:r>
            <a:r>
              <a:rPr lang="en-US" sz="1300" dirty="0"/>
              <a:t> </a:t>
            </a:r>
            <a:r>
              <a:rPr lang="en-US" sz="1300" dirty="0" err="1"/>
              <a:t>el</a:t>
            </a:r>
            <a:r>
              <a:rPr lang="en-US" sz="1300" dirty="0"/>
              <a:t> </a:t>
            </a:r>
            <a:r>
              <a:rPr lang="en-US" sz="1300" dirty="0" err="1"/>
              <a:t>tiempo</a:t>
            </a:r>
            <a:r>
              <a:rPr lang="en-US" sz="1300" dirty="0"/>
              <a:t> </a:t>
            </a:r>
            <a:r>
              <a:rPr lang="en-US" sz="1300" dirty="0" err="1"/>
              <a:t>requerido</a:t>
            </a:r>
            <a:r>
              <a:rPr lang="en-US" sz="1300" dirty="0"/>
              <a:t> </a:t>
            </a:r>
            <a:r>
              <a:rPr lang="en-US" sz="1300" dirty="0" err="1"/>
              <a:t>considerando</a:t>
            </a:r>
            <a:r>
              <a:rPr lang="en-US" sz="1300" dirty="0"/>
              <a:t> la </a:t>
            </a:r>
            <a:r>
              <a:rPr lang="en-US" sz="1300" dirty="0" err="1"/>
              <a:t>cantidad</a:t>
            </a:r>
            <a:r>
              <a:rPr lang="en-US" sz="1300" dirty="0"/>
              <a:t> de </a:t>
            </a:r>
            <a:r>
              <a:rPr lang="en-US" sz="1300" dirty="0" err="1"/>
              <a:t>participantes</a:t>
            </a:r>
            <a:r>
              <a:rPr lang="en-US" sz="1300" dirty="0"/>
              <a:t> y </a:t>
            </a:r>
            <a:r>
              <a:rPr lang="en-US" sz="1300" dirty="0" err="1"/>
              <a:t>número</a:t>
            </a:r>
            <a:r>
              <a:rPr lang="en-US" sz="1300" dirty="0"/>
              <a:t> de </a:t>
            </a:r>
            <a:r>
              <a:rPr lang="en-US" sz="1300" dirty="0" err="1"/>
              <a:t>rondas</a:t>
            </a:r>
            <a:r>
              <a:rPr lang="en-US" sz="1300" dirty="0"/>
              <a:t> que </a:t>
            </a:r>
            <a:r>
              <a:rPr lang="en-US" sz="1300" dirty="0" err="1"/>
              <a:t>deberán</a:t>
            </a:r>
            <a:r>
              <a:rPr lang="en-US" sz="1300" dirty="0"/>
              <a:t> </a:t>
            </a:r>
            <a:r>
              <a:rPr lang="en-US" sz="1300" dirty="0" err="1"/>
              <a:t>realizarse</a:t>
            </a:r>
            <a:r>
              <a:rPr lang="en-US" sz="1300" dirty="0"/>
              <a:t> de </a:t>
            </a:r>
            <a:r>
              <a:rPr lang="en-US" sz="1300" dirty="0" err="1"/>
              <a:t>acuerdo</a:t>
            </a:r>
            <a:r>
              <a:rPr lang="en-US" sz="1300" dirty="0"/>
              <a:t> con la </a:t>
            </a:r>
            <a:r>
              <a:rPr lang="en-US" sz="1300" dirty="0" err="1"/>
              <a:t>dinámica</a:t>
            </a:r>
            <a:r>
              <a:rPr lang="en-US" sz="1300" dirty="0"/>
              <a:t> de </a:t>
            </a:r>
            <a:r>
              <a:rPr lang="en-US" sz="1300" dirty="0" err="1"/>
              <a:t>esta</a:t>
            </a:r>
            <a:r>
              <a:rPr lang="en-US" sz="1300" dirty="0"/>
              <a:t> </a:t>
            </a:r>
            <a:r>
              <a:rPr lang="en-US" sz="1300" dirty="0" err="1"/>
              <a:t>técnica</a:t>
            </a:r>
            <a:r>
              <a:rPr lang="en-US" sz="1300" dirty="0"/>
              <a:t>.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61DA948-DC82-F167-9209-E39DD6BE86F9}"/>
              </a:ext>
            </a:extLst>
          </p:cNvPr>
          <p:cNvSpPr txBox="1"/>
          <p:nvPr/>
        </p:nvSpPr>
        <p:spPr>
          <a:xfrm>
            <a:off x="510871" y="674414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HOJA DE PLANEACIÓN  </a:t>
            </a:r>
          </a:p>
        </p:txBody>
      </p:sp>
    </p:spTree>
    <p:extLst>
      <p:ext uri="{BB962C8B-B14F-4D97-AF65-F5344CB8AC3E}">
        <p14:creationId xmlns:p14="http://schemas.microsoft.com/office/powerpoint/2010/main" val="2910656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ángulo 6">
            <a:extLst>
              <a:ext uri="{FF2B5EF4-FFF2-40B4-BE49-F238E27FC236}">
                <a16:creationId xmlns:a16="http://schemas.microsoft.com/office/drawing/2014/main" id="{292DDA19-DEE0-7D47-B2E6-8C542D44DBB1}"/>
              </a:ext>
            </a:extLst>
          </p:cNvPr>
          <p:cNvSpPr/>
          <p:nvPr/>
        </p:nvSpPr>
        <p:spPr>
          <a:xfrm>
            <a:off x="3738957" y="183225"/>
            <a:ext cx="7938691" cy="395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Propósito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300" dirty="0" err="1">
                <a:solidFill>
                  <a:schemeClr val="tx1"/>
                </a:solidFill>
              </a:rPr>
              <a:t>Generar</a:t>
            </a:r>
            <a:r>
              <a:rPr lang="en-US" sz="1300" dirty="0">
                <a:solidFill>
                  <a:schemeClr val="tx1"/>
                </a:solidFill>
              </a:rPr>
              <a:t> ideas </a:t>
            </a:r>
            <a:r>
              <a:rPr lang="en-US" sz="1300" dirty="0" err="1">
                <a:solidFill>
                  <a:schemeClr val="tx1"/>
                </a:solidFill>
              </a:rPr>
              <a:t>por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en-US" sz="1300" dirty="0" err="1">
                <a:solidFill>
                  <a:schemeClr val="tx1"/>
                </a:solidFill>
              </a:rPr>
              <a:t>escrito</a:t>
            </a:r>
            <a:r>
              <a:rPr lang="en-US" sz="1300" dirty="0">
                <a:solidFill>
                  <a:schemeClr val="tx1"/>
                </a:solidFill>
              </a:rPr>
              <a:t>.</a:t>
            </a:r>
            <a:endParaRPr lang="es-ES_tradnl" sz="13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Rectángulo 7">
            <a:extLst>
              <a:ext uri="{FF2B5EF4-FFF2-40B4-BE49-F238E27FC236}">
                <a16:creationId xmlns:a16="http://schemas.microsoft.com/office/drawing/2014/main" id="{7208995D-C407-A83F-7665-0209CA2B1CE2}"/>
              </a:ext>
            </a:extLst>
          </p:cNvPr>
          <p:cNvSpPr/>
          <p:nvPr/>
        </p:nvSpPr>
        <p:spPr>
          <a:xfrm>
            <a:off x="512033" y="183225"/>
            <a:ext cx="3170956" cy="395110"/>
          </a:xfrm>
          <a:prstGeom prst="rect">
            <a:avLst/>
          </a:prstGeom>
          <a:noFill/>
          <a:ln w="158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17375E"/>
                </a:solidFill>
              </a:rPr>
              <a:t>Técnica</a:t>
            </a:r>
            <a:r>
              <a:rPr lang="en-US" b="1" dirty="0">
                <a:solidFill>
                  <a:srgbClr val="17375E"/>
                </a:solidFill>
              </a:rPr>
              <a:t>: </a:t>
            </a:r>
            <a:r>
              <a:rPr lang="en-US" sz="1400" dirty="0">
                <a:solidFill>
                  <a:sysClr val="windowText" lastClr="000000"/>
                </a:solidFill>
              </a:rPr>
              <a:t>Brainwriting</a:t>
            </a:r>
            <a:endParaRPr lang="en-US" sz="150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9" name="Tabla 9">
            <a:extLst>
              <a:ext uri="{FF2B5EF4-FFF2-40B4-BE49-F238E27FC236}">
                <a16:creationId xmlns:a16="http://schemas.microsoft.com/office/drawing/2014/main" id="{306C58F5-3B32-44D0-9F45-D6418D6FCE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947109"/>
              </p:ext>
            </p:extLst>
          </p:nvPr>
        </p:nvGraphicFramePr>
        <p:xfrm>
          <a:off x="399579" y="1091883"/>
          <a:ext cx="11131210" cy="5050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6242">
                  <a:extLst>
                    <a:ext uri="{9D8B030D-6E8A-4147-A177-3AD203B41FA5}">
                      <a16:colId xmlns:a16="http://schemas.microsoft.com/office/drawing/2014/main" val="2295661784"/>
                    </a:ext>
                  </a:extLst>
                </a:gridCol>
                <a:gridCol w="2216419">
                  <a:extLst>
                    <a:ext uri="{9D8B030D-6E8A-4147-A177-3AD203B41FA5}">
                      <a16:colId xmlns:a16="http://schemas.microsoft.com/office/drawing/2014/main" val="721700618"/>
                    </a:ext>
                  </a:extLst>
                </a:gridCol>
                <a:gridCol w="2236065">
                  <a:extLst>
                    <a:ext uri="{9D8B030D-6E8A-4147-A177-3AD203B41FA5}">
                      <a16:colId xmlns:a16="http://schemas.microsoft.com/office/drawing/2014/main" val="2918064398"/>
                    </a:ext>
                  </a:extLst>
                </a:gridCol>
                <a:gridCol w="2226242">
                  <a:extLst>
                    <a:ext uri="{9D8B030D-6E8A-4147-A177-3AD203B41FA5}">
                      <a16:colId xmlns:a16="http://schemas.microsoft.com/office/drawing/2014/main" val="2652740736"/>
                    </a:ext>
                  </a:extLst>
                </a:gridCol>
                <a:gridCol w="2226242">
                  <a:extLst>
                    <a:ext uri="{9D8B030D-6E8A-4147-A177-3AD203B41FA5}">
                      <a16:colId xmlns:a16="http://schemas.microsoft.com/office/drawing/2014/main" val="2098182612"/>
                    </a:ext>
                  </a:extLst>
                </a:gridCol>
              </a:tblGrid>
              <a:tr h="490090">
                <a:tc gridSpan="2"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>
                          <a:solidFill>
                            <a:srgbClr val="0074C8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Objetivo</a:t>
                      </a:r>
                      <a:r>
                        <a:rPr lang="en-US" b="1" dirty="0">
                          <a:solidFill>
                            <a:srgbClr val="0074C8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 </a:t>
                      </a:r>
                      <a:r>
                        <a:rPr lang="en-US" b="1" dirty="0" err="1">
                          <a:solidFill>
                            <a:srgbClr val="0074C8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propósito</a:t>
                      </a:r>
                      <a:r>
                        <a:rPr lang="en-US" b="1" dirty="0">
                          <a:solidFill>
                            <a:srgbClr val="0074C8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 la </a:t>
                      </a:r>
                      <a:r>
                        <a:rPr lang="en-US" b="1" dirty="0" err="1">
                          <a:solidFill>
                            <a:srgbClr val="0074C8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actividad</a:t>
                      </a:r>
                      <a:r>
                        <a:rPr lang="en-US" b="1" dirty="0">
                          <a:solidFill>
                            <a:srgbClr val="0074C8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lang="es-MX" sz="1300" dirty="0">
                        <a:solidFill>
                          <a:srgbClr val="7F8080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714821"/>
                  </a:ext>
                </a:extLst>
              </a:tr>
              <a:tr h="490090"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Nombre del participante</a:t>
                      </a:r>
                      <a:endParaRPr lang="es-MX" sz="13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Idea 1</a:t>
                      </a:r>
                      <a:endParaRPr lang="es-MX" sz="13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Idea 2</a:t>
                      </a:r>
                      <a:endParaRPr lang="es-MX" sz="13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Idea 3</a:t>
                      </a:r>
                      <a:endParaRPr lang="es-MX" sz="13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Idea 4</a:t>
                      </a:r>
                      <a:endParaRPr lang="es-MX" sz="13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030253"/>
                  </a:ext>
                </a:extLst>
              </a:tr>
              <a:tr h="490090">
                <a:tc>
                  <a:txBody>
                    <a:bodyPr/>
                    <a:lstStyle/>
                    <a:p>
                      <a:endParaRPr lang="es-ES" sz="13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3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3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300" kern="12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300" kern="12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417755"/>
                  </a:ext>
                </a:extLst>
              </a:tr>
              <a:tr h="490090">
                <a:tc>
                  <a:txBody>
                    <a:bodyPr/>
                    <a:lstStyle/>
                    <a:p>
                      <a:pPr marL="0" algn="l" defTabSz="914377" rtl="0" eaLnBrk="1" latinLnBrk="0" hangingPunct="1"/>
                      <a:endParaRPr lang="es-ES" sz="13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3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3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3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3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233230"/>
                  </a:ext>
                </a:extLst>
              </a:tr>
              <a:tr h="490090">
                <a:tc>
                  <a:txBody>
                    <a:bodyPr/>
                    <a:lstStyle/>
                    <a:p>
                      <a:pPr marL="0" algn="l" defTabSz="914377" rtl="0" eaLnBrk="1" latinLnBrk="0" hangingPunct="1"/>
                      <a:endParaRPr lang="es-ES" sz="13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3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300" kern="12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3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300" kern="12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071142"/>
                  </a:ext>
                </a:extLst>
              </a:tr>
              <a:tr h="490090">
                <a:tc>
                  <a:txBody>
                    <a:bodyPr/>
                    <a:lstStyle/>
                    <a:p>
                      <a:pPr marL="0" algn="l" defTabSz="914377" rtl="0" eaLnBrk="1" latinLnBrk="0" hangingPunct="1"/>
                      <a:endParaRPr lang="es-ES" sz="13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3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300" kern="12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3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3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449295"/>
                  </a:ext>
                </a:extLst>
              </a:tr>
              <a:tr h="490090">
                <a:tc>
                  <a:txBody>
                    <a:bodyPr/>
                    <a:lstStyle/>
                    <a:p>
                      <a:pPr marL="0" algn="l" defTabSz="914377" rtl="0" eaLnBrk="1" latinLnBrk="0" hangingPunct="1"/>
                      <a:endParaRPr lang="es-ES" sz="13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3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300" kern="12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300" kern="12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3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681010"/>
                  </a:ext>
                </a:extLst>
              </a:tr>
              <a:tr h="490090">
                <a:tc>
                  <a:txBody>
                    <a:bodyPr/>
                    <a:lstStyle/>
                    <a:p>
                      <a:pPr marL="0" algn="l" defTabSz="914377" rtl="0" eaLnBrk="1" latinLnBrk="0" hangingPunct="1"/>
                      <a:endParaRPr lang="es-ES" sz="13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3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300" kern="12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3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3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942232"/>
                  </a:ext>
                </a:extLst>
              </a:tr>
              <a:tr h="490090">
                <a:tc>
                  <a:txBody>
                    <a:bodyPr/>
                    <a:lstStyle/>
                    <a:p>
                      <a:pPr marL="0" algn="l" defTabSz="914377" rtl="0" eaLnBrk="1" latinLnBrk="0" hangingPunct="1"/>
                      <a:endParaRPr lang="es-ES" sz="13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3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300" kern="12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300" kern="12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3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138689"/>
                  </a:ext>
                </a:extLst>
              </a:tr>
              <a:tr h="490090">
                <a:tc>
                  <a:txBody>
                    <a:bodyPr/>
                    <a:lstStyle/>
                    <a:p>
                      <a:pPr marL="0" algn="l" defTabSz="914377" rtl="0" eaLnBrk="1" latinLnBrk="0" hangingPunct="1"/>
                      <a:endParaRPr lang="es-ES" sz="13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3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300" kern="12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300" kern="12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3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3241446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6C8478F5-1024-3945-F1A1-5458A53352BA}"/>
              </a:ext>
            </a:extLst>
          </p:cNvPr>
          <p:cNvSpPr txBox="1"/>
          <p:nvPr/>
        </p:nvSpPr>
        <p:spPr>
          <a:xfrm>
            <a:off x="510871" y="674414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b="1" dirty="0">
                <a:solidFill>
                  <a:srgbClr val="0074C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HOJA DE TRABAJO</a:t>
            </a:r>
          </a:p>
        </p:txBody>
      </p:sp>
    </p:spTree>
    <p:extLst>
      <p:ext uri="{BB962C8B-B14F-4D97-AF65-F5344CB8AC3E}">
        <p14:creationId xmlns:p14="http://schemas.microsoft.com/office/powerpoint/2010/main" val="39391170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4726</TotalTime>
  <Words>498</Words>
  <Application>Microsoft Office PowerPoint</Application>
  <PresentationFormat>Widescreen</PresentationFormat>
  <Paragraphs>62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Tema de Office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Rebeca González Polanco</dc:creator>
  <cp:lastModifiedBy>Laura Patricia Zepeda Orantes</cp:lastModifiedBy>
  <cp:revision>131</cp:revision>
  <cp:lastPrinted>2019-05-28T20:00:05Z</cp:lastPrinted>
  <dcterms:created xsi:type="dcterms:W3CDTF">2018-11-06T21:10:07Z</dcterms:created>
  <dcterms:modified xsi:type="dcterms:W3CDTF">2024-04-16T20:16:01Z</dcterms:modified>
</cp:coreProperties>
</file>