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3" r:id="rId11"/>
    <p:sldId id="264" r:id="rId12"/>
  </p:sldIdLst>
  <p:sldSz cx="9144000" cy="6858000" type="screen4x3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8132" y="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4203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7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8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body" idx="1"/>
          </p:nvPr>
        </p:nvSpPr>
        <p:spPr>
          <a:xfrm rot="5400000">
            <a:off x="3162302" y="-1104897"/>
            <a:ext cx="2819396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1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5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5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2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body" idx="1"/>
          </p:nvPr>
        </p:nvSpPr>
        <p:spPr>
          <a:xfrm>
            <a:off x="457200" y="1600205"/>
            <a:ext cx="8229600" cy="2819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457200" y="160020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4648200" y="160020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body" idx="3"/>
          </p:nvPr>
        </p:nvSpPr>
        <p:spPr>
          <a:xfrm>
            <a:off x="4645027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body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body" idx="1"/>
          </p:nvPr>
        </p:nvSpPr>
        <p:spPr>
          <a:xfrm>
            <a:off x="3575050" y="273054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creativecommons.org/licenses/by-sa/4.0/deed.es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5"/>
            <a:ext cx="8229600" cy="2819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Google Shape;12;p1">
            <a:extLst>
              <a:ext uri="{FF2B5EF4-FFF2-40B4-BE49-F238E27FC236}">
                <a16:creationId xmlns:a16="http://schemas.microsoft.com/office/drawing/2014/main" id="{3A7583E3-A8CF-FDB5-15A3-A3C181BFE103}"/>
              </a:ext>
            </a:extLst>
          </p:cNvPr>
          <p:cNvSpPr txBox="1">
            <a:spLocks noGrp="1"/>
          </p:cNvSpPr>
          <p:nvPr>
            <p:ph type="dt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" name="Google Shape;13;p1">
            <a:extLst>
              <a:ext uri="{FF2B5EF4-FFF2-40B4-BE49-F238E27FC236}">
                <a16:creationId xmlns:a16="http://schemas.microsoft.com/office/drawing/2014/main" id="{08D426B8-A8E8-CAAB-C856-B1F3B58E3DCE}"/>
              </a:ext>
            </a:extLst>
          </p:cNvPr>
          <p:cNvSpPr txBox="1">
            <a:spLocks noGrp="1"/>
          </p:cNvSpPr>
          <p:nvPr>
            <p:ph type="ft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14;p1">
            <a:extLst>
              <a:ext uri="{FF2B5EF4-FFF2-40B4-BE49-F238E27FC236}">
                <a16:creationId xmlns:a16="http://schemas.microsoft.com/office/drawing/2014/main" id="{04598514-E503-BDD5-CB10-DA1D545BFAB3}"/>
              </a:ext>
            </a:extLst>
          </p:cNvPr>
          <p:cNvSpPr txBox="1">
            <a:spLocks noGrp="1"/>
          </p:cNvSpPr>
          <p:nvPr>
            <p:ph type="sldNum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  <p:sp>
        <p:nvSpPr>
          <p:cNvPr id="5" name="Google Shape;15;p1">
            <a:extLst>
              <a:ext uri="{FF2B5EF4-FFF2-40B4-BE49-F238E27FC236}">
                <a16:creationId xmlns:a16="http://schemas.microsoft.com/office/drawing/2014/main" id="{680F2149-18AC-6514-9C7E-FA363F3428E7}"/>
              </a:ext>
            </a:extLst>
          </p:cNvPr>
          <p:cNvSpPr txBox="1"/>
          <p:nvPr userDrawn="1"/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10-May-19</a:t>
            </a: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6;p1">
            <a:extLst>
              <a:ext uri="{FF2B5EF4-FFF2-40B4-BE49-F238E27FC236}">
                <a16:creationId xmlns:a16="http://schemas.microsoft.com/office/drawing/2014/main" id="{FA2284F5-CBF5-AAB6-7859-B9E4376D7E3F}"/>
              </a:ext>
            </a:extLst>
          </p:cNvPr>
          <p:cNvSpPr txBox="1"/>
          <p:nvPr userDrawn="1"/>
        </p:nvSpPr>
        <p:spPr>
          <a:xfrm>
            <a:off x="5647357" y="635312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7;p1">
            <a:extLst>
              <a:ext uri="{FF2B5EF4-FFF2-40B4-BE49-F238E27FC236}">
                <a16:creationId xmlns:a16="http://schemas.microsoft.com/office/drawing/2014/main" id="{D95FD30B-27AD-97CC-4731-1120C95B2058}"/>
              </a:ext>
            </a:extLst>
          </p:cNvPr>
          <p:cNvSpPr/>
          <p:nvPr userDrawn="1"/>
        </p:nvSpPr>
        <p:spPr>
          <a:xfrm>
            <a:off x="0" y="6248569"/>
            <a:ext cx="9144000" cy="609431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" name="Google Shape;22;p1">
            <a:extLst>
              <a:ext uri="{FF2B5EF4-FFF2-40B4-BE49-F238E27FC236}">
                <a16:creationId xmlns:a16="http://schemas.microsoft.com/office/drawing/2014/main" id="{E300D664-E332-ACDC-C24D-DDCCC31182DF}"/>
              </a:ext>
            </a:extLst>
          </p:cNvPr>
          <p:cNvCxnSpPr/>
          <p:nvPr userDrawn="1"/>
        </p:nvCxnSpPr>
        <p:spPr>
          <a:xfrm>
            <a:off x="1543728" y="6332725"/>
            <a:ext cx="0" cy="432000"/>
          </a:xfrm>
          <a:prstGeom prst="straightConnector1">
            <a:avLst/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" name="Google Shape;23;p1">
            <a:extLst>
              <a:ext uri="{FF2B5EF4-FFF2-40B4-BE49-F238E27FC236}">
                <a16:creationId xmlns:a16="http://schemas.microsoft.com/office/drawing/2014/main" id="{74569055-9E10-3EE1-7A1E-64635E6E9B10}"/>
              </a:ext>
            </a:extLst>
          </p:cNvPr>
          <p:cNvSpPr/>
          <p:nvPr userDrawn="1"/>
        </p:nvSpPr>
        <p:spPr>
          <a:xfrm>
            <a:off x="6029491" y="6317893"/>
            <a:ext cx="2055093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8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" name="Imagen 23" descr="Imagen que contiene Texto&#10;&#10;Descripción generada automáticamente">
            <a:extLst>
              <a:ext uri="{FF2B5EF4-FFF2-40B4-BE49-F238E27FC236}">
                <a16:creationId xmlns:a16="http://schemas.microsoft.com/office/drawing/2014/main" id="{0B666A1C-8D0F-B3B9-6F31-75194A1B0B7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66936" y="6401408"/>
            <a:ext cx="1293441" cy="345508"/>
          </a:xfrm>
          <a:prstGeom prst="rect">
            <a:avLst/>
          </a:prstGeom>
        </p:spPr>
      </p:pic>
      <p:sp>
        <p:nvSpPr>
          <p:cNvPr id="25" name="Rectangle 7">
            <a:extLst>
              <a:ext uri="{FF2B5EF4-FFF2-40B4-BE49-F238E27FC236}">
                <a16:creationId xmlns:a16="http://schemas.microsoft.com/office/drawing/2014/main" id="{AEAE6772-87D9-326D-753B-FB10B241DCD4}"/>
              </a:ext>
            </a:extLst>
          </p:cNvPr>
          <p:cNvSpPr/>
          <p:nvPr userDrawn="1"/>
        </p:nvSpPr>
        <p:spPr>
          <a:xfrm>
            <a:off x="2572801" y="6298351"/>
            <a:ext cx="63899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Arquitectura Pedagógica. (2023). Canvas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Storytelling [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PPT].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Estrategias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Aprendizaje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Activo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4.0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Dirección de Innovación Educativa y Aprendizaje Digital, Tecnológico de Monterrey. https://innovacioneducativa.tec.mx/es/recursos-pedagogicos/estrategias-de-aprendizaje-activo</a:t>
            </a:r>
          </a:p>
        </p:txBody>
      </p:sp>
      <p:pic>
        <p:nvPicPr>
          <p:cNvPr id="26" name="Imagen 25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F005F68E-0D9D-6233-CCE7-E18DB580E77E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647745" y="6412317"/>
            <a:ext cx="899160" cy="316954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C194DEFC-88CC-E5BC-E8C9-C823233B43F6}"/>
              </a:ext>
            </a:extLst>
          </p:cNvPr>
          <p:cNvSpPr txBox="1"/>
          <p:nvPr userDrawn="1"/>
        </p:nvSpPr>
        <p:spPr>
          <a:xfrm>
            <a:off x="2572801" y="6519187"/>
            <a:ext cx="65568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Adaptado del 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Business </a:t>
            </a:r>
            <a:r>
              <a:rPr lang="es-ES" sz="700" b="0" i="1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Canvas  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diseñado por Business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Foundry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AG</a:t>
            </a:r>
            <a:endParaRPr lang="es-ES" sz="7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/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obra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está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bajo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una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Licencia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1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Creative Commons 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Atribución-</a:t>
            </a:r>
            <a:r>
              <a:rPr lang="es-ES" sz="700" b="0" i="0" u="none" strike="noStrike" cap="none" dirty="0" err="1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CompartirIgual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4.0 International (CC BY-SA 4.0 DEED)</a:t>
            </a:r>
            <a:endParaRPr lang="es-ES" sz="700" b="0" i="0" u="none" strike="noStrike" cap="none" dirty="0">
              <a:solidFill>
                <a:schemeClr val="bg1"/>
              </a:solidFill>
              <a:latin typeface="Calibri"/>
              <a:cs typeface="Calibri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/>
          <p:nvPr/>
        </p:nvSpPr>
        <p:spPr>
          <a:xfrm>
            <a:off x="990600" y="3200400"/>
            <a:ext cx="7391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50"/>
              <a:buFont typeface="Calibri"/>
              <a:buNone/>
            </a:pPr>
            <a:r>
              <a:rPr lang="es-MX" sz="1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El formato de las diapositivas </a:t>
            </a:r>
            <a:r>
              <a:rPr lang="es-MX" sz="1400" b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2-4 </a:t>
            </a:r>
            <a:r>
              <a:rPr lang="es-MX" sz="1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es para utilizar el </a:t>
            </a:r>
            <a:r>
              <a:rPr lang="es-MX" sz="1400" i="1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Storytelling</a:t>
            </a:r>
            <a:r>
              <a:rPr lang="es-MX" sz="1400" i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MX" sz="1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como </a:t>
            </a:r>
            <a:r>
              <a:rPr lang="es-MX" sz="1400" b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estrategia de enseñanza para el profesorado. </a:t>
            </a:r>
            <a:endParaRPr sz="1400" b="1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Calibri"/>
              <a:buNone/>
            </a:pPr>
            <a:endParaRPr sz="1400" b="1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50"/>
              <a:buFont typeface="Calibri"/>
              <a:buNone/>
            </a:pPr>
            <a:r>
              <a:rPr lang="es-MX" sz="1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Si te interesa usar </a:t>
            </a:r>
            <a:r>
              <a:rPr lang="es-MX" sz="1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Storytelling</a:t>
            </a:r>
            <a:r>
              <a:rPr lang="es-MX" sz="1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como </a:t>
            </a:r>
            <a:r>
              <a:rPr lang="es-MX" sz="1400" b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actividad en manos del alumnado </a:t>
            </a:r>
            <a:r>
              <a:rPr lang="es-MX" sz="1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(Es decir, que ellos sean quienes narren o utilicen una historia) utiliza el formato de las diapositivas </a:t>
            </a:r>
            <a:r>
              <a:rPr lang="es-MX" sz="1400" b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6-8. </a:t>
            </a:r>
            <a:endParaRPr sz="1400" b="1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Calibri"/>
              <a:buNone/>
            </a:pPr>
            <a:endParaRPr sz="14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0" y="1600200"/>
            <a:ext cx="9182100" cy="1077218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Canvas para usar </a:t>
            </a:r>
            <a:r>
              <a:rPr lang="es-MX" sz="3200" i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storytelling</a:t>
            </a:r>
            <a:r>
              <a:rPr lang="es-MX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como estrategia de enseñanza para el profesor. 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/>
          <p:nvPr/>
        </p:nvSpPr>
        <p:spPr>
          <a:xfrm>
            <a:off x="173960" y="762000"/>
            <a:ext cx="8815752" cy="5273206"/>
          </a:xfrm>
          <a:prstGeom prst="roundRect">
            <a:avLst>
              <a:gd name="adj" fmla="val 0"/>
            </a:avLst>
          </a:prstGeom>
          <a:noFill/>
          <a:ln w="222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44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4"/>
          <p:cNvSpPr txBox="1"/>
          <p:nvPr/>
        </p:nvSpPr>
        <p:spPr>
          <a:xfrm>
            <a:off x="774782" y="137524"/>
            <a:ext cx="23934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 de diseño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 dirty="0" err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Storytelling</a:t>
            </a:r>
            <a:endParaRPr sz="1400" b="1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4"/>
          <p:cNvSpPr txBox="1"/>
          <p:nvPr/>
        </p:nvSpPr>
        <p:spPr>
          <a:xfrm>
            <a:off x="2330574" y="121784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Curso</a:t>
            </a:r>
            <a:endParaRPr dirty="0"/>
          </a:p>
        </p:txBody>
      </p:sp>
      <p:sp>
        <p:nvSpPr>
          <p:cNvPr id="104" name="Google Shape;104;p14"/>
          <p:cNvSpPr txBox="1"/>
          <p:nvPr/>
        </p:nvSpPr>
        <p:spPr>
          <a:xfrm>
            <a:off x="4340296" y="121785"/>
            <a:ext cx="3338836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Docente</a:t>
            </a:r>
            <a:endParaRPr sz="11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4"/>
          <p:cNvSpPr txBox="1"/>
          <p:nvPr/>
        </p:nvSpPr>
        <p:spPr>
          <a:xfrm>
            <a:off x="4340297" y="425089"/>
            <a:ext cx="3338835" cy="2547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 de la historia o actividad</a:t>
            </a:r>
            <a:endParaRPr sz="11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4"/>
          <p:cNvSpPr txBox="1"/>
          <p:nvPr/>
        </p:nvSpPr>
        <p:spPr>
          <a:xfrm>
            <a:off x="2327144" y="429801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Semestre </a:t>
            </a:r>
            <a:endParaRPr/>
          </a:p>
        </p:txBody>
      </p:sp>
      <p:sp>
        <p:nvSpPr>
          <p:cNvPr id="108" name="Google Shape;108;p14"/>
          <p:cNvSpPr/>
          <p:nvPr/>
        </p:nvSpPr>
        <p:spPr>
          <a:xfrm>
            <a:off x="173960" y="5214839"/>
            <a:ext cx="8762232" cy="804961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BFBFB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r>
              <a:rPr lang="es-MX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Logística </a:t>
            </a: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endParaRPr sz="120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75"/>
              <a:buFont typeface="Calibri"/>
              <a:buNone/>
            </a:pPr>
            <a:r>
              <a:rPr lang="es-MX" sz="11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8.1Define qué elementos requieres para contar tu historia, puede ser por ejemplo que quieras utilizar algún recurso gráfico, </a:t>
            </a:r>
            <a:br>
              <a:rPr lang="es-MX" sz="11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MX" sz="11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una presentación de ppt, un video, música,  incluso llevar utilería al salón, etc.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Calibri"/>
              <a:buNone/>
            </a:pPr>
            <a:endParaRPr sz="1400" b="1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Calibri"/>
              <a:buNone/>
            </a:pPr>
            <a:endParaRPr sz="140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4"/>
          <p:cNvSpPr/>
          <p:nvPr/>
        </p:nvSpPr>
        <p:spPr>
          <a:xfrm>
            <a:off x="5412310" y="2978671"/>
            <a:ext cx="1746000" cy="2223642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BFBFB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s-MX"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Decisión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Calibri"/>
              <a:buNone/>
            </a:pPr>
            <a:endParaRPr sz="11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6.1¿Cuál será la decisión que tomará el personaje?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6.2 Describe el análisis que hace el personaje sobre sus alternativas y la conclusión a la que llega al tomar su decisión final.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Frase sugerida: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“Hasta que </a:t>
            </a:r>
            <a:b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finalmente…”</a:t>
            </a:r>
            <a:endParaRPr/>
          </a:p>
        </p:txBody>
      </p:sp>
      <p:sp>
        <p:nvSpPr>
          <p:cNvPr id="110" name="Google Shape;110;p14"/>
          <p:cNvSpPr/>
          <p:nvPr/>
        </p:nvSpPr>
        <p:spPr>
          <a:xfrm>
            <a:off x="1919960" y="2994158"/>
            <a:ext cx="1752986" cy="2215126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BFBFB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s-MX"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Contexto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3.1 ¿Cuál es el contexto en el que se desarrolla la historia? Describe la situación inicial en la que se desenvuelve el personaje principal.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Frases sugeridas: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“Había una vez…”.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“Corría el verano </a:t>
            </a:r>
            <a:b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del ‘88…..”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“En una remota </a:t>
            </a:r>
            <a:b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ciudad…”</a:t>
            </a:r>
            <a:endParaRPr/>
          </a:p>
        </p:txBody>
      </p:sp>
      <p:sp>
        <p:nvSpPr>
          <p:cNvPr id="111" name="Google Shape;111;p14"/>
          <p:cNvSpPr/>
          <p:nvPr/>
        </p:nvSpPr>
        <p:spPr>
          <a:xfrm>
            <a:off x="3666310" y="762000"/>
            <a:ext cx="1746000" cy="4447284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BFBFB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s-MX" sz="11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Llamada a la aventura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3"/>
              <a:buFont typeface="Calibri"/>
              <a:buNone/>
            </a:pPr>
            <a:endParaRPr sz="105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r>
              <a:rPr lang="es-MX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4.1¿A qué situación se enfrenta el personaje principal?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r>
              <a:rPr lang="es-MX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4.2¿Qué personajes vas a introducir en esta parte de la historia?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r>
              <a:rPr lang="es-MX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4.3 Relata la problemática o situación inesperada que enfrentará el personaje principal.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r>
              <a:rPr lang="es-MX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Frase sugerida: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r>
              <a:rPr lang="es-MX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“Hasta que un día…”.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4"/>
          <p:cNvSpPr/>
          <p:nvPr/>
        </p:nvSpPr>
        <p:spPr>
          <a:xfrm>
            <a:off x="5404602" y="762000"/>
            <a:ext cx="1746000" cy="2223642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BFBFB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s-MX" sz="11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Alternativas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3"/>
              <a:buFont typeface="Calibri"/>
              <a:buNone/>
            </a:pPr>
            <a:endParaRPr sz="105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r>
              <a:rPr lang="es-MX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5.1¿Qué alternativas tiene el personaje principal para resolver la problemática?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r>
              <a:rPr lang="es-MX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5.2Menciona los diferentes escenarios que pudiera seguir y las consecuencias que  enfrentaría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r>
              <a:rPr lang="es-MX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Frase sugerida: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r>
              <a:rPr lang="es-MX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“Y por ello…”.</a:t>
            </a:r>
            <a:endParaRPr dirty="0"/>
          </a:p>
        </p:txBody>
      </p:sp>
      <p:sp>
        <p:nvSpPr>
          <p:cNvPr id="113" name="Google Shape;113;p14"/>
          <p:cNvSpPr/>
          <p:nvPr/>
        </p:nvSpPr>
        <p:spPr>
          <a:xfrm>
            <a:off x="7158310" y="762000"/>
            <a:ext cx="1777882" cy="4447284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BFBFB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r>
              <a:rPr lang="es-MX" sz="1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Desenlace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endParaRPr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Calibri"/>
              <a:buNone/>
            </a:pPr>
            <a:r>
              <a:rPr lang="es-MX" sz="1000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7.1</a:t>
            </a:r>
            <a:r>
              <a:rPr lang="es-MX" sz="1000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¿Cómo termina la historia? </a:t>
            </a:r>
            <a:endParaRPr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Calibri"/>
              <a:buNone/>
            </a:pPr>
            <a:r>
              <a:rPr lang="es-MX" sz="1000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7.2</a:t>
            </a:r>
            <a:r>
              <a:rPr lang="es-MX" sz="1000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¿Qué cambios hubo entre la situación inicial y el desenlace final? 7.3Relata el final de la historia.</a:t>
            </a:r>
            <a:endParaRPr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Calibri"/>
              <a:buNone/>
            </a:pPr>
            <a:endParaRPr sz="1000" dirty="0">
              <a:solidFill>
                <a:schemeClr val="dk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s-MX" sz="1000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Frase sugerida:</a:t>
            </a:r>
            <a:endParaRPr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s-MX" sz="1000" dirty="0">
                <a:solidFill>
                  <a:schemeClr val="dk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“Y desde ese día…”</a:t>
            </a:r>
            <a:endParaRPr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Calibri"/>
              <a:buNone/>
            </a:pPr>
            <a:endParaRPr sz="14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Calibri"/>
              <a:buNone/>
            </a:pP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4"/>
          <p:cNvSpPr/>
          <p:nvPr/>
        </p:nvSpPr>
        <p:spPr>
          <a:xfrm>
            <a:off x="173960" y="762000"/>
            <a:ext cx="1746000" cy="4447284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BFBFB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s-MX"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Objetivo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3"/>
              <a:buFont typeface="Calibri"/>
              <a:buNone/>
            </a:pP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1.1 ¿Qué deseas lograr a través de este ejercicio de storytelling? Identifica los objetivos de aprendizaje de esta actividad. Recuerda que puede ser utilizada: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endParaRPr sz="10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Arial"/>
              <a:buChar char="•"/>
            </a:pPr>
            <a:r>
              <a:rPr lang="es-MX" sz="10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Para contextualizar un tema 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Arial"/>
              <a:buChar char="•"/>
            </a:pPr>
            <a:r>
              <a:rPr lang="es-MX" sz="10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Para explicar un concepto o proceso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000"/>
              <a:buFont typeface="Arial"/>
              <a:buChar char="•"/>
            </a:pPr>
            <a:r>
              <a:rPr lang="es-MX" sz="10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Como eje conductor del curso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1.2 Describe el tema, proceso  o concepto que será explicado a través de esta actividad.</a:t>
            </a:r>
            <a:endParaRPr/>
          </a:p>
        </p:txBody>
      </p:sp>
      <p:sp>
        <p:nvSpPr>
          <p:cNvPr id="115" name="Google Shape;115;p14"/>
          <p:cNvSpPr/>
          <p:nvPr/>
        </p:nvSpPr>
        <p:spPr>
          <a:xfrm>
            <a:off x="1928018" y="762000"/>
            <a:ext cx="1746000" cy="2223642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BFBFB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s-MX"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Personajes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3"/>
              <a:buFont typeface="Calibri"/>
              <a:buNone/>
            </a:pP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2.1 ¿Quiénes serán los personajes involucrados en la historia?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Indica sus  roles y sus características más importantes.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Puedes ir asignando un nombre a tus personajes.</a:t>
            </a:r>
            <a:endParaRPr/>
          </a:p>
        </p:txBody>
      </p:sp>
      <p:pic>
        <p:nvPicPr>
          <p:cNvPr id="116" name="Google Shape;116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9785" y="817965"/>
            <a:ext cx="282893" cy="314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52850" y="827823"/>
            <a:ext cx="258987" cy="22773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4"/>
          <p:cNvSpPr txBox="1"/>
          <p:nvPr/>
        </p:nvSpPr>
        <p:spPr>
          <a:xfrm>
            <a:off x="1472176" y="4520856"/>
            <a:ext cx="529068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19" name="Google Shape;119;p14"/>
          <p:cNvSpPr txBox="1"/>
          <p:nvPr/>
        </p:nvSpPr>
        <p:spPr>
          <a:xfrm>
            <a:off x="8508058" y="4507979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/>
          </a:p>
        </p:txBody>
      </p:sp>
      <p:sp>
        <p:nvSpPr>
          <p:cNvPr id="120" name="Google Shape;120;p14"/>
          <p:cNvSpPr txBox="1"/>
          <p:nvPr/>
        </p:nvSpPr>
        <p:spPr>
          <a:xfrm>
            <a:off x="6705600" y="4507979"/>
            <a:ext cx="61943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/>
          </a:p>
        </p:txBody>
      </p:sp>
      <p:sp>
        <p:nvSpPr>
          <p:cNvPr id="121" name="Google Shape;121;p14"/>
          <p:cNvSpPr txBox="1"/>
          <p:nvPr/>
        </p:nvSpPr>
        <p:spPr>
          <a:xfrm>
            <a:off x="4953000" y="4520856"/>
            <a:ext cx="67030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/>
          </a:p>
        </p:txBody>
      </p:sp>
      <p:sp>
        <p:nvSpPr>
          <p:cNvPr id="122" name="Google Shape;122;p14"/>
          <p:cNvSpPr txBox="1"/>
          <p:nvPr/>
        </p:nvSpPr>
        <p:spPr>
          <a:xfrm>
            <a:off x="3173977" y="2292650"/>
            <a:ext cx="51126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123" name="Google Shape;123;p14"/>
          <p:cNvSpPr txBox="1"/>
          <p:nvPr/>
        </p:nvSpPr>
        <p:spPr>
          <a:xfrm>
            <a:off x="6725750" y="2257211"/>
            <a:ext cx="571907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/>
          </a:p>
        </p:txBody>
      </p:sp>
      <p:sp>
        <p:nvSpPr>
          <p:cNvPr id="124" name="Google Shape;124;p14"/>
          <p:cNvSpPr txBox="1"/>
          <p:nvPr/>
        </p:nvSpPr>
        <p:spPr>
          <a:xfrm>
            <a:off x="3226915" y="4507979"/>
            <a:ext cx="59481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  <p:sp>
        <p:nvSpPr>
          <p:cNvPr id="125" name="Google Shape;125;p14"/>
          <p:cNvSpPr txBox="1"/>
          <p:nvPr/>
        </p:nvSpPr>
        <p:spPr>
          <a:xfrm>
            <a:off x="8508057" y="5274688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/>
          </a:p>
        </p:txBody>
      </p:sp>
      <p:sp>
        <p:nvSpPr>
          <p:cNvPr id="126" name="Google Shape;126;p14"/>
          <p:cNvSpPr/>
          <p:nvPr/>
        </p:nvSpPr>
        <p:spPr>
          <a:xfrm>
            <a:off x="3290353" y="783986"/>
            <a:ext cx="291685" cy="260082"/>
          </a:xfrm>
          <a:custGeom>
            <a:avLst/>
            <a:gdLst/>
            <a:ahLst/>
            <a:cxnLst/>
            <a:rect l="l" t="t" r="r" b="b"/>
            <a:pathLst>
              <a:path w="540885" h="504826" extrusionOk="0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rgbClr val="2C2C2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7" name="Google Shape;127;p14" descr="Resultado de imagen para idea ico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830419" y="3015134"/>
            <a:ext cx="308959" cy="3089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106212" y="5277908"/>
            <a:ext cx="365963" cy="292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áfico 4" descr="Subtítulos con relleno sólido">
            <a:extLst>
              <a:ext uri="{FF2B5EF4-FFF2-40B4-BE49-F238E27FC236}">
                <a16:creationId xmlns:a16="http://schemas.microsoft.com/office/drawing/2014/main" id="{173BFD69-4702-8D31-B984-346F599D91C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73960" y="85850"/>
            <a:ext cx="660744" cy="66074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5E8F02A-F36E-8472-ED07-D7BCE504C3AF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5"/>
          <p:cNvSpPr/>
          <p:nvPr/>
        </p:nvSpPr>
        <p:spPr>
          <a:xfrm>
            <a:off x="173960" y="762000"/>
            <a:ext cx="8815752" cy="5273206"/>
          </a:xfrm>
          <a:prstGeom prst="roundRect">
            <a:avLst>
              <a:gd name="adj" fmla="val 0"/>
            </a:avLst>
          </a:prstGeom>
          <a:noFill/>
          <a:ln w="222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44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5"/>
          <p:cNvSpPr/>
          <p:nvPr/>
        </p:nvSpPr>
        <p:spPr>
          <a:xfrm>
            <a:off x="173960" y="5214839"/>
            <a:ext cx="8762232" cy="804961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BFBFB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r>
              <a:rPr lang="es-MX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Logística </a:t>
            </a: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endParaRPr sz="120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50"/>
              <a:buFont typeface="Arial"/>
              <a:buNone/>
            </a:pPr>
            <a:r>
              <a:rPr lang="es-MX" sz="10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Se realizará una presentación en Prezi con diferentes imágenes que ilusten la historia al momento que se irá narrando. Posteriormente se les pedirá a los alumnos que piensen en una situación similar que les haya tocado vivir para que puedan resolver el conflicto y/o mantener una relación de negocios. </a:t>
            </a:r>
            <a:endParaRPr sz="100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5"/>
          <p:cNvSpPr/>
          <p:nvPr/>
        </p:nvSpPr>
        <p:spPr>
          <a:xfrm>
            <a:off x="5412310" y="2978671"/>
            <a:ext cx="1746000" cy="2223642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BFBFB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s-MX"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Decisión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Pedro decide hablar con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Juan para comentarle que  considera necesario establecer comunicación ante situaciones delicadas como esa para, en conjunto, tomar la mejor decisión.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Juan decide disculparse con el cliente por su forma de responder y llegar a un acuerdo en el que ambas partes se vean beneficiadas.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5"/>
          <p:cNvSpPr/>
          <p:nvPr/>
        </p:nvSpPr>
        <p:spPr>
          <a:xfrm>
            <a:off x="1919960" y="2994158"/>
            <a:ext cx="1752986" cy="2215126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BFBFB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s-MX"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Contexto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Noto Sans Symbols"/>
              <a:buChar char="❑"/>
            </a:pPr>
            <a:r>
              <a:rPr lang="es-MX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Juan y Pedro son copropietarios una tienda de autopartes. </a:t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Noto Sans Symbols"/>
              <a:buChar char="❑"/>
            </a:pPr>
            <a:r>
              <a:rPr lang="es-MX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Juan, de 30 años cuenta con un estilo agresivo de negociación y es un poco impulsivo.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Noto Sans Symbols"/>
              <a:buChar char="❑"/>
            </a:pPr>
            <a:r>
              <a:rPr lang="es-MX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Pedro, de 47 años con un estilo conservador de negociación, calculador y tranquilo.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Noto Sans Symbols"/>
              <a:buChar char="❑"/>
            </a:pPr>
            <a:r>
              <a:rPr lang="es-MX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Recientemente Juan y Pedro se han visto en la necesidad de aumentar los costos de sus piezas, debido a la inflación.</a:t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s-MX"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15"/>
          <p:cNvSpPr/>
          <p:nvPr/>
        </p:nvSpPr>
        <p:spPr>
          <a:xfrm>
            <a:off x="3666310" y="762000"/>
            <a:ext cx="1746000" cy="4447284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BFBFB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s-MX"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Llamada a la aventura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3"/>
              <a:buFont typeface="Calibri"/>
              <a:buNone/>
            </a:pP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Uno de los clientes frecuentes del negocio de autopartes de Juan y Pedro está molesto porque han aumentado el precio de una pieza que él compra en gran cantidad y de forma concurrida.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 llamado para exigir que se le mantenga el precio de las piezas o buscará otro proveedor de autopartes.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Juan ha respondido que, de ninguna manera, le mantendrán el precio y que no necesitan de su compra para mantener su negocio.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Pedro, al enterarse de esta respuesta se preocupa por la pérdida del cliente y le reclama a Juan su forma de actuar.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5"/>
          <p:cNvSpPr/>
          <p:nvPr/>
        </p:nvSpPr>
        <p:spPr>
          <a:xfrm>
            <a:off x="5404602" y="762000"/>
            <a:ext cx="1746000" cy="2223642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BFBFB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s-MX"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Alternativas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3"/>
              <a:buFont typeface="Calibri"/>
              <a:buNone/>
            </a:pP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"/>
              <a:buFont typeface="Calibri"/>
              <a:buNone/>
            </a:pPr>
            <a:r>
              <a:rPr lang="es-MX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Pedro está ante una disyuntiva y si bien no está dispuesto a mantener el precio de las piezas, tampoco le parece razonable perder el cliente y perder la relación negocial y sobre todo que el negocio se quede con una mala recomendación. 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"/>
              <a:buFont typeface="Calibri"/>
              <a:buNone/>
            </a:pPr>
            <a:r>
              <a:rPr lang="es-MX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Además está molesto por la forma de actuar de Juan sin haberlo consultado o platicado previamente. 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5"/>
          <p:cNvSpPr/>
          <p:nvPr/>
        </p:nvSpPr>
        <p:spPr>
          <a:xfrm>
            <a:off x="7158310" y="762000"/>
            <a:ext cx="1777882" cy="4447284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BFBFB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r>
              <a:rPr lang="es-MX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Desenlace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Juan se comunica con el cliente para disculparse por su impulsiva respuesta y para invitarlo a un </a:t>
            </a:r>
            <a:r>
              <a:rPr lang="es-MX" sz="10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business lunch</a:t>
            </a:r>
            <a: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donde puedan llegar a un acuerdo sobre el costo de las piezas. 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cliente accede y en la comida se llega al acuerdo de aumentar solo un porcentaje el costo de las piezas, siempre y cuando se establezca un mínimo de compra mensual.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cliente acepta la propuesta y se mantiene la relación con el cliente llegando a una negociación de ganar-ganar.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Juan comprendió que, el diálogo y buscar soluciones en equipo, pueden ayudar a resolver problemas de una mejor manera y a mantener una buena imagen e ingresos del negocio.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r>
              <a:rPr lang="es-MX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Pedro se siente satisfecho por el desenlace anterior.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5"/>
          <p:cNvSpPr/>
          <p:nvPr/>
        </p:nvSpPr>
        <p:spPr>
          <a:xfrm>
            <a:off x="173960" y="762000"/>
            <a:ext cx="1746000" cy="4447284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BFBFB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s-MX" sz="11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Objetivo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3"/>
              <a:buFont typeface="Calibri"/>
              <a:buNone/>
            </a:pPr>
            <a:endParaRPr sz="105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3"/>
              <a:buFont typeface="Calibri"/>
              <a:buNone/>
            </a:pPr>
            <a:endParaRPr sz="105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3"/>
              <a:buFont typeface="Noto Sans Symbols"/>
              <a:buChar char="❑"/>
            </a:pPr>
            <a:r>
              <a:rPr lang="es-MX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Comprender las formas de resolver conflictos por medio de una historia. 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3"/>
              <a:buFont typeface="Noto Sans Symbols"/>
              <a:buChar char="❑"/>
            </a:pPr>
            <a:r>
              <a:rPr lang="es-MX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Entender algunas formas de negociación que permita conservar buenas relaciones entre las personas involucradas. </a:t>
            </a:r>
            <a:endParaRPr sz="10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5"/>
          <p:cNvSpPr/>
          <p:nvPr/>
        </p:nvSpPr>
        <p:spPr>
          <a:xfrm>
            <a:off x="1928018" y="762000"/>
            <a:ext cx="1746000" cy="2223642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BFBFB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s-MX"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Personajes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3"/>
              <a:buFont typeface="Calibri"/>
              <a:buNone/>
            </a:pP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3"/>
              <a:buFont typeface="Calibri"/>
              <a:buNone/>
            </a:pP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"/>
              <a:buFont typeface="Arial"/>
              <a:buNone/>
            </a:pPr>
            <a:r>
              <a:rPr lang="es-MX" sz="9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Juan, Pedro y el cliente.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"/>
              <a:buFont typeface="Calibri"/>
              <a:buNone/>
            </a:pPr>
            <a:endParaRPr sz="9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"/>
              <a:buFont typeface="Calibri"/>
              <a:buNone/>
            </a:pPr>
            <a:endParaRPr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"/>
              <a:buFont typeface="Calibri"/>
              <a:buNone/>
            </a:pPr>
            <a:endParaRPr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" name="Google Shape;148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9785" y="817965"/>
            <a:ext cx="282893" cy="314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52850" y="827823"/>
            <a:ext cx="258987" cy="22773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15"/>
          <p:cNvSpPr/>
          <p:nvPr/>
        </p:nvSpPr>
        <p:spPr>
          <a:xfrm>
            <a:off x="3290353" y="783986"/>
            <a:ext cx="291685" cy="260082"/>
          </a:xfrm>
          <a:custGeom>
            <a:avLst/>
            <a:gdLst/>
            <a:ahLst/>
            <a:cxnLst/>
            <a:rect l="l" t="t" r="r" b="b"/>
            <a:pathLst>
              <a:path w="540885" h="504826" extrusionOk="0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rgbClr val="2C2C2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1" name="Google Shape;151;p15" descr="Resultado de imagen para idea ico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830419" y="3015134"/>
            <a:ext cx="308959" cy="3089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106212" y="5277908"/>
            <a:ext cx="365963" cy="29277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102;p14">
            <a:extLst>
              <a:ext uri="{FF2B5EF4-FFF2-40B4-BE49-F238E27FC236}">
                <a16:creationId xmlns:a16="http://schemas.microsoft.com/office/drawing/2014/main" id="{CC7EC2F4-E40D-6101-BCE0-BD1519EB1B53}"/>
              </a:ext>
            </a:extLst>
          </p:cNvPr>
          <p:cNvSpPr txBox="1"/>
          <p:nvPr/>
        </p:nvSpPr>
        <p:spPr>
          <a:xfrm>
            <a:off x="774782" y="137524"/>
            <a:ext cx="23934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 de diseño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 dirty="0" err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Storytelling</a:t>
            </a:r>
            <a:endParaRPr sz="1400" b="1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103;p14">
            <a:extLst>
              <a:ext uri="{FF2B5EF4-FFF2-40B4-BE49-F238E27FC236}">
                <a16:creationId xmlns:a16="http://schemas.microsoft.com/office/drawing/2014/main" id="{14EE4520-0169-D661-CD74-E2875B6882E8}"/>
              </a:ext>
            </a:extLst>
          </p:cNvPr>
          <p:cNvSpPr txBox="1"/>
          <p:nvPr/>
        </p:nvSpPr>
        <p:spPr>
          <a:xfrm>
            <a:off x="2330574" y="121784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05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Habilidades para la negociación y resolución de conflictos</a:t>
            </a:r>
          </a:p>
        </p:txBody>
      </p:sp>
      <p:sp>
        <p:nvSpPr>
          <p:cNvPr id="4" name="Google Shape;104;p14">
            <a:extLst>
              <a:ext uri="{FF2B5EF4-FFF2-40B4-BE49-F238E27FC236}">
                <a16:creationId xmlns:a16="http://schemas.microsoft.com/office/drawing/2014/main" id="{B4C125ED-57DB-456E-E899-7492F32A0EF3}"/>
              </a:ext>
            </a:extLst>
          </p:cNvPr>
          <p:cNvSpPr txBox="1"/>
          <p:nvPr/>
        </p:nvSpPr>
        <p:spPr>
          <a:xfrm>
            <a:off x="4340296" y="121785"/>
            <a:ext cx="3338836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Lorena Pérez</a:t>
            </a:r>
          </a:p>
        </p:txBody>
      </p:sp>
      <p:sp>
        <p:nvSpPr>
          <p:cNvPr id="5" name="Google Shape;105;p14">
            <a:extLst>
              <a:ext uri="{FF2B5EF4-FFF2-40B4-BE49-F238E27FC236}">
                <a16:creationId xmlns:a16="http://schemas.microsoft.com/office/drawing/2014/main" id="{3C3E0AA9-BC01-917E-FAB0-4F4392E48AA1}"/>
              </a:ext>
            </a:extLst>
          </p:cNvPr>
          <p:cNvSpPr txBox="1"/>
          <p:nvPr/>
        </p:nvSpPr>
        <p:spPr>
          <a:xfrm>
            <a:off x="4340297" y="425089"/>
            <a:ext cx="3338835" cy="2547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Solución de conflictos</a:t>
            </a:r>
          </a:p>
        </p:txBody>
      </p:sp>
      <p:sp>
        <p:nvSpPr>
          <p:cNvPr id="6" name="Google Shape;106;p14">
            <a:extLst>
              <a:ext uri="{FF2B5EF4-FFF2-40B4-BE49-F238E27FC236}">
                <a16:creationId xmlns:a16="http://schemas.microsoft.com/office/drawing/2014/main" id="{56F4E13E-62B5-4ABE-7A0A-41DCFD346FAE}"/>
              </a:ext>
            </a:extLst>
          </p:cNvPr>
          <p:cNvSpPr txBox="1"/>
          <p:nvPr/>
        </p:nvSpPr>
        <p:spPr>
          <a:xfrm>
            <a:off x="2327144" y="429801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1er Semestre </a:t>
            </a:r>
            <a:endParaRPr dirty="0"/>
          </a:p>
        </p:txBody>
      </p:sp>
      <p:pic>
        <p:nvPicPr>
          <p:cNvPr id="7" name="Gráfico 6" descr="Subtítulos con relleno sólido">
            <a:extLst>
              <a:ext uri="{FF2B5EF4-FFF2-40B4-BE49-F238E27FC236}">
                <a16:creationId xmlns:a16="http://schemas.microsoft.com/office/drawing/2014/main" id="{1F362646-99DC-2B05-2B22-526F0A05832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73960" y="85850"/>
            <a:ext cx="660744" cy="660744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C6C0F886-0E2B-A59D-96A0-F6F413710029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6"/>
          <p:cNvSpPr/>
          <p:nvPr/>
        </p:nvSpPr>
        <p:spPr>
          <a:xfrm>
            <a:off x="173960" y="762000"/>
            <a:ext cx="8815752" cy="5273206"/>
          </a:xfrm>
          <a:prstGeom prst="roundRect">
            <a:avLst>
              <a:gd name="adj" fmla="val 0"/>
            </a:avLst>
          </a:prstGeom>
          <a:noFill/>
          <a:ln w="222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44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6"/>
          <p:cNvSpPr/>
          <p:nvPr/>
        </p:nvSpPr>
        <p:spPr>
          <a:xfrm>
            <a:off x="173960" y="5214839"/>
            <a:ext cx="8762232" cy="804961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BFBFB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r>
              <a:rPr lang="es-MX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Logística </a:t>
            </a: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endParaRPr sz="120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Calibri"/>
              <a:buNone/>
            </a:pPr>
            <a:endParaRPr sz="1400" b="1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Calibri"/>
              <a:buNone/>
            </a:pPr>
            <a:endParaRPr sz="140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16"/>
          <p:cNvSpPr/>
          <p:nvPr/>
        </p:nvSpPr>
        <p:spPr>
          <a:xfrm>
            <a:off x="5412310" y="2978671"/>
            <a:ext cx="1746000" cy="2223642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BFBFB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s-MX"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Decisión</a:t>
            </a:r>
            <a:endParaRPr sz="11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16"/>
          <p:cNvSpPr/>
          <p:nvPr/>
        </p:nvSpPr>
        <p:spPr>
          <a:xfrm>
            <a:off x="1919960" y="2994158"/>
            <a:ext cx="1752986" cy="2215126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BFBFB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s-MX"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Contexto</a:t>
            </a:r>
            <a:endParaRPr sz="11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16"/>
          <p:cNvSpPr/>
          <p:nvPr/>
        </p:nvSpPr>
        <p:spPr>
          <a:xfrm>
            <a:off x="3666310" y="762000"/>
            <a:ext cx="1746000" cy="4447284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BFBFB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s-MX"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Llamada a la aventura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3"/>
              <a:buFont typeface="Calibri"/>
              <a:buNone/>
            </a:pP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Calibri"/>
              <a:buNone/>
            </a:pP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16"/>
          <p:cNvSpPr/>
          <p:nvPr/>
        </p:nvSpPr>
        <p:spPr>
          <a:xfrm>
            <a:off x="5404602" y="762000"/>
            <a:ext cx="1746000" cy="2223642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BFBFB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s-MX"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Alternativas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3"/>
              <a:buFont typeface="Calibri"/>
              <a:buNone/>
            </a:pP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16"/>
          <p:cNvSpPr/>
          <p:nvPr/>
        </p:nvSpPr>
        <p:spPr>
          <a:xfrm>
            <a:off x="7120210" y="762000"/>
            <a:ext cx="1777882" cy="4447284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BFBFB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r>
              <a:rPr lang="es-MX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Desenlace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Calibri"/>
              <a:buNone/>
            </a:pPr>
            <a:endParaRPr sz="1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Calibri"/>
              <a:buNone/>
            </a:pP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6"/>
          <p:cNvSpPr/>
          <p:nvPr/>
        </p:nvSpPr>
        <p:spPr>
          <a:xfrm>
            <a:off x="173960" y="762000"/>
            <a:ext cx="1746000" cy="4447284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BFBFB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s-MX"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Objetivo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3"/>
              <a:buFont typeface="Calibri"/>
              <a:buNone/>
            </a:pP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16"/>
          <p:cNvSpPr/>
          <p:nvPr/>
        </p:nvSpPr>
        <p:spPr>
          <a:xfrm>
            <a:off x="1928018" y="762000"/>
            <a:ext cx="1746000" cy="2223642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BFBFB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s-MX"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Personajes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3"/>
              <a:buFont typeface="Calibri"/>
              <a:buNone/>
            </a:pP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2" name="Google Shape;172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9785" y="817965"/>
            <a:ext cx="282893" cy="314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52850" y="827823"/>
            <a:ext cx="258987" cy="227730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16"/>
          <p:cNvSpPr txBox="1"/>
          <p:nvPr/>
        </p:nvSpPr>
        <p:spPr>
          <a:xfrm>
            <a:off x="1472176" y="4520856"/>
            <a:ext cx="529068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75" name="Google Shape;175;p16"/>
          <p:cNvSpPr txBox="1"/>
          <p:nvPr/>
        </p:nvSpPr>
        <p:spPr>
          <a:xfrm>
            <a:off x="8508058" y="4507979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/>
          </a:p>
        </p:txBody>
      </p:sp>
      <p:sp>
        <p:nvSpPr>
          <p:cNvPr id="176" name="Google Shape;176;p16"/>
          <p:cNvSpPr txBox="1"/>
          <p:nvPr/>
        </p:nvSpPr>
        <p:spPr>
          <a:xfrm>
            <a:off x="6705600" y="4507979"/>
            <a:ext cx="61943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/>
          </a:p>
        </p:txBody>
      </p:sp>
      <p:sp>
        <p:nvSpPr>
          <p:cNvPr id="177" name="Google Shape;177;p16"/>
          <p:cNvSpPr txBox="1"/>
          <p:nvPr/>
        </p:nvSpPr>
        <p:spPr>
          <a:xfrm>
            <a:off x="4953000" y="4520856"/>
            <a:ext cx="67030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/>
          </a:p>
        </p:txBody>
      </p:sp>
      <p:sp>
        <p:nvSpPr>
          <p:cNvPr id="178" name="Google Shape;178;p16"/>
          <p:cNvSpPr txBox="1"/>
          <p:nvPr/>
        </p:nvSpPr>
        <p:spPr>
          <a:xfrm>
            <a:off x="3173977" y="2292650"/>
            <a:ext cx="51126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179" name="Google Shape;179;p16"/>
          <p:cNvSpPr txBox="1"/>
          <p:nvPr/>
        </p:nvSpPr>
        <p:spPr>
          <a:xfrm>
            <a:off x="6725750" y="2257211"/>
            <a:ext cx="571907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/>
          </a:p>
        </p:txBody>
      </p:sp>
      <p:sp>
        <p:nvSpPr>
          <p:cNvPr id="180" name="Google Shape;180;p16"/>
          <p:cNvSpPr txBox="1"/>
          <p:nvPr/>
        </p:nvSpPr>
        <p:spPr>
          <a:xfrm>
            <a:off x="3226915" y="4507979"/>
            <a:ext cx="59481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  <p:sp>
        <p:nvSpPr>
          <p:cNvPr id="181" name="Google Shape;181;p16"/>
          <p:cNvSpPr txBox="1"/>
          <p:nvPr/>
        </p:nvSpPr>
        <p:spPr>
          <a:xfrm>
            <a:off x="8508057" y="5274688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/>
          </a:p>
        </p:txBody>
      </p:sp>
      <p:sp>
        <p:nvSpPr>
          <p:cNvPr id="182" name="Google Shape;182;p16"/>
          <p:cNvSpPr/>
          <p:nvPr/>
        </p:nvSpPr>
        <p:spPr>
          <a:xfrm>
            <a:off x="3290353" y="783986"/>
            <a:ext cx="291685" cy="260082"/>
          </a:xfrm>
          <a:custGeom>
            <a:avLst/>
            <a:gdLst/>
            <a:ahLst/>
            <a:cxnLst/>
            <a:rect l="l" t="t" r="r" b="b"/>
            <a:pathLst>
              <a:path w="540885" h="504826" extrusionOk="0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rgbClr val="2C2C2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3" name="Google Shape;183;p16" descr="Resultado de imagen para idea ico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830419" y="3015134"/>
            <a:ext cx="308959" cy="3089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1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106212" y="5277908"/>
            <a:ext cx="365963" cy="29277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102;p14">
            <a:extLst>
              <a:ext uri="{FF2B5EF4-FFF2-40B4-BE49-F238E27FC236}">
                <a16:creationId xmlns:a16="http://schemas.microsoft.com/office/drawing/2014/main" id="{EB5CF76D-E505-146E-4748-08A9F19F25BF}"/>
              </a:ext>
            </a:extLst>
          </p:cNvPr>
          <p:cNvSpPr txBox="1"/>
          <p:nvPr/>
        </p:nvSpPr>
        <p:spPr>
          <a:xfrm>
            <a:off x="774782" y="137524"/>
            <a:ext cx="23934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 de diseño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 dirty="0" err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Storytelling</a:t>
            </a:r>
            <a:endParaRPr sz="1400" b="1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103;p14">
            <a:extLst>
              <a:ext uri="{FF2B5EF4-FFF2-40B4-BE49-F238E27FC236}">
                <a16:creationId xmlns:a16="http://schemas.microsoft.com/office/drawing/2014/main" id="{42D92F2B-AD94-5F2D-5C0B-5865E090E2D2}"/>
              </a:ext>
            </a:extLst>
          </p:cNvPr>
          <p:cNvSpPr txBox="1"/>
          <p:nvPr/>
        </p:nvSpPr>
        <p:spPr>
          <a:xfrm>
            <a:off x="2330574" y="121784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Curso</a:t>
            </a:r>
            <a:endParaRPr dirty="0"/>
          </a:p>
        </p:txBody>
      </p:sp>
      <p:sp>
        <p:nvSpPr>
          <p:cNvPr id="4" name="Google Shape;104;p14">
            <a:extLst>
              <a:ext uri="{FF2B5EF4-FFF2-40B4-BE49-F238E27FC236}">
                <a16:creationId xmlns:a16="http://schemas.microsoft.com/office/drawing/2014/main" id="{72C5F8AF-848A-73F8-F399-6F84D9F69B9B}"/>
              </a:ext>
            </a:extLst>
          </p:cNvPr>
          <p:cNvSpPr txBox="1"/>
          <p:nvPr/>
        </p:nvSpPr>
        <p:spPr>
          <a:xfrm>
            <a:off x="4340296" y="121785"/>
            <a:ext cx="3338836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Docente</a:t>
            </a:r>
            <a:endParaRPr sz="11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105;p14">
            <a:extLst>
              <a:ext uri="{FF2B5EF4-FFF2-40B4-BE49-F238E27FC236}">
                <a16:creationId xmlns:a16="http://schemas.microsoft.com/office/drawing/2014/main" id="{234FC644-41F3-7B49-AD82-1313A488623A}"/>
              </a:ext>
            </a:extLst>
          </p:cNvPr>
          <p:cNvSpPr txBox="1"/>
          <p:nvPr/>
        </p:nvSpPr>
        <p:spPr>
          <a:xfrm>
            <a:off x="4340297" y="425089"/>
            <a:ext cx="3338835" cy="2547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 de la historia o actividad</a:t>
            </a:r>
            <a:endParaRPr sz="11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06;p14">
            <a:extLst>
              <a:ext uri="{FF2B5EF4-FFF2-40B4-BE49-F238E27FC236}">
                <a16:creationId xmlns:a16="http://schemas.microsoft.com/office/drawing/2014/main" id="{0EDA771A-9956-73ED-D91F-52647C28475D}"/>
              </a:ext>
            </a:extLst>
          </p:cNvPr>
          <p:cNvSpPr txBox="1"/>
          <p:nvPr/>
        </p:nvSpPr>
        <p:spPr>
          <a:xfrm>
            <a:off x="2327144" y="429801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Semestre </a:t>
            </a:r>
            <a:endParaRPr/>
          </a:p>
        </p:txBody>
      </p:sp>
      <p:pic>
        <p:nvPicPr>
          <p:cNvPr id="7" name="Gráfico 6" descr="Subtítulos con relleno sólido">
            <a:extLst>
              <a:ext uri="{FF2B5EF4-FFF2-40B4-BE49-F238E27FC236}">
                <a16:creationId xmlns:a16="http://schemas.microsoft.com/office/drawing/2014/main" id="{D13B7AD3-036E-039C-4489-D2430D5472B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73960" y="85850"/>
            <a:ext cx="660744" cy="660744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B7496889-0B46-E3A5-1C91-319CB3ED4F22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7"/>
          <p:cNvSpPr/>
          <p:nvPr/>
        </p:nvSpPr>
        <p:spPr>
          <a:xfrm>
            <a:off x="0" y="1600200"/>
            <a:ext cx="9182100" cy="1077218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Canvas</a:t>
            </a:r>
            <a:r>
              <a:rPr lang="es-MX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para usar </a:t>
            </a:r>
            <a:r>
              <a:rPr lang="es-MX" sz="3200" i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storytelling</a:t>
            </a:r>
            <a:r>
              <a:rPr lang="es-MX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como actividad de aprendizaje para el alumnado</a:t>
            </a:r>
            <a:endParaRPr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17"/>
          <p:cNvSpPr/>
          <p:nvPr/>
        </p:nvSpPr>
        <p:spPr>
          <a:xfrm>
            <a:off x="990600" y="3200400"/>
            <a:ext cx="7391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50"/>
              <a:buFont typeface="Calibri"/>
              <a:buNone/>
            </a:pPr>
            <a:r>
              <a:rPr lang="es-MX" sz="1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El formato de las diapositivas </a:t>
            </a:r>
            <a:r>
              <a:rPr lang="es-MX" sz="1400" b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2-4 </a:t>
            </a:r>
            <a:r>
              <a:rPr lang="es-MX" sz="1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es para utilizar el </a:t>
            </a:r>
            <a:r>
              <a:rPr lang="es-MX" sz="1400" i="1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Storytelling</a:t>
            </a:r>
            <a:r>
              <a:rPr lang="es-MX" sz="1400" i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MX" sz="1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como </a:t>
            </a:r>
            <a:r>
              <a:rPr lang="es-MX" sz="1400" b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estrategia de enseñanza para el profesorado. </a:t>
            </a:r>
            <a:endParaRPr sz="1400" b="1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Calibri"/>
              <a:buNone/>
            </a:pPr>
            <a:endParaRPr sz="1400" b="1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50"/>
              <a:buFont typeface="Calibri"/>
              <a:buNone/>
            </a:pPr>
            <a:r>
              <a:rPr lang="es-MX" sz="1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Si te interesa usar </a:t>
            </a:r>
            <a:r>
              <a:rPr lang="es-MX" sz="14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Storytelling</a:t>
            </a:r>
            <a:r>
              <a:rPr lang="es-MX" sz="1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como </a:t>
            </a:r>
            <a:r>
              <a:rPr lang="es-MX" sz="1400" b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actividad en manos del alumnado </a:t>
            </a:r>
            <a:r>
              <a:rPr lang="es-MX" sz="14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(Es decir, que ellos sean quienes narren o utilicen una historia) utiliza el formato de las diapositivas </a:t>
            </a:r>
            <a:r>
              <a:rPr lang="es-MX" sz="1400" b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6-8. </a:t>
            </a:r>
            <a:endParaRPr sz="1400" b="1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Calibri"/>
              <a:buNone/>
            </a:pPr>
            <a:endParaRPr sz="1400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8"/>
          <p:cNvSpPr txBox="1"/>
          <p:nvPr/>
        </p:nvSpPr>
        <p:spPr>
          <a:xfrm>
            <a:off x="8508057" y="5274688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/>
          </a:p>
        </p:txBody>
      </p:sp>
      <p:sp>
        <p:nvSpPr>
          <p:cNvPr id="202" name="Google Shape;202;p18"/>
          <p:cNvSpPr/>
          <p:nvPr/>
        </p:nvSpPr>
        <p:spPr>
          <a:xfrm>
            <a:off x="5722883" y="717630"/>
            <a:ext cx="3239430" cy="2020804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BFBFB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r>
              <a:rPr lang="es-MX" sz="1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Lineamientos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endParaRPr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s-MX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¿Qué elementos esperas encontrar en el producto del alumnado?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s-MX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Menciona lo que debe estar presente en la actividad.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s-MX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Ejemplos: descripción de los personajes, contexto, introducción, problemática, cierre, moraleja, etc.</a:t>
            </a:r>
            <a:endParaRPr dirty="0"/>
          </a:p>
        </p:txBody>
      </p:sp>
      <p:sp>
        <p:nvSpPr>
          <p:cNvPr id="203" name="Google Shape;203;p18"/>
          <p:cNvSpPr/>
          <p:nvPr/>
        </p:nvSpPr>
        <p:spPr>
          <a:xfrm>
            <a:off x="5722883" y="2739049"/>
            <a:ext cx="3233656" cy="2010851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BFBFB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r>
              <a:rPr lang="es-MX" sz="1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Producto esperado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endParaRPr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s-MX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¿Qué entregable esperas del alumnado? Especifica el producto que deseas que el alumnado genere.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Calibri"/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s-MX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Ejemplos: video, relato narrativo, comic, etc.</a:t>
            </a:r>
            <a:endParaRPr dirty="0"/>
          </a:p>
        </p:txBody>
      </p:sp>
      <p:sp>
        <p:nvSpPr>
          <p:cNvPr id="204" name="Google Shape;204;p18"/>
          <p:cNvSpPr/>
          <p:nvPr/>
        </p:nvSpPr>
        <p:spPr>
          <a:xfrm>
            <a:off x="152400" y="4730459"/>
            <a:ext cx="8789035" cy="1310997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BFBFB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r>
              <a:rPr lang="es-MX" sz="1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Forma de evaluación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endParaRPr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s-MX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¿Cómo vas a evaluar el producto entregado? Describe la forma de evaluación que usarás para calificar el desempeño del alumnado en esta actividad.</a:t>
            </a:r>
            <a:endParaRPr dirty="0"/>
          </a:p>
        </p:txBody>
      </p:sp>
      <p:sp>
        <p:nvSpPr>
          <p:cNvPr id="205" name="Google Shape;205;p18"/>
          <p:cNvSpPr/>
          <p:nvPr/>
        </p:nvSpPr>
        <p:spPr>
          <a:xfrm>
            <a:off x="152399" y="723808"/>
            <a:ext cx="2282014" cy="4006036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BFBFB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r>
              <a:rPr lang="es-MX" sz="1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Objetivo de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r>
              <a:rPr lang="es-MX" sz="1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aprendizaje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endParaRPr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s-MX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¿Qué quieres que el alumnado logre a través de este ejercicio de </a:t>
            </a:r>
            <a:r>
              <a:rPr lang="es-MX" sz="11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storytelling</a:t>
            </a:r>
            <a:r>
              <a:rPr lang="es-MX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 Identifica los objetivos de aprendizaje de esta actividad.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endParaRPr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18"/>
          <p:cNvSpPr/>
          <p:nvPr/>
        </p:nvSpPr>
        <p:spPr>
          <a:xfrm>
            <a:off x="2440187" y="723808"/>
            <a:ext cx="3276922" cy="4006036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BFBFB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r>
              <a:rPr lang="es-MX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Descripción de la actividad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s-MX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¿Cómo quieres implementar la estrategia? Describe a detalle la actividad que quieres llevar a cabo.</a:t>
            </a:r>
            <a:endParaRPr/>
          </a:p>
        </p:txBody>
      </p:sp>
      <p:sp>
        <p:nvSpPr>
          <p:cNvPr id="207" name="Google Shape;207;p18"/>
          <p:cNvSpPr/>
          <p:nvPr/>
        </p:nvSpPr>
        <p:spPr>
          <a:xfrm>
            <a:off x="152400" y="727189"/>
            <a:ext cx="8796082" cy="5314267"/>
          </a:xfrm>
          <a:prstGeom prst="roundRect">
            <a:avLst>
              <a:gd name="adj" fmla="val 0"/>
            </a:avLst>
          </a:prstGeom>
          <a:noFill/>
          <a:ln w="381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120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8" name="Google Shape;208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0909" y="794598"/>
            <a:ext cx="282893" cy="314325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18"/>
          <p:cNvSpPr txBox="1"/>
          <p:nvPr/>
        </p:nvSpPr>
        <p:spPr>
          <a:xfrm>
            <a:off x="2023632" y="3985112"/>
            <a:ext cx="529068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210" name="Google Shape;210;p18"/>
          <p:cNvSpPr txBox="1"/>
          <p:nvPr/>
        </p:nvSpPr>
        <p:spPr>
          <a:xfrm>
            <a:off x="8482676" y="2536608"/>
            <a:ext cx="67030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/>
          </a:p>
        </p:txBody>
      </p:sp>
      <p:sp>
        <p:nvSpPr>
          <p:cNvPr id="211" name="Google Shape;211;p18"/>
          <p:cNvSpPr txBox="1"/>
          <p:nvPr/>
        </p:nvSpPr>
        <p:spPr>
          <a:xfrm>
            <a:off x="5305418" y="3994963"/>
            <a:ext cx="51126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212" name="Google Shape;212;p18"/>
          <p:cNvSpPr txBox="1"/>
          <p:nvPr/>
        </p:nvSpPr>
        <p:spPr>
          <a:xfrm>
            <a:off x="8520464" y="4524183"/>
            <a:ext cx="571907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/>
          </a:p>
        </p:txBody>
      </p:sp>
      <p:sp>
        <p:nvSpPr>
          <p:cNvPr id="213" name="Google Shape;213;p18"/>
          <p:cNvSpPr txBox="1"/>
          <p:nvPr/>
        </p:nvSpPr>
        <p:spPr>
          <a:xfrm>
            <a:off x="8479595" y="597370"/>
            <a:ext cx="59481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  <p:pic>
        <p:nvPicPr>
          <p:cNvPr id="214" name="Google Shape;214;p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51558" y="4758810"/>
            <a:ext cx="373064" cy="2279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102;p14">
            <a:extLst>
              <a:ext uri="{FF2B5EF4-FFF2-40B4-BE49-F238E27FC236}">
                <a16:creationId xmlns:a16="http://schemas.microsoft.com/office/drawing/2014/main" id="{8AD62DFF-4541-85A7-F496-14C315C9197F}"/>
              </a:ext>
            </a:extLst>
          </p:cNvPr>
          <p:cNvSpPr txBox="1"/>
          <p:nvPr/>
        </p:nvSpPr>
        <p:spPr>
          <a:xfrm>
            <a:off x="774782" y="137524"/>
            <a:ext cx="23934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 de diseño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 dirty="0" err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Storytelling</a:t>
            </a:r>
            <a:endParaRPr sz="1400" b="1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103;p14">
            <a:extLst>
              <a:ext uri="{FF2B5EF4-FFF2-40B4-BE49-F238E27FC236}">
                <a16:creationId xmlns:a16="http://schemas.microsoft.com/office/drawing/2014/main" id="{DDA07540-AB8B-E814-7F0E-CDE4010E22D7}"/>
              </a:ext>
            </a:extLst>
          </p:cNvPr>
          <p:cNvSpPr txBox="1"/>
          <p:nvPr/>
        </p:nvSpPr>
        <p:spPr>
          <a:xfrm>
            <a:off x="2330574" y="121784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Curso</a:t>
            </a:r>
            <a:endParaRPr dirty="0"/>
          </a:p>
        </p:txBody>
      </p:sp>
      <p:sp>
        <p:nvSpPr>
          <p:cNvPr id="4" name="Google Shape;104;p14">
            <a:extLst>
              <a:ext uri="{FF2B5EF4-FFF2-40B4-BE49-F238E27FC236}">
                <a16:creationId xmlns:a16="http://schemas.microsoft.com/office/drawing/2014/main" id="{9164A952-31BD-9FE8-8F53-86AC583E6A89}"/>
              </a:ext>
            </a:extLst>
          </p:cNvPr>
          <p:cNvSpPr txBox="1"/>
          <p:nvPr/>
        </p:nvSpPr>
        <p:spPr>
          <a:xfrm>
            <a:off x="4340296" y="121785"/>
            <a:ext cx="3338836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Docente</a:t>
            </a:r>
            <a:endParaRPr sz="11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105;p14">
            <a:extLst>
              <a:ext uri="{FF2B5EF4-FFF2-40B4-BE49-F238E27FC236}">
                <a16:creationId xmlns:a16="http://schemas.microsoft.com/office/drawing/2014/main" id="{EB8B40C6-E719-1A51-47BD-C20DE9D2D439}"/>
              </a:ext>
            </a:extLst>
          </p:cNvPr>
          <p:cNvSpPr txBox="1"/>
          <p:nvPr/>
        </p:nvSpPr>
        <p:spPr>
          <a:xfrm>
            <a:off x="4340297" y="425089"/>
            <a:ext cx="3338835" cy="2547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 de la historia o actividad</a:t>
            </a:r>
            <a:endParaRPr sz="11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06;p14">
            <a:extLst>
              <a:ext uri="{FF2B5EF4-FFF2-40B4-BE49-F238E27FC236}">
                <a16:creationId xmlns:a16="http://schemas.microsoft.com/office/drawing/2014/main" id="{8610F6FF-8E4E-32E9-9ECA-2F073D947420}"/>
              </a:ext>
            </a:extLst>
          </p:cNvPr>
          <p:cNvSpPr txBox="1"/>
          <p:nvPr/>
        </p:nvSpPr>
        <p:spPr>
          <a:xfrm>
            <a:off x="2327144" y="429801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Semestre </a:t>
            </a:r>
            <a:endParaRPr/>
          </a:p>
        </p:txBody>
      </p:sp>
      <p:pic>
        <p:nvPicPr>
          <p:cNvPr id="7" name="Gráfico 6" descr="Subtítulos con relleno sólido">
            <a:extLst>
              <a:ext uri="{FF2B5EF4-FFF2-40B4-BE49-F238E27FC236}">
                <a16:creationId xmlns:a16="http://schemas.microsoft.com/office/drawing/2014/main" id="{8D60D5F1-E951-4B11-4F03-F25E6956E3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3960" y="85850"/>
            <a:ext cx="660744" cy="660744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BD33D41E-0620-57BE-1B48-40A54D30E641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0"/>
          <p:cNvSpPr txBox="1"/>
          <p:nvPr/>
        </p:nvSpPr>
        <p:spPr>
          <a:xfrm>
            <a:off x="8508057" y="5274688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/>
          </a:p>
        </p:txBody>
      </p:sp>
      <p:sp>
        <p:nvSpPr>
          <p:cNvPr id="250" name="Google Shape;250;p20"/>
          <p:cNvSpPr/>
          <p:nvPr/>
        </p:nvSpPr>
        <p:spPr>
          <a:xfrm>
            <a:off x="5722883" y="717630"/>
            <a:ext cx="3239430" cy="2020804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BFBFB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r>
              <a:rPr lang="es-MX" sz="1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Lineamientos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Calibri"/>
              <a:buNone/>
            </a:pPr>
            <a:endParaRPr sz="14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Noto Sans Symbols"/>
              <a:buChar char="❑"/>
            </a:pPr>
            <a:r>
              <a:rPr lang="es-MX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alumnado deberá completar todos los apartados de la plantilla de </a:t>
            </a:r>
            <a:r>
              <a:rPr lang="es-MX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Canvas</a:t>
            </a:r>
            <a:r>
              <a:rPr lang="es-MX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Noto Sans Symbols"/>
              <a:buChar char="❑"/>
            </a:pPr>
            <a:r>
              <a:rPr lang="es-MX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la discusión con el equipo se deberán hacer propuestas de solución al problema, mantenido siempre el respeto y la tolerancia entre los compañeros.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20"/>
          <p:cNvSpPr/>
          <p:nvPr/>
        </p:nvSpPr>
        <p:spPr>
          <a:xfrm>
            <a:off x="5722883" y="2739049"/>
            <a:ext cx="3233656" cy="2010851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BFBFB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r>
              <a:rPr lang="es-MX" sz="1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Producto esperado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endParaRPr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Noto Sans Symbols"/>
              <a:buChar char="❑"/>
            </a:pPr>
            <a:r>
              <a:rPr lang="es-MX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Canvas</a:t>
            </a:r>
            <a:r>
              <a:rPr lang="es-MX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completo de la historia de cada estudiante. 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Noto Sans Symbols"/>
              <a:buChar char="❑"/>
            </a:pPr>
            <a:r>
              <a:rPr lang="es-MX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Preguntas por escrito con su respectiva respuesta. 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Noto Sans Symbols"/>
              <a:buChar char="❑"/>
            </a:pPr>
            <a:r>
              <a:rPr lang="es-MX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Comentario (en plenaria) por equipo de las propuestas sugeridas para la resolución del conflicto. </a:t>
            </a:r>
            <a:endParaRPr dirty="0"/>
          </a:p>
        </p:txBody>
      </p:sp>
      <p:sp>
        <p:nvSpPr>
          <p:cNvPr id="252" name="Google Shape;252;p20"/>
          <p:cNvSpPr/>
          <p:nvPr/>
        </p:nvSpPr>
        <p:spPr>
          <a:xfrm>
            <a:off x="152400" y="4730459"/>
            <a:ext cx="8789035" cy="1310997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BFBFB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r>
              <a:rPr lang="es-MX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Forma de evaluación</a:t>
            </a:r>
            <a:endParaRPr/>
          </a:p>
          <a:p>
            <a:pPr marL="171450" marR="0" lvl="0" indent="-1714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Noto Sans Symbols"/>
              <a:buChar char="❑"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Canvas completo con la historia – 10 puntos </a:t>
            </a:r>
            <a:endParaRPr/>
          </a:p>
          <a:p>
            <a:pPr marL="171450" marR="0" lvl="0" indent="-1714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Noto Sans Symbols"/>
              <a:buChar char="❑"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historia muestra la resolución de un conflicto – 20 puntos </a:t>
            </a:r>
            <a:endParaRPr/>
          </a:p>
          <a:p>
            <a:pPr marL="171450" marR="0" lvl="0" indent="-1714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Noto Sans Symbols"/>
              <a:buChar char="❑"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responden las preguntas de reflexión – 20 puntos </a:t>
            </a:r>
            <a:endParaRPr/>
          </a:p>
          <a:p>
            <a:pPr marL="171450" marR="0" lvl="0" indent="-1714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Noto Sans Symbols"/>
              <a:buChar char="❑"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Participación con el equipo en la discusión del conflicto 20 puntos </a:t>
            </a:r>
            <a:endParaRPr/>
          </a:p>
          <a:p>
            <a:pPr marL="171450" marR="0" lvl="0" indent="-1714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Noto Sans Symbols"/>
              <a:buChar char="❑"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Propuesta de solución en plenaria – 15 puntos </a:t>
            </a:r>
            <a:endParaRPr/>
          </a:p>
          <a:p>
            <a:pPr marL="171450" marR="0" lvl="0" indent="-1714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Noto Sans Symbols"/>
              <a:buChar char="❑"/>
            </a:pPr>
            <a:r>
              <a:rPr lang="es-MX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Respeto por la opinión de los demás – 15 puntos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253;p20"/>
          <p:cNvSpPr/>
          <p:nvPr/>
        </p:nvSpPr>
        <p:spPr>
          <a:xfrm>
            <a:off x="152399" y="723808"/>
            <a:ext cx="2282014" cy="4006036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BFBFB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r>
              <a:rPr lang="es-MX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Objetivo de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r>
              <a:rPr lang="es-MX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aprendizaje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Calibri"/>
              <a:buNone/>
            </a:pPr>
            <a:endParaRPr sz="1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Noto Sans Symbols"/>
              <a:buChar char="❑"/>
            </a:pPr>
            <a:r>
              <a:rPr lang="es-MX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Comprender las formas de resolver conflictos por medio de una historia. 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Noto Sans Symbols"/>
              <a:buChar char="❑"/>
            </a:pPr>
            <a:r>
              <a:rPr lang="es-MX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Entender algunas formas de negociación que permita conservar buenas relaciones entre los involucrados.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Calibri"/>
              <a:buNone/>
            </a:pPr>
            <a:endParaRPr sz="1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20"/>
          <p:cNvSpPr/>
          <p:nvPr/>
        </p:nvSpPr>
        <p:spPr>
          <a:xfrm>
            <a:off x="2440187" y="723808"/>
            <a:ext cx="3276922" cy="4006036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BFBFB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r>
              <a:rPr lang="es-MX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Descripción de la actividad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Calibri"/>
              <a:buNone/>
            </a:pP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rPr lang="es-MX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 base en la historia previamente mostrada sobre Juan y Pedro, se le pedirá al alumno que piense en una situación en la que se haya enfrentado a un conflicto y la forma de resolverlo, utilizando la plantilla de Canvas para ello.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rPr lang="es-MX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Además se le plantearán las siguientes preguntas: 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Char char="•"/>
            </a:pPr>
            <a:r>
              <a:rPr lang="es-MX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¿En la situación que viviste se mantuvo una buena relación con las partes involucradas?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Char char="•"/>
            </a:pPr>
            <a:r>
              <a:rPr lang="es-MX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¿Crees que pudiste haber resuelto el conflicto de otra manera? De ser así, explica cómo. 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Char char="•"/>
            </a:pPr>
            <a:r>
              <a:rPr lang="es-MX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¿Qué lección aprendes de esta situación?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Posteriormente deberá compartir su historia con un equipo. 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Entre todos deberán discutir sobre las formas de resolver los conflictos en cada una de sus historias, proponiendo nuevas formas de resolverlos.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20"/>
          <p:cNvSpPr/>
          <p:nvPr/>
        </p:nvSpPr>
        <p:spPr>
          <a:xfrm>
            <a:off x="152400" y="727189"/>
            <a:ext cx="8796082" cy="5314267"/>
          </a:xfrm>
          <a:prstGeom prst="roundRect">
            <a:avLst>
              <a:gd name="adj" fmla="val 0"/>
            </a:avLst>
          </a:prstGeom>
          <a:noFill/>
          <a:ln w="381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120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6" name="Google Shape;256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0909" y="794598"/>
            <a:ext cx="282893" cy="314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p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51558" y="4758810"/>
            <a:ext cx="373064" cy="2279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102;p14">
            <a:extLst>
              <a:ext uri="{FF2B5EF4-FFF2-40B4-BE49-F238E27FC236}">
                <a16:creationId xmlns:a16="http://schemas.microsoft.com/office/drawing/2014/main" id="{D7598DCE-CE07-B455-0CE5-1D3F22E4D301}"/>
              </a:ext>
            </a:extLst>
          </p:cNvPr>
          <p:cNvSpPr txBox="1"/>
          <p:nvPr/>
        </p:nvSpPr>
        <p:spPr>
          <a:xfrm>
            <a:off x="774782" y="137524"/>
            <a:ext cx="23934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 de diseño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 dirty="0" err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Storytelling</a:t>
            </a:r>
            <a:endParaRPr sz="1400" b="1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103;p14">
            <a:extLst>
              <a:ext uri="{FF2B5EF4-FFF2-40B4-BE49-F238E27FC236}">
                <a16:creationId xmlns:a16="http://schemas.microsoft.com/office/drawing/2014/main" id="{1EC3D95F-7706-376F-5A45-18EBA0C3AD0C}"/>
              </a:ext>
            </a:extLst>
          </p:cNvPr>
          <p:cNvSpPr txBox="1"/>
          <p:nvPr/>
        </p:nvSpPr>
        <p:spPr>
          <a:xfrm>
            <a:off x="2330574" y="121784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05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Habilidades para la negociación y resolución de conflictos</a:t>
            </a:r>
          </a:p>
        </p:txBody>
      </p:sp>
      <p:sp>
        <p:nvSpPr>
          <p:cNvPr id="4" name="Google Shape;104;p14">
            <a:extLst>
              <a:ext uri="{FF2B5EF4-FFF2-40B4-BE49-F238E27FC236}">
                <a16:creationId xmlns:a16="http://schemas.microsoft.com/office/drawing/2014/main" id="{004BED33-5980-B3E1-F7B4-2A5A85BD0653}"/>
              </a:ext>
            </a:extLst>
          </p:cNvPr>
          <p:cNvSpPr txBox="1"/>
          <p:nvPr/>
        </p:nvSpPr>
        <p:spPr>
          <a:xfrm>
            <a:off x="4340296" y="121785"/>
            <a:ext cx="3338836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Raquel Solís</a:t>
            </a:r>
            <a:endParaRPr sz="11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105;p14">
            <a:extLst>
              <a:ext uri="{FF2B5EF4-FFF2-40B4-BE49-F238E27FC236}">
                <a16:creationId xmlns:a16="http://schemas.microsoft.com/office/drawing/2014/main" id="{30D87C53-A7FA-DA73-87C4-0098E90AE22C}"/>
              </a:ext>
            </a:extLst>
          </p:cNvPr>
          <p:cNvSpPr txBox="1"/>
          <p:nvPr/>
        </p:nvSpPr>
        <p:spPr>
          <a:xfrm>
            <a:off x="4340297" y="425089"/>
            <a:ext cx="3338835" cy="2547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Solución de conflictos</a:t>
            </a:r>
          </a:p>
        </p:txBody>
      </p:sp>
      <p:sp>
        <p:nvSpPr>
          <p:cNvPr id="6" name="Google Shape;106;p14">
            <a:extLst>
              <a:ext uri="{FF2B5EF4-FFF2-40B4-BE49-F238E27FC236}">
                <a16:creationId xmlns:a16="http://schemas.microsoft.com/office/drawing/2014/main" id="{167E0F16-4FDD-4D3D-0A76-B98686AA2057}"/>
              </a:ext>
            </a:extLst>
          </p:cNvPr>
          <p:cNvSpPr txBox="1"/>
          <p:nvPr/>
        </p:nvSpPr>
        <p:spPr>
          <a:xfrm>
            <a:off x="2327144" y="429801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1er Semestre </a:t>
            </a:r>
            <a:endParaRPr dirty="0"/>
          </a:p>
        </p:txBody>
      </p:sp>
      <p:pic>
        <p:nvPicPr>
          <p:cNvPr id="7" name="Gráfico 6" descr="Subtítulos con relleno sólido">
            <a:extLst>
              <a:ext uri="{FF2B5EF4-FFF2-40B4-BE49-F238E27FC236}">
                <a16:creationId xmlns:a16="http://schemas.microsoft.com/office/drawing/2014/main" id="{C3DA11FA-09DB-B1A7-1B26-BBC388D498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3960" y="85850"/>
            <a:ext cx="660744" cy="660744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465B3B6B-4466-15EF-9116-AD399AADCDA4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1"/>
          <p:cNvSpPr txBox="1"/>
          <p:nvPr/>
        </p:nvSpPr>
        <p:spPr>
          <a:xfrm>
            <a:off x="8508057" y="5274688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/>
          </a:p>
        </p:txBody>
      </p:sp>
      <p:sp>
        <p:nvSpPr>
          <p:cNvPr id="269" name="Google Shape;269;p21"/>
          <p:cNvSpPr/>
          <p:nvPr/>
        </p:nvSpPr>
        <p:spPr>
          <a:xfrm>
            <a:off x="5722883" y="717630"/>
            <a:ext cx="3239430" cy="2020804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BFBFB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r>
              <a:rPr lang="es-MX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Lineamientos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21"/>
          <p:cNvSpPr/>
          <p:nvPr/>
        </p:nvSpPr>
        <p:spPr>
          <a:xfrm>
            <a:off x="5722883" y="2739049"/>
            <a:ext cx="3233656" cy="2010851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BFBFB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r>
              <a:rPr lang="es-MX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Producto esperado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21"/>
          <p:cNvSpPr/>
          <p:nvPr/>
        </p:nvSpPr>
        <p:spPr>
          <a:xfrm>
            <a:off x="152400" y="4730459"/>
            <a:ext cx="8789035" cy="1310997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BFBFB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r>
              <a:rPr lang="es-MX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Forma de evaluación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21"/>
          <p:cNvSpPr/>
          <p:nvPr/>
        </p:nvSpPr>
        <p:spPr>
          <a:xfrm>
            <a:off x="152399" y="723808"/>
            <a:ext cx="2282014" cy="4006036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BFBFB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r>
              <a:rPr lang="es-MX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Objetivo de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r>
              <a:rPr lang="es-MX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aprendizaje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21"/>
          <p:cNvSpPr/>
          <p:nvPr/>
        </p:nvSpPr>
        <p:spPr>
          <a:xfrm>
            <a:off x="2440187" y="723808"/>
            <a:ext cx="3276922" cy="4006036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rgbClr val="BFBFB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r>
              <a:rPr lang="es-MX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Descripción de la actividad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21"/>
          <p:cNvSpPr/>
          <p:nvPr/>
        </p:nvSpPr>
        <p:spPr>
          <a:xfrm>
            <a:off x="152400" y="727189"/>
            <a:ext cx="8796082" cy="5314267"/>
          </a:xfrm>
          <a:prstGeom prst="roundRect">
            <a:avLst>
              <a:gd name="adj" fmla="val 0"/>
            </a:avLst>
          </a:prstGeom>
          <a:noFill/>
          <a:ln w="381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120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5" name="Google Shape;275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0909" y="794598"/>
            <a:ext cx="282893" cy="314325"/>
          </a:xfrm>
          <a:prstGeom prst="rect">
            <a:avLst/>
          </a:prstGeom>
          <a:noFill/>
          <a:ln>
            <a:noFill/>
          </a:ln>
        </p:spPr>
      </p:pic>
      <p:sp>
        <p:nvSpPr>
          <p:cNvPr id="276" name="Google Shape;276;p21"/>
          <p:cNvSpPr txBox="1"/>
          <p:nvPr/>
        </p:nvSpPr>
        <p:spPr>
          <a:xfrm>
            <a:off x="2023632" y="3985112"/>
            <a:ext cx="529068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277" name="Google Shape;277;p21"/>
          <p:cNvSpPr txBox="1"/>
          <p:nvPr/>
        </p:nvSpPr>
        <p:spPr>
          <a:xfrm>
            <a:off x="8482676" y="2536608"/>
            <a:ext cx="67030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/>
          </a:p>
        </p:txBody>
      </p:sp>
      <p:sp>
        <p:nvSpPr>
          <p:cNvPr id="278" name="Google Shape;278;p21"/>
          <p:cNvSpPr txBox="1"/>
          <p:nvPr/>
        </p:nvSpPr>
        <p:spPr>
          <a:xfrm>
            <a:off x="5305418" y="3994963"/>
            <a:ext cx="51126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279" name="Google Shape;279;p21"/>
          <p:cNvSpPr txBox="1"/>
          <p:nvPr/>
        </p:nvSpPr>
        <p:spPr>
          <a:xfrm>
            <a:off x="8520464" y="4524183"/>
            <a:ext cx="571907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/>
          </a:p>
        </p:txBody>
      </p:sp>
      <p:sp>
        <p:nvSpPr>
          <p:cNvPr id="280" name="Google Shape;280;p21"/>
          <p:cNvSpPr txBox="1"/>
          <p:nvPr/>
        </p:nvSpPr>
        <p:spPr>
          <a:xfrm>
            <a:off x="8479595" y="597370"/>
            <a:ext cx="59481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5000" b="1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  <p:pic>
        <p:nvPicPr>
          <p:cNvPr id="281" name="Google Shape;281;p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51558" y="4758810"/>
            <a:ext cx="373064" cy="2279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102;p14">
            <a:extLst>
              <a:ext uri="{FF2B5EF4-FFF2-40B4-BE49-F238E27FC236}">
                <a16:creationId xmlns:a16="http://schemas.microsoft.com/office/drawing/2014/main" id="{AF5E7FE4-654C-609D-C48B-DE646FA94235}"/>
              </a:ext>
            </a:extLst>
          </p:cNvPr>
          <p:cNvSpPr txBox="1"/>
          <p:nvPr/>
        </p:nvSpPr>
        <p:spPr>
          <a:xfrm>
            <a:off x="774782" y="137524"/>
            <a:ext cx="23934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 de diseño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b="1" dirty="0" err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Storytelling</a:t>
            </a:r>
            <a:endParaRPr sz="1400" b="1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103;p14">
            <a:extLst>
              <a:ext uri="{FF2B5EF4-FFF2-40B4-BE49-F238E27FC236}">
                <a16:creationId xmlns:a16="http://schemas.microsoft.com/office/drawing/2014/main" id="{9B6A1737-6F07-5C5D-32C6-C006BC1338DD}"/>
              </a:ext>
            </a:extLst>
          </p:cNvPr>
          <p:cNvSpPr txBox="1"/>
          <p:nvPr/>
        </p:nvSpPr>
        <p:spPr>
          <a:xfrm>
            <a:off x="2330574" y="121784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Curso</a:t>
            </a:r>
            <a:endParaRPr dirty="0"/>
          </a:p>
        </p:txBody>
      </p:sp>
      <p:sp>
        <p:nvSpPr>
          <p:cNvPr id="4" name="Google Shape;104;p14">
            <a:extLst>
              <a:ext uri="{FF2B5EF4-FFF2-40B4-BE49-F238E27FC236}">
                <a16:creationId xmlns:a16="http://schemas.microsoft.com/office/drawing/2014/main" id="{161F26B7-7ED9-AC1D-1146-AE0A697E97E4}"/>
              </a:ext>
            </a:extLst>
          </p:cNvPr>
          <p:cNvSpPr txBox="1"/>
          <p:nvPr/>
        </p:nvSpPr>
        <p:spPr>
          <a:xfrm>
            <a:off x="4340296" y="121785"/>
            <a:ext cx="3338836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Docente</a:t>
            </a:r>
            <a:endParaRPr sz="11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105;p14">
            <a:extLst>
              <a:ext uri="{FF2B5EF4-FFF2-40B4-BE49-F238E27FC236}">
                <a16:creationId xmlns:a16="http://schemas.microsoft.com/office/drawing/2014/main" id="{A26F7673-CA38-0AE7-E3ED-2A32C4CC0DB2}"/>
              </a:ext>
            </a:extLst>
          </p:cNvPr>
          <p:cNvSpPr txBox="1"/>
          <p:nvPr/>
        </p:nvSpPr>
        <p:spPr>
          <a:xfrm>
            <a:off x="4340297" y="425089"/>
            <a:ext cx="3338835" cy="2547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 de la historia o actividad</a:t>
            </a:r>
            <a:endParaRPr sz="11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06;p14">
            <a:extLst>
              <a:ext uri="{FF2B5EF4-FFF2-40B4-BE49-F238E27FC236}">
                <a16:creationId xmlns:a16="http://schemas.microsoft.com/office/drawing/2014/main" id="{062D59E7-CF66-9221-F877-D2532AAB44D8}"/>
              </a:ext>
            </a:extLst>
          </p:cNvPr>
          <p:cNvSpPr txBox="1"/>
          <p:nvPr/>
        </p:nvSpPr>
        <p:spPr>
          <a:xfrm>
            <a:off x="2327144" y="429801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Semestre </a:t>
            </a:r>
            <a:endParaRPr/>
          </a:p>
        </p:txBody>
      </p:sp>
      <p:pic>
        <p:nvPicPr>
          <p:cNvPr id="7" name="Gráfico 6" descr="Subtítulos con relleno sólido">
            <a:extLst>
              <a:ext uri="{FF2B5EF4-FFF2-40B4-BE49-F238E27FC236}">
                <a16:creationId xmlns:a16="http://schemas.microsoft.com/office/drawing/2014/main" id="{DC5B35E3-322D-7683-9840-E6CFCDB86E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3960" y="85850"/>
            <a:ext cx="660744" cy="660744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BD01BF14-D6A1-4C07-A3CD-816A958452D2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90C1F38767E4E4E8F7C0F5DE03CE2FF" ma:contentTypeVersion="1" ma:contentTypeDescription="Crear nuevo documento." ma:contentTypeScope="" ma:versionID="0035c5bf3082b40c64fbb28860ee06d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ac2bd80f8c51e56c4b7ff0cea68957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684212A-56BE-400B-9D76-10189625958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7BD43356-E79B-4FD7-9417-F36705C628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4B8C23-B591-480A-9C6B-A6DD311C2B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1591</Words>
  <Application>Microsoft Office PowerPoint</Application>
  <PresentationFormat>On-screen Show (4:3)</PresentationFormat>
  <Paragraphs>244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Laura Patricia Zepeda Orantes</cp:lastModifiedBy>
  <cp:revision>4</cp:revision>
  <dcterms:modified xsi:type="dcterms:W3CDTF">2024-04-16T17:54:32Z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0x010100290C1F38767E4E4E8F7C0F5DE03CE2FF</vt:lpwstr>
  </property>
</Properties>
</file>