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gFMGb+j8PLq1SNNCgQTOkZ+Y790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1422"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5455"/>
          </a:xfrm>
          <a:prstGeom prst="rect">
            <a:avLst/>
          </a:prstGeom>
          <a:noFill/>
          <a:ln>
            <a:noFill/>
          </a:ln>
        </p:spPr>
        <p:txBody>
          <a:bodyPr spcFirstLastPara="1" wrap="square" lIns="93300" tIns="46650" rIns="93300" bIns="4665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8132" y="0"/>
            <a:ext cx="3043343" cy="465455"/>
          </a:xfrm>
          <a:prstGeom prst="rect">
            <a:avLst/>
          </a:prstGeom>
          <a:noFill/>
          <a:ln>
            <a:noFill/>
          </a:ln>
        </p:spPr>
        <p:txBody>
          <a:bodyPr spcFirstLastPara="1" wrap="square" lIns="93300" tIns="46650" rIns="93300" bIns="4665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21823"/>
            <a:ext cx="5618480" cy="4189095"/>
          </a:xfrm>
          <a:prstGeom prst="rect">
            <a:avLst/>
          </a:prstGeom>
          <a:noFill/>
          <a:ln>
            <a:noFill/>
          </a:ln>
        </p:spPr>
        <p:txBody>
          <a:bodyPr spcFirstLastPara="1" wrap="square" lIns="93300" tIns="46650" rIns="93300" bIns="4665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5455"/>
          </a:xfrm>
          <a:prstGeom prst="rect">
            <a:avLst/>
          </a:prstGeom>
          <a:noFill/>
          <a:ln>
            <a:noFill/>
          </a:ln>
        </p:spPr>
        <p:txBody>
          <a:bodyPr spcFirstLastPara="1" wrap="square" lIns="93300" tIns="46650" rIns="93300" bIns="4665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8132" y="8842030"/>
            <a:ext cx="3043343" cy="465455"/>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s-MX"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93" name="Google Shape;93;p1: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43" name="Google Shape;143;p2: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3:notes"/>
          <p:cNvSpPr txBox="1">
            <a:spLocks noGrp="1"/>
          </p:cNvSpPr>
          <p:nvPr>
            <p:ph type="body" idx="1"/>
          </p:nvPr>
        </p:nvSpPr>
        <p:spPr>
          <a:xfrm>
            <a:off x="702310" y="4421823"/>
            <a:ext cx="5618480" cy="4189095"/>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a:p>
        </p:txBody>
      </p:sp>
      <p:sp>
        <p:nvSpPr>
          <p:cNvPr id="195" name="Google Shape;195;p3:notes"/>
          <p:cNvSpPr>
            <a:spLocks noGrp="1" noRot="1" noChangeAspect="1"/>
          </p:cNvSpPr>
          <p:nvPr>
            <p:ph type="sldImg" idx="2"/>
          </p:nvPr>
        </p:nvSpPr>
        <p:spPr>
          <a:xfrm>
            <a:off x="1184275" y="698500"/>
            <a:ext cx="46545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4"/>
        <p:cNvGrpSpPr/>
        <p:nvPr/>
      </p:nvGrpSpPr>
      <p:grpSpPr>
        <a:xfrm>
          <a:off x="0" y="0"/>
          <a:ext cx="0" cy="0"/>
          <a:chOff x="0" y="0"/>
          <a:chExt cx="0" cy="0"/>
        </a:xfrm>
      </p:grpSpPr>
      <p:sp>
        <p:nvSpPr>
          <p:cNvPr id="25" name="Google Shape;25;p5"/>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4"/>
          <p:cNvSpPr txBox="1">
            <a:spLocks noGrp="1"/>
          </p:cNvSpPr>
          <p:nvPr>
            <p:ph type="body" idx="1"/>
          </p:nvPr>
        </p:nvSpPr>
        <p:spPr>
          <a:xfrm rot="5400000">
            <a:off x="3162302" y="-1104897"/>
            <a:ext cx="2819396"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14"/>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4"/>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14"/>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5"/>
          <p:cNvSpPr txBox="1">
            <a:spLocks noGrp="1"/>
          </p:cNvSpPr>
          <p:nvPr>
            <p:ph type="title"/>
          </p:nvPr>
        </p:nvSpPr>
        <p:spPr>
          <a:xfrm rot="5400000">
            <a:off x="4732337" y="2171705"/>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15"/>
          <p:cNvSpPr txBox="1">
            <a:spLocks noGrp="1"/>
          </p:cNvSpPr>
          <p:nvPr>
            <p:ph type="body" idx="1"/>
          </p:nvPr>
        </p:nvSpPr>
        <p:spPr>
          <a:xfrm rot="5400000">
            <a:off x="541338" y="190505"/>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15"/>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5"/>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5"/>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6"/>
          <p:cNvSpPr txBox="1">
            <a:spLocks noGrp="1"/>
          </p:cNvSpPr>
          <p:nvPr>
            <p:ph type="ctrTitle"/>
          </p:nvPr>
        </p:nvSpPr>
        <p:spPr>
          <a:xfrm>
            <a:off x="685800" y="2130429"/>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9" name="Google Shape;29;p6"/>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6"/>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6"/>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7"/>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5" name="Google Shape;35;p7"/>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7"/>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7"/>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722313" y="4406904"/>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8"/>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1" name="Google Shape;41;p8"/>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8"/>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8"/>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457200" y="1600204"/>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7" name="Google Shape;47;p9"/>
          <p:cNvSpPr txBox="1">
            <a:spLocks noGrp="1"/>
          </p:cNvSpPr>
          <p:nvPr>
            <p:ph type="body" idx="2"/>
          </p:nvPr>
        </p:nvSpPr>
        <p:spPr>
          <a:xfrm>
            <a:off x="4648200" y="1600204"/>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9"/>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9"/>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9"/>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4" name="Google Shape;54;p1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5" name="Google Shape;55;p10"/>
          <p:cNvSpPr txBox="1">
            <a:spLocks noGrp="1"/>
          </p:cNvSpPr>
          <p:nvPr>
            <p:ph type="body" idx="3"/>
          </p:nvPr>
        </p:nvSpPr>
        <p:spPr>
          <a:xfrm>
            <a:off x="4645027"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6" name="Google Shape;56;p10"/>
          <p:cNvSpPr txBox="1">
            <a:spLocks noGrp="1"/>
          </p:cNvSpPr>
          <p:nvPr>
            <p:ph type="body" idx="4"/>
          </p:nvPr>
        </p:nvSpPr>
        <p:spPr>
          <a:xfrm>
            <a:off x="4645027"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7" name="Google Shape;57;p10"/>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0"/>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sp>
        <p:nvSpPr>
          <p:cNvPr id="61" name="Google Shape;61;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1"/>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1"/>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1"/>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12"/>
          <p:cNvSpPr txBox="1">
            <a:spLocks noGrp="1"/>
          </p:cNvSpPr>
          <p:nvPr>
            <p:ph type="title"/>
          </p:nvPr>
        </p:nvSpPr>
        <p:spPr>
          <a:xfrm>
            <a:off x="457202"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2"/>
          <p:cNvSpPr txBox="1">
            <a:spLocks noGrp="1"/>
          </p:cNvSpPr>
          <p:nvPr>
            <p:ph type="body" idx="1"/>
          </p:nvPr>
        </p:nvSpPr>
        <p:spPr>
          <a:xfrm>
            <a:off x="3575050" y="273054"/>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8" name="Google Shape;68;p12"/>
          <p:cNvSpPr txBox="1">
            <a:spLocks noGrp="1"/>
          </p:cNvSpPr>
          <p:nvPr>
            <p:ph type="body" idx="2"/>
          </p:nvPr>
        </p:nvSpPr>
        <p:spPr>
          <a:xfrm>
            <a:off x="457202" y="1435103"/>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2"/>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2"/>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2"/>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3"/>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5" name="Google Shape;75;p1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6" name="Google Shape;76;p13"/>
          <p:cNvSpPr txBox="1">
            <a:spLocks noGrp="1"/>
          </p:cNvSpPr>
          <p:nvPr>
            <p:ph type="dt" idx="10"/>
          </p:nvPr>
        </p:nvSpPr>
        <p:spPr>
          <a:xfrm>
            <a:off x="457200" y="6356354"/>
            <a:ext cx="21336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3"/>
          <p:cNvSpPr txBox="1">
            <a:spLocks noGrp="1"/>
          </p:cNvSpPr>
          <p:nvPr>
            <p:ph type="ftr" idx="11"/>
          </p:nvPr>
        </p:nvSpPr>
        <p:spPr>
          <a:xfrm>
            <a:off x="3124200" y="6356354"/>
            <a:ext cx="28956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sldNum" idx="12"/>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creativecommons.org/licenses/by-sa/4.0/deed.es"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4"/>
          <p:cNvSpPr txBox="1">
            <a:spLocks noGrp="1"/>
          </p:cNvSpPr>
          <p:nvPr>
            <p:ph type="body" idx="1"/>
          </p:nvPr>
        </p:nvSpPr>
        <p:spPr>
          <a:xfrm>
            <a:off x="457200" y="1600205"/>
            <a:ext cx="8229600" cy="2819396"/>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 name="Google Shape;12;p1">
            <a:extLst>
              <a:ext uri="{FF2B5EF4-FFF2-40B4-BE49-F238E27FC236}">
                <a16:creationId xmlns:a16="http://schemas.microsoft.com/office/drawing/2014/main" id="{089B2782-CAF0-C25A-2784-84BA70DBCC5D}"/>
              </a:ext>
            </a:extLst>
          </p:cNvPr>
          <p:cNvSpPr txBox="1">
            <a:spLocks noGrp="1"/>
          </p:cNvSpPr>
          <p:nvPr>
            <p:ph type="dt" idx="2"/>
          </p:nvPr>
        </p:nvSpPr>
        <p:spPr>
          <a:xfrm>
            <a:off x="457200" y="6356354"/>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 name="Google Shape;13;p1">
            <a:extLst>
              <a:ext uri="{FF2B5EF4-FFF2-40B4-BE49-F238E27FC236}">
                <a16:creationId xmlns:a16="http://schemas.microsoft.com/office/drawing/2014/main" id="{986CC79A-7B26-D979-440C-0598B3D5FED1}"/>
              </a:ext>
            </a:extLst>
          </p:cNvPr>
          <p:cNvSpPr txBox="1">
            <a:spLocks noGrp="1"/>
          </p:cNvSpPr>
          <p:nvPr>
            <p:ph type="ftr" idx="3"/>
          </p:nvPr>
        </p:nvSpPr>
        <p:spPr>
          <a:xfrm>
            <a:off x="3124200" y="6356354"/>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14;p1">
            <a:extLst>
              <a:ext uri="{FF2B5EF4-FFF2-40B4-BE49-F238E27FC236}">
                <a16:creationId xmlns:a16="http://schemas.microsoft.com/office/drawing/2014/main" id="{306ED57F-3256-97CD-5DC6-293FDBEDCF45}"/>
              </a:ext>
            </a:extLst>
          </p:cNvPr>
          <p:cNvSpPr txBox="1">
            <a:spLocks noGrp="1"/>
          </p:cNvSpPr>
          <p:nvPr>
            <p:ph type="sldNum" idx="4"/>
          </p:nvPr>
        </p:nvSpPr>
        <p:spPr>
          <a:xfrm>
            <a:off x="6553200" y="6356354"/>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a:t>
            </a:fld>
            <a:endParaRPr/>
          </a:p>
        </p:txBody>
      </p:sp>
      <p:sp>
        <p:nvSpPr>
          <p:cNvPr id="5" name="Google Shape;15;p1">
            <a:extLst>
              <a:ext uri="{FF2B5EF4-FFF2-40B4-BE49-F238E27FC236}">
                <a16:creationId xmlns:a16="http://schemas.microsoft.com/office/drawing/2014/main" id="{96E213EA-AD56-E636-AE04-CA10D7117CC6}"/>
              </a:ext>
            </a:extLst>
          </p:cNvPr>
          <p:cNvSpPr txBox="1"/>
          <p:nvPr userDrawn="1"/>
        </p:nvSpPr>
        <p:spPr>
          <a:xfrm>
            <a:off x="838200" y="6356352"/>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s-MX" sz="1200" b="0" i="0" u="none" strike="noStrike" cap="none">
                <a:solidFill>
                  <a:srgbClr val="888888"/>
                </a:solidFill>
                <a:latin typeface="Calibri"/>
                <a:ea typeface="Calibri"/>
                <a:cs typeface="Calibri"/>
                <a:sym typeface="Calibri"/>
              </a:rPr>
              <a:t>10-May-19</a:t>
            </a:r>
            <a:endParaRPr sz="1200" b="0" i="0" u="none" strike="noStrike" cap="none">
              <a:solidFill>
                <a:srgbClr val="888888"/>
              </a:solidFill>
              <a:latin typeface="Calibri"/>
              <a:ea typeface="Calibri"/>
              <a:cs typeface="Calibri"/>
              <a:sym typeface="Calibri"/>
            </a:endParaRPr>
          </a:p>
        </p:txBody>
      </p:sp>
      <p:sp>
        <p:nvSpPr>
          <p:cNvPr id="6" name="Google Shape;16;p1">
            <a:extLst>
              <a:ext uri="{FF2B5EF4-FFF2-40B4-BE49-F238E27FC236}">
                <a16:creationId xmlns:a16="http://schemas.microsoft.com/office/drawing/2014/main" id="{4D93901F-5687-3BC9-2448-5BDA11D2EE9D}"/>
              </a:ext>
            </a:extLst>
          </p:cNvPr>
          <p:cNvSpPr txBox="1"/>
          <p:nvPr userDrawn="1"/>
        </p:nvSpPr>
        <p:spPr>
          <a:xfrm>
            <a:off x="5647357" y="6353128"/>
            <a:ext cx="27432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rgbClr val="888888"/>
                </a:solidFill>
                <a:latin typeface="Calibri"/>
                <a:ea typeface="Calibri"/>
                <a:cs typeface="Calibri"/>
                <a:sym typeface="Calibri"/>
              </a:rPr>
              <a:t>‹#›</a:t>
            </a:fld>
            <a:endParaRPr sz="1200" b="0" i="0" u="none" strike="noStrike" cap="none">
              <a:solidFill>
                <a:srgbClr val="888888"/>
              </a:solidFill>
              <a:latin typeface="Calibri"/>
              <a:ea typeface="Calibri"/>
              <a:cs typeface="Calibri"/>
              <a:sym typeface="Calibri"/>
            </a:endParaRPr>
          </a:p>
        </p:txBody>
      </p:sp>
      <p:sp>
        <p:nvSpPr>
          <p:cNvPr id="7" name="Google Shape;17;p1">
            <a:extLst>
              <a:ext uri="{FF2B5EF4-FFF2-40B4-BE49-F238E27FC236}">
                <a16:creationId xmlns:a16="http://schemas.microsoft.com/office/drawing/2014/main" id="{96FE4CC7-1EC2-8F1F-5DAE-625FBD45C63E}"/>
              </a:ext>
            </a:extLst>
          </p:cNvPr>
          <p:cNvSpPr/>
          <p:nvPr userDrawn="1"/>
        </p:nvSpPr>
        <p:spPr>
          <a:xfrm>
            <a:off x="0" y="6248569"/>
            <a:ext cx="9144000" cy="609431"/>
          </a:xfrm>
          <a:prstGeom prst="rect">
            <a:avLst/>
          </a:prstGeom>
          <a:solidFill>
            <a:srgbClr val="17375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cxnSp>
        <p:nvCxnSpPr>
          <p:cNvPr id="8" name="Google Shape;22;p1">
            <a:extLst>
              <a:ext uri="{FF2B5EF4-FFF2-40B4-BE49-F238E27FC236}">
                <a16:creationId xmlns:a16="http://schemas.microsoft.com/office/drawing/2014/main" id="{E95CAA6B-38D8-1AF2-185B-8DDBC4BEF214}"/>
              </a:ext>
            </a:extLst>
          </p:cNvPr>
          <p:cNvCxnSpPr/>
          <p:nvPr userDrawn="1"/>
        </p:nvCxnSpPr>
        <p:spPr>
          <a:xfrm>
            <a:off x="1543728" y="6332725"/>
            <a:ext cx="0" cy="432000"/>
          </a:xfrm>
          <a:prstGeom prst="straightConnector1">
            <a:avLst/>
          </a:prstGeom>
          <a:noFill/>
          <a:ln w="9525" cap="flat" cmpd="sng">
            <a:solidFill>
              <a:srgbClr val="A5A5A5"/>
            </a:solidFill>
            <a:prstDash val="solid"/>
            <a:round/>
            <a:headEnd type="none" w="sm" len="sm"/>
            <a:tailEnd type="none" w="sm" len="sm"/>
          </a:ln>
        </p:spPr>
      </p:cxnSp>
      <p:sp>
        <p:nvSpPr>
          <p:cNvPr id="9" name="Google Shape;23;p1">
            <a:extLst>
              <a:ext uri="{FF2B5EF4-FFF2-40B4-BE49-F238E27FC236}">
                <a16:creationId xmlns:a16="http://schemas.microsoft.com/office/drawing/2014/main" id="{F218203B-ACB6-CF97-C3B1-F996D8B62790}"/>
              </a:ext>
            </a:extLst>
          </p:cNvPr>
          <p:cNvSpPr/>
          <p:nvPr userDrawn="1"/>
        </p:nvSpPr>
        <p:spPr>
          <a:xfrm>
            <a:off x="6029491" y="6317893"/>
            <a:ext cx="2055093" cy="2308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900"/>
              <a:buFont typeface="Arial"/>
              <a:buNone/>
            </a:pPr>
            <a:endParaRPr sz="800" b="0" i="1" u="none" strike="noStrike" cap="none" dirty="0">
              <a:solidFill>
                <a:schemeClr val="lt1"/>
              </a:solidFill>
              <a:latin typeface="Calibri"/>
              <a:ea typeface="Calibri"/>
              <a:cs typeface="Calibri"/>
              <a:sym typeface="Calibri"/>
            </a:endParaRPr>
          </a:p>
        </p:txBody>
      </p:sp>
      <p:pic>
        <p:nvPicPr>
          <p:cNvPr id="24" name="Imagen 23" descr="Imagen que contiene Texto&#10;&#10;Descripción generada automáticamente">
            <a:extLst>
              <a:ext uri="{FF2B5EF4-FFF2-40B4-BE49-F238E27FC236}">
                <a16:creationId xmlns:a16="http://schemas.microsoft.com/office/drawing/2014/main" id="{8B5A29C2-C337-BEE8-B37B-94F8168F129C}"/>
              </a:ext>
            </a:extLst>
          </p:cNvPr>
          <p:cNvPicPr>
            <a:picLocks noChangeAspect="1"/>
          </p:cNvPicPr>
          <p:nvPr userDrawn="1"/>
        </p:nvPicPr>
        <p:blipFill>
          <a:blip r:embed="rId13"/>
          <a:stretch>
            <a:fillRect/>
          </a:stretch>
        </p:blipFill>
        <p:spPr>
          <a:xfrm>
            <a:off x="166936" y="6401408"/>
            <a:ext cx="1293441" cy="345508"/>
          </a:xfrm>
          <a:prstGeom prst="rect">
            <a:avLst/>
          </a:prstGeom>
        </p:spPr>
      </p:pic>
      <p:sp>
        <p:nvSpPr>
          <p:cNvPr id="25" name="Rectangle 7">
            <a:extLst>
              <a:ext uri="{FF2B5EF4-FFF2-40B4-BE49-F238E27FC236}">
                <a16:creationId xmlns:a16="http://schemas.microsoft.com/office/drawing/2014/main" id="{607D2D4A-3756-157F-A726-DECB0D952D89}"/>
              </a:ext>
            </a:extLst>
          </p:cNvPr>
          <p:cNvSpPr/>
          <p:nvPr userDrawn="1"/>
        </p:nvSpPr>
        <p:spPr>
          <a:xfrm>
            <a:off x="2572801" y="6298351"/>
            <a:ext cx="6389953" cy="307777"/>
          </a:xfrm>
          <a:prstGeom prst="rect">
            <a:avLst/>
          </a:prstGeom>
        </p:spPr>
        <p:txBody>
          <a:bodyPr wrap="square">
            <a:spAutoFit/>
          </a:bodyPr>
          <a:lstStyle/>
          <a:p>
            <a:r>
              <a:rPr lang="en-US" sz="700" dirty="0">
                <a:solidFill>
                  <a:schemeClr val="bg1"/>
                </a:solidFill>
                <a:latin typeface="Calibri" panose="020F0502020204030204" pitchFamily="34" charset="0"/>
                <a:cs typeface="Calibri" panose="020F0502020204030204" pitchFamily="34" charset="0"/>
              </a:rPr>
              <a:t>Dirección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y Arquitectura Pedagógica. (2023). Canvas de </a:t>
            </a:r>
            <a:r>
              <a:rPr lang="en-US" sz="700" dirty="0" err="1">
                <a:solidFill>
                  <a:schemeClr val="bg1"/>
                </a:solidFill>
                <a:latin typeface="Calibri" panose="020F0502020204030204" pitchFamily="34" charset="0"/>
                <a:cs typeface="Calibri" panose="020F0502020204030204" pitchFamily="34" charset="0"/>
              </a:rPr>
              <a:t>diseño</a:t>
            </a:r>
            <a:r>
              <a:rPr lang="en-US" sz="700" dirty="0">
                <a:solidFill>
                  <a:schemeClr val="bg1"/>
                </a:solidFill>
                <a:latin typeface="Calibri" panose="020F0502020204030204" pitchFamily="34" charset="0"/>
                <a:cs typeface="Calibri" panose="020F0502020204030204" pitchFamily="34" charset="0"/>
              </a:rPr>
              <a:t> – Aprendizaje </a:t>
            </a:r>
            <a:r>
              <a:rPr lang="en-US" sz="700" dirty="0" err="1">
                <a:solidFill>
                  <a:schemeClr val="bg1"/>
                </a:solidFill>
                <a:latin typeface="Calibri" panose="020F0502020204030204" pitchFamily="34" charset="0"/>
                <a:cs typeface="Calibri" panose="020F0502020204030204" pitchFamily="34" charset="0"/>
              </a:rPr>
              <a:t>Basado</a:t>
            </a:r>
            <a:r>
              <a:rPr lang="en-US" sz="700" dirty="0">
                <a:solidFill>
                  <a:schemeClr val="bg1"/>
                </a:solidFill>
                <a:latin typeface="Calibri" panose="020F0502020204030204" pitchFamily="34" charset="0"/>
                <a:cs typeface="Calibri" panose="020F0502020204030204" pitchFamily="34" charset="0"/>
              </a:rPr>
              <a:t> </a:t>
            </a:r>
            <a:r>
              <a:rPr lang="en-US" sz="700" dirty="0" err="1">
                <a:solidFill>
                  <a:schemeClr val="bg1"/>
                </a:solidFill>
                <a:latin typeface="Calibri" panose="020F0502020204030204" pitchFamily="34" charset="0"/>
                <a:cs typeface="Calibri" panose="020F0502020204030204" pitchFamily="34" charset="0"/>
              </a:rPr>
              <a:t>en</a:t>
            </a:r>
            <a:r>
              <a:rPr lang="en-US" sz="700" dirty="0">
                <a:solidFill>
                  <a:schemeClr val="bg1"/>
                </a:solidFill>
                <a:latin typeface="Calibri" panose="020F0502020204030204" pitchFamily="34" charset="0"/>
                <a:cs typeface="Calibri" panose="020F0502020204030204" pitchFamily="34" charset="0"/>
              </a:rPr>
              <a:t> </a:t>
            </a:r>
            <a:r>
              <a:rPr lang="en-US" sz="700" dirty="0" err="1">
                <a:solidFill>
                  <a:schemeClr val="bg1"/>
                </a:solidFill>
                <a:latin typeface="Calibri" panose="020F0502020204030204" pitchFamily="34" charset="0"/>
                <a:cs typeface="Calibri" panose="020F0502020204030204" pitchFamily="34" charset="0"/>
              </a:rPr>
              <a:t>Retos</a:t>
            </a:r>
            <a:r>
              <a:rPr lang="en-US" sz="700" i="0" dirty="0">
                <a:solidFill>
                  <a:schemeClr val="bg1"/>
                </a:solidFill>
                <a:latin typeface="Calibri" panose="020F0502020204030204" pitchFamily="34" charset="0"/>
                <a:cs typeface="Calibri" panose="020F0502020204030204" pitchFamily="34" charset="0"/>
              </a:rPr>
              <a:t> </a:t>
            </a:r>
            <a:r>
              <a:rPr lang="en-US" sz="700" dirty="0">
                <a:solidFill>
                  <a:schemeClr val="bg1"/>
                </a:solidFill>
                <a:latin typeface="Calibri" panose="020F0502020204030204" pitchFamily="34" charset="0"/>
                <a:cs typeface="Calibri" panose="020F0502020204030204" pitchFamily="34" charset="0"/>
              </a:rPr>
              <a:t>[</a:t>
            </a:r>
            <a:r>
              <a:rPr lang="en-US" sz="700" dirty="0" err="1">
                <a:solidFill>
                  <a:schemeClr val="bg1"/>
                </a:solidFill>
                <a:latin typeface="Calibri" panose="020F0502020204030204" pitchFamily="34" charset="0"/>
                <a:cs typeface="Calibri" panose="020F0502020204030204" pitchFamily="34" charset="0"/>
              </a:rPr>
              <a:t>Documento</a:t>
            </a:r>
            <a:r>
              <a:rPr lang="en-US" sz="700" dirty="0">
                <a:solidFill>
                  <a:schemeClr val="bg1"/>
                </a:solidFill>
                <a:latin typeface="Calibri" panose="020F0502020204030204" pitchFamily="34" charset="0"/>
                <a:cs typeface="Calibri" panose="020F0502020204030204" pitchFamily="34" charset="0"/>
              </a:rPr>
              <a:t> PPT]. </a:t>
            </a:r>
            <a:r>
              <a:rPr lang="en-US" sz="700" i="1" dirty="0" err="1">
                <a:solidFill>
                  <a:schemeClr val="bg1"/>
                </a:solidFill>
                <a:latin typeface="Calibri" panose="020F0502020204030204" pitchFamily="34" charset="0"/>
                <a:cs typeface="Calibri" panose="020F0502020204030204" pitchFamily="34" charset="0"/>
              </a:rPr>
              <a:t>Estrategias</a:t>
            </a:r>
            <a:r>
              <a:rPr lang="en-US" sz="700" i="1" dirty="0">
                <a:solidFill>
                  <a:schemeClr val="bg1"/>
                </a:solidFill>
                <a:latin typeface="Calibri" panose="020F0502020204030204" pitchFamily="34" charset="0"/>
                <a:cs typeface="Calibri" panose="020F0502020204030204" pitchFamily="34" charset="0"/>
              </a:rPr>
              <a:t> de Aprendizaje </a:t>
            </a:r>
            <a:r>
              <a:rPr lang="en-US" sz="700" i="1" dirty="0" err="1">
                <a:solidFill>
                  <a:schemeClr val="bg1"/>
                </a:solidFill>
                <a:latin typeface="Calibri" panose="020F0502020204030204" pitchFamily="34" charset="0"/>
                <a:cs typeface="Calibri" panose="020F0502020204030204" pitchFamily="34" charset="0"/>
              </a:rPr>
              <a:t>Activo</a:t>
            </a:r>
            <a:r>
              <a:rPr lang="en-US" sz="700" i="1" dirty="0">
                <a:solidFill>
                  <a:schemeClr val="bg1"/>
                </a:solidFill>
                <a:latin typeface="Calibri" panose="020F0502020204030204" pitchFamily="34" charset="0"/>
                <a:cs typeface="Calibri" panose="020F0502020204030204" pitchFamily="34" charset="0"/>
              </a:rPr>
              <a:t> 4.0</a:t>
            </a:r>
            <a:r>
              <a:rPr lang="en-US" sz="700" dirty="0">
                <a:solidFill>
                  <a:schemeClr val="bg1"/>
                </a:solidFill>
                <a:latin typeface="Calibri" panose="020F0502020204030204" pitchFamily="34" charset="0"/>
                <a:cs typeface="Calibri" panose="020F0502020204030204" pitchFamily="34" charset="0"/>
              </a:rPr>
              <a:t>. Dirección de Innovación Educativa y Aprendizaje Digital, Tecnológico de Monterrey. https://innovacioneducativa.tec.mx/es/recursos-pedagogicos/estrategias-de-aprendizaje-activo</a:t>
            </a:r>
          </a:p>
        </p:txBody>
      </p:sp>
      <p:pic>
        <p:nvPicPr>
          <p:cNvPr id="26" name="Imagen 25" descr="Dibujo en blanco y negro&#10;&#10;Descripción generada automáticamente con confianza media">
            <a:extLst>
              <a:ext uri="{FF2B5EF4-FFF2-40B4-BE49-F238E27FC236}">
                <a16:creationId xmlns:a16="http://schemas.microsoft.com/office/drawing/2014/main" id="{CA4B3C67-FEA3-8529-57B9-0D3B71F79FBF}"/>
              </a:ext>
            </a:extLst>
          </p:cNvPr>
          <p:cNvPicPr>
            <a:picLocks noChangeAspect="1"/>
          </p:cNvPicPr>
          <p:nvPr userDrawn="1"/>
        </p:nvPicPr>
        <p:blipFill>
          <a:blip r:embed="rId14"/>
          <a:stretch>
            <a:fillRect/>
          </a:stretch>
        </p:blipFill>
        <p:spPr>
          <a:xfrm>
            <a:off x="1647745" y="6412317"/>
            <a:ext cx="899160" cy="316954"/>
          </a:xfrm>
          <a:prstGeom prst="rect">
            <a:avLst/>
          </a:prstGeom>
        </p:spPr>
      </p:pic>
      <p:sp>
        <p:nvSpPr>
          <p:cNvPr id="27" name="CuadroTexto 26">
            <a:extLst>
              <a:ext uri="{FF2B5EF4-FFF2-40B4-BE49-F238E27FC236}">
                <a16:creationId xmlns:a16="http://schemas.microsoft.com/office/drawing/2014/main" id="{51EFDB00-A6E0-6467-C187-C381A7E6DB46}"/>
              </a:ext>
            </a:extLst>
          </p:cNvPr>
          <p:cNvSpPr txBox="1"/>
          <p:nvPr userDrawn="1"/>
        </p:nvSpPr>
        <p:spPr>
          <a:xfrm>
            <a:off x="2572801" y="6519187"/>
            <a:ext cx="6556892"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700" b="0" i="0" u="none" strike="noStrike" cap="none" dirty="0">
                <a:solidFill>
                  <a:schemeClr val="lt1"/>
                </a:solidFill>
                <a:latin typeface="Calibri"/>
                <a:ea typeface="Calibri"/>
                <a:cs typeface="Calibri"/>
                <a:sym typeface="Calibri"/>
              </a:rPr>
              <a:t>Adaptado del </a:t>
            </a:r>
            <a:r>
              <a:rPr lang="es-ES" sz="700" b="0" i="1" u="none" strike="noStrike" cap="none" dirty="0">
                <a:solidFill>
                  <a:schemeClr val="lt1"/>
                </a:solidFill>
                <a:latin typeface="Calibri"/>
                <a:ea typeface="Calibri"/>
                <a:cs typeface="Calibri"/>
                <a:sym typeface="Calibri"/>
              </a:rPr>
              <a:t>Business </a:t>
            </a:r>
            <a:r>
              <a:rPr lang="es-ES" sz="700" b="0" i="1" u="none" strike="noStrike" cap="none" dirty="0" err="1">
                <a:solidFill>
                  <a:schemeClr val="lt1"/>
                </a:solidFill>
                <a:latin typeface="Calibri"/>
                <a:ea typeface="Calibri"/>
                <a:cs typeface="Calibri"/>
                <a:sym typeface="Calibri"/>
              </a:rPr>
              <a:t>Model</a:t>
            </a:r>
            <a:r>
              <a:rPr lang="es-ES" sz="700" b="0" i="1" u="none" strike="noStrike" cap="none" dirty="0">
                <a:solidFill>
                  <a:schemeClr val="lt1"/>
                </a:solidFill>
                <a:latin typeface="Calibri"/>
                <a:ea typeface="Calibri"/>
                <a:cs typeface="Calibri"/>
                <a:sym typeface="Calibri"/>
              </a:rPr>
              <a:t> Canvas  </a:t>
            </a:r>
            <a:r>
              <a:rPr lang="es-ES" sz="700" b="0" i="0" u="none" strike="noStrike" cap="none" dirty="0">
                <a:solidFill>
                  <a:schemeClr val="lt1"/>
                </a:solidFill>
                <a:latin typeface="Calibri"/>
                <a:ea typeface="Calibri"/>
                <a:cs typeface="Calibri"/>
                <a:sym typeface="Calibri"/>
              </a:rPr>
              <a:t>diseñado por Business </a:t>
            </a:r>
            <a:r>
              <a:rPr lang="es-ES" sz="700" b="0" i="0" u="none" strike="noStrike" cap="none" dirty="0" err="1">
                <a:solidFill>
                  <a:schemeClr val="lt1"/>
                </a:solidFill>
                <a:latin typeface="Calibri"/>
                <a:ea typeface="Calibri"/>
                <a:cs typeface="Calibri"/>
                <a:sym typeface="Calibri"/>
              </a:rPr>
              <a:t>Model</a:t>
            </a:r>
            <a:r>
              <a:rPr lang="es-ES" sz="700" b="0" i="0" u="none" strike="noStrike" cap="none" dirty="0">
                <a:solidFill>
                  <a:schemeClr val="lt1"/>
                </a:solidFill>
                <a:latin typeface="Calibri"/>
                <a:ea typeface="Calibri"/>
                <a:cs typeface="Calibri"/>
                <a:sym typeface="Calibri"/>
              </a:rPr>
              <a:t> </a:t>
            </a:r>
            <a:r>
              <a:rPr lang="es-ES" sz="700" b="0" i="0" u="none" strike="noStrike" cap="none" dirty="0" err="1">
                <a:solidFill>
                  <a:schemeClr val="lt1"/>
                </a:solidFill>
                <a:latin typeface="Calibri"/>
                <a:ea typeface="Calibri"/>
                <a:cs typeface="Calibri"/>
                <a:sym typeface="Calibri"/>
              </a:rPr>
              <a:t>Foundry</a:t>
            </a:r>
            <a:r>
              <a:rPr lang="es-ES" sz="700" b="0" i="0" u="none" strike="noStrike" cap="none" dirty="0">
                <a:solidFill>
                  <a:schemeClr val="lt1"/>
                </a:solidFill>
                <a:latin typeface="Calibri"/>
                <a:ea typeface="Calibri"/>
                <a:cs typeface="Calibri"/>
                <a:sym typeface="Calibri"/>
              </a:rPr>
              <a:t> AG</a:t>
            </a:r>
            <a:endParaRPr lang="es-ES" sz="700" b="0" i="1" u="none" strike="noStrike" cap="none" dirty="0">
              <a:solidFill>
                <a:schemeClr val="lt1"/>
              </a:solidFill>
              <a:latin typeface="Calibri"/>
              <a:ea typeface="Calibri"/>
              <a:cs typeface="Calibri"/>
              <a:sym typeface="Calibri"/>
            </a:endParaRPr>
          </a:p>
          <a:p>
            <a:pPr algn="l"/>
            <a:r>
              <a:rPr lang="en-US" sz="700" b="0" i="0" u="none" strike="noStrike" cap="none" dirty="0" err="1">
                <a:solidFill>
                  <a:schemeClr val="lt1"/>
                </a:solidFill>
                <a:latin typeface="Calibri"/>
                <a:cs typeface="Calibri"/>
                <a:sym typeface="Arial"/>
              </a:rPr>
              <a:t>Esta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obra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está</a:t>
            </a:r>
            <a:r>
              <a:rPr lang="en-US" sz="700" b="0" i="0" u="none" strike="noStrike" cap="none" dirty="0">
                <a:solidFill>
                  <a:schemeClr val="lt1"/>
                </a:solidFill>
                <a:latin typeface="Calibri"/>
                <a:cs typeface="Calibri"/>
                <a:sym typeface="Arial"/>
              </a:rPr>
              <a:t> bajo </a:t>
            </a:r>
            <a:r>
              <a:rPr lang="en-US" sz="700" b="0" i="0" u="none" strike="noStrike" cap="none" dirty="0" err="1">
                <a:solidFill>
                  <a:schemeClr val="lt1"/>
                </a:solidFill>
                <a:latin typeface="Calibri"/>
                <a:cs typeface="Calibri"/>
                <a:sym typeface="Arial"/>
              </a:rPr>
              <a:t>una</a:t>
            </a:r>
            <a:r>
              <a:rPr lang="en-US" sz="700" b="0" i="0" u="none" strike="noStrike" cap="none" dirty="0">
                <a:solidFill>
                  <a:schemeClr val="lt1"/>
                </a:solidFill>
                <a:latin typeface="Calibri"/>
                <a:cs typeface="Calibri"/>
                <a:sym typeface="Arial"/>
              </a:rPr>
              <a:t> </a:t>
            </a:r>
            <a:r>
              <a:rPr lang="en-US" sz="700" b="0" i="0" u="none" strike="noStrike" cap="none" dirty="0" err="1">
                <a:solidFill>
                  <a:schemeClr val="lt1"/>
                </a:solidFill>
                <a:latin typeface="Calibri"/>
                <a:cs typeface="Calibri"/>
                <a:sym typeface="Arial"/>
              </a:rPr>
              <a:t>Licencia</a:t>
            </a:r>
            <a:r>
              <a:rPr lang="en-US" sz="700" b="0" i="0" u="none" strike="noStrike" cap="none" dirty="0">
                <a:solidFill>
                  <a:schemeClr val="lt1"/>
                </a:solidFill>
                <a:latin typeface="Calibri"/>
                <a:cs typeface="Calibri"/>
                <a:sym typeface="Arial"/>
              </a:rPr>
              <a:t> </a:t>
            </a:r>
            <a:r>
              <a:rPr lang="en-US" sz="700" b="0" i="1" u="none" strike="noStrike" cap="none" dirty="0">
                <a:solidFill>
                  <a:schemeClr val="lt1"/>
                </a:solidFill>
                <a:latin typeface="Calibri"/>
                <a:cs typeface="Calibri"/>
                <a:sym typeface="Arial"/>
              </a:rPr>
              <a:t>Creative Commons </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Atribución-</a:t>
            </a:r>
            <a:r>
              <a:rPr lang="es-ES" sz="700" b="0" i="0" u="none" strike="noStrike" cap="none" dirty="0" err="1">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CompartirIgual</a:t>
            </a:r>
            <a:r>
              <a:rPr lang="es-ES" sz="700" b="0" i="0" u="none" strike="noStrike" cap="none" dirty="0">
                <a:solidFill>
                  <a:schemeClr val="bg1"/>
                </a:solidFill>
                <a:latin typeface="Calibri"/>
                <a:cs typeface="Calibri"/>
                <a:sym typeface="Arial"/>
                <a:hlinkClick r:id="rId15">
                  <a:extLst>
                    <a:ext uri="{A12FA001-AC4F-418D-AE19-62706E023703}">
                      <ahyp:hlinkClr xmlns:ahyp="http://schemas.microsoft.com/office/drawing/2018/hyperlinkcolor" val="tx"/>
                    </a:ext>
                  </a:extLst>
                </a:hlinkClick>
              </a:rPr>
              <a:t> 4.0 International (CC BY-SA 4.0 DEED)</a:t>
            </a:r>
            <a:endParaRPr lang="es-ES" sz="700" b="0" i="0" u="none" strike="noStrike" cap="none" dirty="0">
              <a:solidFill>
                <a:schemeClr val="bg1"/>
              </a:solidFill>
              <a:latin typeface="Calibri"/>
              <a:cs typeface="Calibri"/>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
          <p:cNvSpPr/>
          <p:nvPr/>
        </p:nvSpPr>
        <p:spPr>
          <a:xfrm>
            <a:off x="4470400" y="4196088"/>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6" name="Google Shape;96;p1"/>
          <p:cNvSpPr/>
          <p:nvPr/>
        </p:nvSpPr>
        <p:spPr>
          <a:xfrm>
            <a:off x="2133600" y="4196088"/>
            <a:ext cx="2340864"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7" name="Google Shape;97;p1"/>
          <p:cNvSpPr/>
          <p:nvPr/>
        </p:nvSpPr>
        <p:spPr>
          <a:xfrm>
            <a:off x="302420" y="4196088"/>
            <a:ext cx="1843088"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8" name="Google Shape;98;p1"/>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9" name="Google Shape;99;p1"/>
          <p:cNvSpPr/>
          <p:nvPr/>
        </p:nvSpPr>
        <p:spPr>
          <a:xfrm>
            <a:off x="6629400" y="683234"/>
            <a:ext cx="2119486" cy="184998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1"/>
          <p:cNvSpPr/>
          <p:nvPr/>
        </p:nvSpPr>
        <p:spPr>
          <a:xfrm>
            <a:off x="4419600" y="686898"/>
            <a:ext cx="221464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
          <p:cNvSpPr/>
          <p:nvPr/>
        </p:nvSpPr>
        <p:spPr>
          <a:xfrm>
            <a:off x="2127917" y="683234"/>
            <a:ext cx="2345716" cy="352662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2" name="Google Shape;102;p1"/>
          <p:cNvSpPr/>
          <p:nvPr/>
        </p:nvSpPr>
        <p:spPr>
          <a:xfrm>
            <a:off x="304800" y="686898"/>
            <a:ext cx="1840707"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3" name="Google Shape;103;p1"/>
          <p:cNvSpPr/>
          <p:nvPr/>
        </p:nvSpPr>
        <p:spPr>
          <a:xfrm>
            <a:off x="2152272" y="4254180"/>
            <a:ext cx="1296749" cy="57919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Riesgos </a:t>
            </a:r>
            <a:endParaRPr/>
          </a:p>
          <a:p>
            <a:pPr marL="0" marR="0" lvl="0" indent="0" algn="l" rtl="0">
              <a:spcBef>
                <a:spcPts val="0"/>
              </a:spcBef>
              <a:spcAft>
                <a:spcPts val="0"/>
              </a:spcAft>
              <a:buNone/>
            </a:pPr>
            <a:r>
              <a:rPr lang="es-MX" sz="1400" b="1">
                <a:solidFill>
                  <a:srgbClr val="00B0F0"/>
                </a:solidFill>
                <a:latin typeface="Calibri"/>
                <a:ea typeface="Calibri"/>
                <a:cs typeface="Calibri"/>
                <a:sym typeface="Calibri"/>
              </a:rPr>
              <a:t>potenciales</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04" name="Google Shape;104;p1"/>
          <p:cNvSpPr/>
          <p:nvPr/>
        </p:nvSpPr>
        <p:spPr>
          <a:xfrm>
            <a:off x="2152272" y="5075049"/>
            <a:ext cx="1678709"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¿Cuáles son algunos de los riesgos que probablemente se enfrentarán al solucionar el reto? ¿Cómo se pueden superar? </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Esta lista ayudará a desarrollar un plan de administración de riesgos.</a:t>
            </a:r>
            <a:endParaRPr/>
          </a:p>
        </p:txBody>
      </p:sp>
      <p:sp>
        <p:nvSpPr>
          <p:cNvPr id="105" name="Google Shape;105;p1"/>
          <p:cNvSpPr/>
          <p:nvPr/>
        </p:nvSpPr>
        <p:spPr>
          <a:xfrm>
            <a:off x="6673530" y="715210"/>
            <a:ext cx="149082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Resultado final</a:t>
            </a:r>
            <a:endParaRPr/>
          </a:p>
        </p:txBody>
      </p:sp>
      <p:sp>
        <p:nvSpPr>
          <p:cNvPr id="106" name="Google Shape;106;p1"/>
          <p:cNvSpPr/>
          <p:nvPr/>
        </p:nvSpPr>
        <p:spPr>
          <a:xfrm>
            <a:off x="6673530" y="2533215"/>
            <a:ext cx="1278269"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Evidencias de competencia</a:t>
            </a:r>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07" name="Google Shape;107;p1"/>
          <p:cNvSpPr/>
          <p:nvPr/>
        </p:nvSpPr>
        <p:spPr>
          <a:xfrm>
            <a:off x="304799" y="4239933"/>
            <a:ext cx="996125"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Socio </a:t>
            </a:r>
            <a:endParaRPr/>
          </a:p>
          <a:p>
            <a:pPr marL="0" marR="0" lvl="0" indent="0" algn="l" rtl="0">
              <a:spcBef>
                <a:spcPts val="0"/>
              </a:spcBef>
              <a:spcAft>
                <a:spcPts val="0"/>
              </a:spcAft>
              <a:buNone/>
            </a:pPr>
            <a:r>
              <a:rPr lang="es-MX" sz="1400" b="1">
                <a:solidFill>
                  <a:srgbClr val="00B0F0"/>
                </a:solidFill>
                <a:latin typeface="Calibri"/>
                <a:ea typeface="Calibri"/>
                <a:cs typeface="Calibri"/>
                <a:sym typeface="Calibri"/>
              </a:rPr>
              <a:t>formador</a:t>
            </a:r>
            <a:endParaRPr/>
          </a:p>
        </p:txBody>
      </p:sp>
      <p:sp>
        <p:nvSpPr>
          <p:cNvPr id="108" name="Google Shape;108;p1"/>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Subcompetencias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09" name="Google Shape;109;p1"/>
          <p:cNvSpPr/>
          <p:nvPr/>
        </p:nvSpPr>
        <p:spPr>
          <a:xfrm>
            <a:off x="4486401" y="4281517"/>
            <a:ext cx="1031838"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Evaluación</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r>
              <a:rPr lang="es-MX" sz="1400">
                <a:solidFill>
                  <a:srgbClr val="00B0F0"/>
                </a:solidFill>
                <a:latin typeface="Calibri"/>
                <a:ea typeface="Calibri"/>
                <a:cs typeface="Calibri"/>
                <a:sym typeface="Calibri"/>
              </a:rPr>
              <a:t> </a:t>
            </a:r>
            <a:endParaRPr/>
          </a:p>
        </p:txBody>
      </p:sp>
      <p:sp>
        <p:nvSpPr>
          <p:cNvPr id="110" name="Google Shape;110;p1"/>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11" name="Google Shape;111;p1"/>
          <p:cNvSpPr/>
          <p:nvPr/>
        </p:nvSpPr>
        <p:spPr>
          <a:xfrm>
            <a:off x="4486401" y="728247"/>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Contenidos</a:t>
            </a:r>
            <a:endParaRPr sz="1400">
              <a:solidFill>
                <a:srgbClr val="00B0F0"/>
              </a:solidFill>
              <a:latin typeface="Calibri"/>
              <a:ea typeface="Calibri"/>
              <a:cs typeface="Calibri"/>
              <a:sym typeface="Calibri"/>
            </a:endParaRPr>
          </a:p>
        </p:txBody>
      </p:sp>
      <p:pic>
        <p:nvPicPr>
          <p:cNvPr id="112" name="Google Shape;112;p1"/>
          <p:cNvPicPr preferRelativeResize="0"/>
          <p:nvPr/>
        </p:nvPicPr>
        <p:blipFill rotWithShape="1">
          <a:blip r:embed="rId3">
            <a:alphaModFix/>
          </a:blip>
          <a:srcRect/>
          <a:stretch/>
        </p:blipFill>
        <p:spPr>
          <a:xfrm>
            <a:off x="1830434" y="811973"/>
            <a:ext cx="212737" cy="236375"/>
          </a:xfrm>
          <a:prstGeom prst="rect">
            <a:avLst/>
          </a:prstGeom>
          <a:noFill/>
          <a:ln>
            <a:noFill/>
          </a:ln>
        </p:spPr>
      </p:pic>
      <p:pic>
        <p:nvPicPr>
          <p:cNvPr id="113" name="Google Shape;113;p1"/>
          <p:cNvPicPr preferRelativeResize="0"/>
          <p:nvPr/>
        </p:nvPicPr>
        <p:blipFill rotWithShape="1">
          <a:blip r:embed="rId4">
            <a:alphaModFix/>
          </a:blip>
          <a:srcRect/>
          <a:stretch/>
        </p:blipFill>
        <p:spPr>
          <a:xfrm>
            <a:off x="4064452" y="4339683"/>
            <a:ext cx="347225" cy="294386"/>
          </a:xfrm>
          <a:prstGeom prst="rect">
            <a:avLst/>
          </a:prstGeom>
          <a:noFill/>
          <a:ln>
            <a:noFill/>
          </a:ln>
        </p:spPr>
      </p:pic>
      <p:sp>
        <p:nvSpPr>
          <p:cNvPr id="114" name="Google Shape;114;p1"/>
          <p:cNvSpPr txBox="1"/>
          <p:nvPr/>
        </p:nvSpPr>
        <p:spPr>
          <a:xfrm>
            <a:off x="1676760" y="3499601"/>
            <a:ext cx="529068"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1</a:t>
            </a:r>
            <a:endParaRPr/>
          </a:p>
        </p:txBody>
      </p:sp>
      <p:sp>
        <p:nvSpPr>
          <p:cNvPr id="115" name="Google Shape;115;p1"/>
          <p:cNvSpPr txBox="1"/>
          <p:nvPr/>
        </p:nvSpPr>
        <p:spPr>
          <a:xfrm>
            <a:off x="4025104" y="5429115"/>
            <a:ext cx="48165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7</a:t>
            </a:r>
            <a:endParaRPr/>
          </a:p>
        </p:txBody>
      </p:sp>
      <p:sp>
        <p:nvSpPr>
          <p:cNvPr id="116" name="Google Shape;116;p1"/>
          <p:cNvSpPr txBox="1"/>
          <p:nvPr/>
        </p:nvSpPr>
        <p:spPr>
          <a:xfrm>
            <a:off x="8298406" y="5449189"/>
            <a:ext cx="619436"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6</a:t>
            </a:r>
            <a:endParaRPr/>
          </a:p>
        </p:txBody>
      </p:sp>
      <p:sp>
        <p:nvSpPr>
          <p:cNvPr id="117" name="Google Shape;117;p1"/>
          <p:cNvSpPr/>
          <p:nvPr/>
        </p:nvSpPr>
        <p:spPr>
          <a:xfrm>
            <a:off x="2152272" y="728083"/>
            <a:ext cx="969400"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El reto</a:t>
            </a:r>
            <a:endParaRPr/>
          </a:p>
        </p:txBody>
      </p:sp>
      <p:sp>
        <p:nvSpPr>
          <p:cNvPr id="118" name="Google Shape;118;p1"/>
          <p:cNvSpPr txBox="1"/>
          <p:nvPr/>
        </p:nvSpPr>
        <p:spPr>
          <a:xfrm>
            <a:off x="8281986" y="1841625"/>
            <a:ext cx="670309"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4</a:t>
            </a:r>
            <a:endParaRPr/>
          </a:p>
        </p:txBody>
      </p:sp>
      <p:pic>
        <p:nvPicPr>
          <p:cNvPr id="119" name="Google Shape;119;p1" descr="Resultado de imagen para idea icon"/>
          <p:cNvPicPr preferRelativeResize="0"/>
          <p:nvPr/>
        </p:nvPicPr>
        <p:blipFill rotWithShape="1">
          <a:blip r:embed="rId5">
            <a:alphaModFix/>
          </a:blip>
          <a:srcRect/>
          <a:stretch/>
        </p:blipFill>
        <p:spPr>
          <a:xfrm>
            <a:off x="4035571" y="701866"/>
            <a:ext cx="364937" cy="364937"/>
          </a:xfrm>
          <a:prstGeom prst="rect">
            <a:avLst/>
          </a:prstGeom>
          <a:noFill/>
          <a:ln>
            <a:noFill/>
          </a:ln>
        </p:spPr>
      </p:pic>
      <p:pic>
        <p:nvPicPr>
          <p:cNvPr id="120" name="Google Shape;120;p1"/>
          <p:cNvPicPr preferRelativeResize="0"/>
          <p:nvPr/>
        </p:nvPicPr>
        <p:blipFill rotWithShape="1">
          <a:blip r:embed="rId6">
            <a:alphaModFix/>
          </a:blip>
          <a:srcRect/>
          <a:stretch/>
        </p:blipFill>
        <p:spPr>
          <a:xfrm>
            <a:off x="8348544" y="759679"/>
            <a:ext cx="348563" cy="306495"/>
          </a:xfrm>
          <a:prstGeom prst="rect">
            <a:avLst/>
          </a:prstGeom>
          <a:noFill/>
          <a:ln>
            <a:noFill/>
          </a:ln>
        </p:spPr>
      </p:pic>
      <p:pic>
        <p:nvPicPr>
          <p:cNvPr id="121" name="Google Shape;121;p1"/>
          <p:cNvPicPr preferRelativeResize="0"/>
          <p:nvPr/>
        </p:nvPicPr>
        <p:blipFill rotWithShape="1">
          <a:blip r:embed="rId7">
            <a:alphaModFix/>
          </a:blip>
          <a:srcRect/>
          <a:stretch/>
        </p:blipFill>
        <p:spPr>
          <a:xfrm>
            <a:off x="6248400" y="773403"/>
            <a:ext cx="365963" cy="292771"/>
          </a:xfrm>
          <a:prstGeom prst="rect">
            <a:avLst/>
          </a:prstGeom>
          <a:noFill/>
          <a:ln>
            <a:noFill/>
          </a:ln>
        </p:spPr>
      </p:pic>
      <p:pic>
        <p:nvPicPr>
          <p:cNvPr id="122" name="Google Shape;122;p1"/>
          <p:cNvPicPr preferRelativeResize="0"/>
          <p:nvPr/>
        </p:nvPicPr>
        <p:blipFill rotWithShape="1">
          <a:blip r:embed="rId8">
            <a:alphaModFix/>
          </a:blip>
          <a:srcRect/>
          <a:stretch/>
        </p:blipFill>
        <p:spPr>
          <a:xfrm>
            <a:off x="8397989" y="2634331"/>
            <a:ext cx="294636" cy="167639"/>
          </a:xfrm>
          <a:prstGeom prst="rect">
            <a:avLst/>
          </a:prstGeom>
          <a:noFill/>
          <a:ln>
            <a:noFill/>
          </a:ln>
        </p:spPr>
      </p:pic>
      <p:sp>
        <p:nvSpPr>
          <p:cNvPr id="123" name="Google Shape;123;p1"/>
          <p:cNvSpPr/>
          <p:nvPr/>
        </p:nvSpPr>
        <p:spPr>
          <a:xfrm>
            <a:off x="2152272" y="1107932"/>
            <a:ext cx="2243411"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Descripción del reto. Debe ser una </a:t>
            </a:r>
            <a:r>
              <a:rPr lang="es-MX" sz="800" b="1">
                <a:solidFill>
                  <a:schemeClr val="dk1"/>
                </a:solidFill>
                <a:latin typeface="Calibri"/>
                <a:ea typeface="Calibri"/>
                <a:cs typeface="Calibri"/>
                <a:sym typeface="Calibri"/>
              </a:rPr>
              <a:t>problemática real</a:t>
            </a:r>
            <a:r>
              <a:rPr lang="es-MX" sz="800">
                <a:solidFill>
                  <a:schemeClr val="dk1"/>
                </a:solidFill>
                <a:latin typeface="Calibri"/>
                <a:ea typeface="Calibri"/>
                <a:cs typeface="Calibri"/>
                <a:sym typeface="Calibri"/>
              </a:rPr>
              <a:t>, </a:t>
            </a:r>
            <a:r>
              <a:rPr lang="es-MX" sz="800" b="1">
                <a:solidFill>
                  <a:schemeClr val="dk1"/>
                </a:solidFill>
                <a:latin typeface="Calibri"/>
                <a:ea typeface="Calibri"/>
                <a:cs typeface="Calibri"/>
                <a:sym typeface="Calibri"/>
              </a:rPr>
              <a:t>vinculada</a:t>
            </a:r>
            <a:r>
              <a:rPr lang="es-MX" sz="800">
                <a:solidFill>
                  <a:schemeClr val="dk1"/>
                </a:solidFill>
                <a:latin typeface="Calibri"/>
                <a:ea typeface="Calibri"/>
                <a:cs typeface="Calibri"/>
                <a:sym typeface="Calibri"/>
              </a:rPr>
              <a:t> con el entorno y que requiera soluciones </a:t>
            </a:r>
            <a:r>
              <a:rPr lang="es-MX" sz="800" b="1">
                <a:solidFill>
                  <a:schemeClr val="dk1"/>
                </a:solidFill>
                <a:latin typeface="Calibri"/>
                <a:ea typeface="Calibri"/>
                <a:cs typeface="Calibri"/>
                <a:sym typeface="Calibri"/>
              </a:rPr>
              <a:t>concretas e innovadoras</a:t>
            </a:r>
            <a:r>
              <a:rPr lang="es-MX" sz="800">
                <a:solidFill>
                  <a:schemeClr val="dk1"/>
                </a:solidFill>
                <a:latin typeface="Calibri"/>
                <a:ea typeface="Calibri"/>
                <a:cs typeface="Calibri"/>
                <a:sym typeface="Calibri"/>
              </a:rPr>
              <a:t>.</a:t>
            </a:r>
            <a:endParaRPr/>
          </a:p>
          <a:p>
            <a:pPr marL="0" marR="0" lvl="0" indent="0" algn="l" rtl="0">
              <a:spcBef>
                <a:spcPts val="0"/>
              </a:spcBef>
              <a:spcAft>
                <a:spcPts val="0"/>
              </a:spcAft>
              <a:buNone/>
            </a:pPr>
            <a:endParaRPr sz="800">
              <a:solidFill>
                <a:srgbClr val="262626"/>
              </a:solidFill>
              <a:latin typeface="Calibri"/>
              <a:ea typeface="Calibri"/>
              <a:cs typeface="Calibri"/>
              <a:sym typeface="Calibri"/>
            </a:endParaRPr>
          </a:p>
          <a:p>
            <a:pPr marL="171446" marR="0" lvl="0" indent="-120646" algn="l" rtl="0">
              <a:spcBef>
                <a:spcPts val="0"/>
              </a:spcBef>
              <a:spcAft>
                <a:spcPts val="0"/>
              </a:spcAft>
              <a:buClr>
                <a:schemeClr val="dk1"/>
              </a:buClr>
              <a:buSzPts val="800"/>
              <a:buFont typeface="Arial"/>
              <a:buNone/>
            </a:pPr>
            <a:endParaRPr sz="800">
              <a:solidFill>
                <a:srgbClr val="262626"/>
              </a:solidFill>
              <a:latin typeface="Calibri"/>
              <a:ea typeface="Calibri"/>
              <a:cs typeface="Calibri"/>
              <a:sym typeface="Calibri"/>
            </a:endParaRPr>
          </a:p>
          <a:p>
            <a:pPr marL="0" marR="0" lvl="0" indent="0" algn="l" rtl="0">
              <a:spcBef>
                <a:spcPts val="0"/>
              </a:spcBef>
              <a:spcAft>
                <a:spcPts val="0"/>
              </a:spcAft>
              <a:buNone/>
            </a:pPr>
            <a:r>
              <a:rPr lang="es-MX" sz="800">
                <a:solidFill>
                  <a:srgbClr val="262626"/>
                </a:solidFill>
                <a:latin typeface="Calibri"/>
                <a:ea typeface="Calibri"/>
                <a:cs typeface="Calibri"/>
                <a:sym typeface="Calibri"/>
              </a:rPr>
              <a:t>¿Cuáles son las etapas en que se divide el reto?</a:t>
            </a:r>
            <a:endParaRPr/>
          </a:p>
          <a:p>
            <a:pPr marL="0" marR="0" lvl="0" indent="0" algn="l" rtl="0">
              <a:spcBef>
                <a:spcPts val="0"/>
              </a:spcBef>
              <a:spcAft>
                <a:spcPts val="0"/>
              </a:spcAft>
              <a:buNone/>
            </a:pPr>
            <a:r>
              <a:rPr lang="es-MX" sz="800">
                <a:solidFill>
                  <a:srgbClr val="262626"/>
                </a:solidFill>
                <a:latin typeface="Calibri"/>
                <a:ea typeface="Calibri"/>
                <a:cs typeface="Calibri"/>
                <a:sym typeface="Calibri"/>
              </a:rPr>
              <a:t>¿Cuántas semanas dura cada etapa?</a:t>
            </a:r>
            <a:endParaRPr/>
          </a:p>
          <a:p>
            <a:pPr marL="0" marR="0" lvl="0" indent="0" algn="l" rtl="0">
              <a:spcBef>
                <a:spcPts val="0"/>
              </a:spcBef>
              <a:spcAft>
                <a:spcPts val="0"/>
              </a:spcAft>
              <a:buNone/>
            </a:pPr>
            <a:r>
              <a:rPr lang="es-MX" sz="800">
                <a:solidFill>
                  <a:srgbClr val="262626"/>
                </a:solidFill>
                <a:latin typeface="Calibri"/>
                <a:ea typeface="Calibri"/>
                <a:cs typeface="Calibri"/>
                <a:sym typeface="Calibri"/>
              </a:rPr>
              <a:t>¿Qué se pretende lograr en cada etapa?</a:t>
            </a:r>
            <a:endParaRPr/>
          </a:p>
        </p:txBody>
      </p:sp>
      <p:sp>
        <p:nvSpPr>
          <p:cNvPr id="124" name="Google Shape;124;p1"/>
          <p:cNvSpPr/>
          <p:nvPr/>
        </p:nvSpPr>
        <p:spPr>
          <a:xfrm>
            <a:off x="4486401" y="1107933"/>
            <a:ext cx="2121572" cy="23083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¿Qué necesita saber el alumnado para lograr las subcompetencias y resolver exitosamente el reto?</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Listado de contenidos:</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171446" marR="0" lvl="0" indent="-171446" algn="l" rtl="0">
              <a:spcBef>
                <a:spcPts val="0"/>
              </a:spcBef>
              <a:spcAft>
                <a:spcPts val="0"/>
              </a:spcAft>
              <a:buClr>
                <a:schemeClr val="dk1"/>
              </a:buClr>
              <a:buSzPts val="800"/>
              <a:buFont typeface="Arial"/>
              <a:buChar char="•"/>
            </a:pPr>
            <a:r>
              <a:rPr lang="es-MX" sz="800" dirty="0">
                <a:solidFill>
                  <a:schemeClr val="dk1"/>
                </a:solidFill>
                <a:latin typeface="Calibri"/>
                <a:ea typeface="Calibri"/>
                <a:cs typeface="Calibri"/>
                <a:sym typeface="Calibri"/>
              </a:rPr>
              <a:t>Conceptuales (hechos, conceptos, principios y teorías)</a:t>
            </a:r>
            <a:endParaRPr dirty="0"/>
          </a:p>
          <a:p>
            <a:pPr marL="171446" marR="0" lvl="0" indent="-171446" algn="l" rtl="0">
              <a:spcBef>
                <a:spcPts val="0"/>
              </a:spcBef>
              <a:spcAft>
                <a:spcPts val="0"/>
              </a:spcAft>
              <a:buClr>
                <a:schemeClr val="dk1"/>
              </a:buClr>
              <a:buSzPts val="800"/>
              <a:buFont typeface="Arial"/>
              <a:buChar char="•"/>
            </a:pPr>
            <a:r>
              <a:rPr lang="es-MX" sz="800" dirty="0">
                <a:solidFill>
                  <a:schemeClr val="dk1"/>
                </a:solidFill>
                <a:latin typeface="Calibri"/>
                <a:ea typeface="Calibri"/>
                <a:cs typeface="Calibri"/>
                <a:sym typeface="Calibri"/>
              </a:rPr>
              <a:t>Procedimentales (técnicas, procedimientos y habilidades) </a:t>
            </a:r>
            <a:endParaRPr dirty="0"/>
          </a:p>
          <a:p>
            <a:pPr marL="171446" marR="0" lvl="0" indent="-171446" algn="l" rtl="0">
              <a:spcBef>
                <a:spcPts val="0"/>
              </a:spcBef>
              <a:spcAft>
                <a:spcPts val="0"/>
              </a:spcAft>
              <a:buClr>
                <a:schemeClr val="dk1"/>
              </a:buClr>
              <a:buSzPts val="800"/>
              <a:buFont typeface="Arial"/>
              <a:buChar char="•"/>
            </a:pPr>
            <a:r>
              <a:rPr lang="es-MX" sz="800" dirty="0">
                <a:solidFill>
                  <a:schemeClr val="dk1"/>
                </a:solidFill>
                <a:latin typeface="Calibri"/>
                <a:ea typeface="Calibri"/>
                <a:cs typeface="Calibri"/>
                <a:sym typeface="Calibri"/>
              </a:rPr>
              <a:t>Actitudinales (actitudes y valores)</a:t>
            </a:r>
            <a:endParaRPr dirty="0"/>
          </a:p>
          <a:p>
            <a:pPr marL="171446" marR="0" lvl="0" indent="-120646" algn="l" rtl="0">
              <a:spcBef>
                <a:spcPts val="0"/>
              </a:spcBef>
              <a:spcAft>
                <a:spcPts val="0"/>
              </a:spcAft>
              <a:buClr>
                <a:schemeClr val="dk1"/>
              </a:buClr>
              <a:buSzPts val="800"/>
              <a:buFont typeface="Arial"/>
              <a:buNone/>
            </a:pPr>
            <a:endParaRPr sz="800" dirty="0">
              <a:solidFill>
                <a:schemeClr val="dk1"/>
              </a:solidFill>
              <a:latin typeface="Calibri"/>
              <a:ea typeface="Calibri"/>
              <a:cs typeface="Calibri"/>
              <a:sym typeface="Calibri"/>
            </a:endParaRPr>
          </a:p>
          <a:p>
            <a:pPr marL="171446" marR="0" lvl="0" indent="-120646" algn="l" rtl="0">
              <a:spcBef>
                <a:spcPts val="0"/>
              </a:spcBef>
              <a:spcAft>
                <a:spcPts val="0"/>
              </a:spcAft>
              <a:buClr>
                <a:schemeClr val="dk1"/>
              </a:buClr>
              <a:buSzPts val="800"/>
              <a:buFont typeface="Arial"/>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Se recomienda integrar los contenidos en módulos de aprendizaje, de tal forma que el estudiantado tenga un acercamiento con los nuevos contenidos según la etapa del reto en que se divide.</a:t>
            </a:r>
            <a:endParaRPr dirty="0"/>
          </a:p>
        </p:txBody>
      </p:sp>
      <p:sp>
        <p:nvSpPr>
          <p:cNvPr id="125" name="Google Shape;125;p1"/>
          <p:cNvSpPr/>
          <p:nvPr/>
        </p:nvSpPr>
        <p:spPr>
          <a:xfrm>
            <a:off x="304799" y="4868047"/>
            <a:ext cx="1523392"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Socio potencial para el desarrollo de competencias; puede estar relacionado con la industria, el ámbito educativo o la comunidad. </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¿Cómo interactuarían las y los estudiantes con el socio formador? </a:t>
            </a:r>
            <a:endParaRPr dirty="0"/>
          </a:p>
        </p:txBody>
      </p:sp>
      <p:sp>
        <p:nvSpPr>
          <p:cNvPr id="126" name="Google Shape;126;p1"/>
          <p:cNvSpPr/>
          <p:nvPr/>
        </p:nvSpPr>
        <p:spPr>
          <a:xfrm>
            <a:off x="4486401" y="4833373"/>
            <a:ext cx="3546800"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Análisis de las etapas del reto, sus productos y evidencias necesarias. </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Definición de: </a:t>
            </a:r>
            <a:endParaRPr dirty="0"/>
          </a:p>
          <a:p>
            <a:pPr marL="87311" marR="0" lvl="0" indent="-87311" algn="l" rtl="0">
              <a:spcBef>
                <a:spcPts val="0"/>
              </a:spcBef>
              <a:spcAft>
                <a:spcPts val="0"/>
              </a:spcAft>
              <a:buClr>
                <a:schemeClr val="dk1"/>
              </a:buClr>
              <a:buSzPts val="800"/>
              <a:buFont typeface="Arial"/>
              <a:buChar char="•"/>
            </a:pPr>
            <a:r>
              <a:rPr lang="es-MX" sz="800" dirty="0">
                <a:solidFill>
                  <a:schemeClr val="dk1"/>
                </a:solidFill>
                <a:latin typeface="Calibri"/>
                <a:ea typeface="Calibri"/>
                <a:cs typeface="Calibri"/>
                <a:sym typeface="Calibri"/>
              </a:rPr>
              <a:t>Momentos de evaluación y retroalimentación (diagnóstica, formativa y sumativa).</a:t>
            </a:r>
            <a:endParaRPr dirty="0"/>
          </a:p>
          <a:p>
            <a:pPr marL="87311" marR="0" lvl="0" indent="-87311" algn="l" rtl="0">
              <a:spcBef>
                <a:spcPts val="0"/>
              </a:spcBef>
              <a:spcAft>
                <a:spcPts val="0"/>
              </a:spcAft>
              <a:buClr>
                <a:schemeClr val="dk1"/>
              </a:buClr>
              <a:buSzPts val="800"/>
              <a:buFont typeface="Arial"/>
              <a:buChar char="•"/>
            </a:pPr>
            <a:r>
              <a:rPr lang="es-MX" sz="800" dirty="0">
                <a:solidFill>
                  <a:schemeClr val="dk1"/>
                </a:solidFill>
                <a:latin typeface="Calibri"/>
                <a:ea typeface="Calibri"/>
                <a:cs typeface="Calibri"/>
                <a:sym typeface="Calibri"/>
              </a:rPr>
              <a:t>Instrumentos de evaluación (rúbrica, lista de cotejo, guía de observación, entrevista).</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¿Cómo se evaluará el rendimiento del estudiantado?</a:t>
            </a:r>
            <a:endParaRPr dirty="0"/>
          </a:p>
        </p:txBody>
      </p:sp>
      <p:sp>
        <p:nvSpPr>
          <p:cNvPr id="127" name="Google Shape;127;p1"/>
          <p:cNvSpPr txBox="1"/>
          <p:nvPr/>
        </p:nvSpPr>
        <p:spPr>
          <a:xfrm>
            <a:off x="671249" y="101962"/>
            <a:ext cx="2393437"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400" dirty="0" err="1">
                <a:solidFill>
                  <a:srgbClr val="0071C2"/>
                </a:solidFill>
                <a:latin typeface="Calibri"/>
                <a:ea typeface="Calibri"/>
                <a:cs typeface="Calibri"/>
                <a:sym typeface="Calibri"/>
              </a:rPr>
              <a:t>Canvas</a:t>
            </a:r>
            <a:r>
              <a:rPr lang="es-MX" sz="1400" dirty="0">
                <a:solidFill>
                  <a:srgbClr val="0071C2"/>
                </a:solidFill>
                <a:latin typeface="Calibri"/>
                <a:ea typeface="Calibri"/>
                <a:cs typeface="Calibri"/>
                <a:sym typeface="Calibri"/>
              </a:rPr>
              <a:t> de diseño </a:t>
            </a:r>
            <a:endParaRPr dirty="0"/>
          </a:p>
          <a:p>
            <a:pPr marL="0" marR="0" lvl="0" indent="0" algn="l" rtl="0">
              <a:spcBef>
                <a:spcPts val="0"/>
              </a:spcBef>
              <a:spcAft>
                <a:spcPts val="0"/>
              </a:spcAft>
              <a:buNone/>
            </a:pPr>
            <a:r>
              <a:rPr lang="es-MX" sz="1400" b="1" dirty="0">
                <a:solidFill>
                  <a:srgbClr val="FFC000"/>
                </a:solidFill>
                <a:latin typeface="Calibri"/>
                <a:ea typeface="Calibri"/>
                <a:cs typeface="Calibri"/>
                <a:sym typeface="Calibri"/>
              </a:rPr>
              <a:t>Aprendizaje Basado en Retos</a:t>
            </a:r>
            <a:endParaRPr sz="1400" b="1" dirty="0">
              <a:solidFill>
                <a:srgbClr val="FFC000"/>
              </a:solidFill>
              <a:latin typeface="Calibri"/>
              <a:ea typeface="Calibri"/>
              <a:cs typeface="Calibri"/>
              <a:sym typeface="Calibri"/>
            </a:endParaRPr>
          </a:p>
        </p:txBody>
      </p:sp>
      <p:sp>
        <p:nvSpPr>
          <p:cNvPr id="131" name="Google Shape;131;p1"/>
          <p:cNvSpPr txBox="1"/>
          <p:nvPr/>
        </p:nvSpPr>
        <p:spPr>
          <a:xfrm>
            <a:off x="3988882" y="3477909"/>
            <a:ext cx="51126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2</a:t>
            </a:r>
            <a:endParaRPr/>
          </a:p>
        </p:txBody>
      </p:sp>
      <p:sp>
        <p:nvSpPr>
          <p:cNvPr id="132" name="Google Shape;132;p1"/>
          <p:cNvSpPr txBox="1"/>
          <p:nvPr/>
        </p:nvSpPr>
        <p:spPr>
          <a:xfrm>
            <a:off x="8281986" y="3451990"/>
            <a:ext cx="57190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5</a:t>
            </a:r>
            <a:endParaRPr/>
          </a:p>
        </p:txBody>
      </p:sp>
      <p:sp>
        <p:nvSpPr>
          <p:cNvPr id="133" name="Google Shape;133;p1"/>
          <p:cNvSpPr txBox="1"/>
          <p:nvPr/>
        </p:nvSpPr>
        <p:spPr>
          <a:xfrm>
            <a:off x="6206389" y="3477909"/>
            <a:ext cx="594819"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3</a:t>
            </a:r>
            <a:endParaRPr/>
          </a:p>
        </p:txBody>
      </p:sp>
      <p:sp>
        <p:nvSpPr>
          <p:cNvPr id="134" name="Google Shape;134;p1"/>
          <p:cNvSpPr txBox="1"/>
          <p:nvPr/>
        </p:nvSpPr>
        <p:spPr>
          <a:xfrm>
            <a:off x="1677713" y="5412666"/>
            <a:ext cx="48165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8</a:t>
            </a:r>
            <a:endParaRPr/>
          </a:p>
        </p:txBody>
      </p:sp>
      <p:sp>
        <p:nvSpPr>
          <p:cNvPr id="135" name="Google Shape;135;p1"/>
          <p:cNvSpPr/>
          <p:nvPr/>
        </p:nvSpPr>
        <p:spPr>
          <a:xfrm>
            <a:off x="6673530" y="3097346"/>
            <a:ext cx="1494242"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Listado de evidencias, observables y medibles, que demuestran el aprendizaje logrado por el estudiantado (saber hacer, saber ser y saber transmitir). </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p:txBody>
      </p:sp>
      <p:sp>
        <p:nvSpPr>
          <p:cNvPr id="136" name="Google Shape;136;p1"/>
          <p:cNvSpPr/>
          <p:nvPr/>
        </p:nvSpPr>
        <p:spPr>
          <a:xfrm>
            <a:off x="1805198" y="4391448"/>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137" name="Google Shape;137;p1"/>
          <p:cNvPicPr preferRelativeResize="0"/>
          <p:nvPr/>
        </p:nvPicPr>
        <p:blipFill rotWithShape="1">
          <a:blip r:embed="rId9">
            <a:alphaModFix/>
          </a:blip>
          <a:srcRect/>
          <a:stretch/>
        </p:blipFill>
        <p:spPr>
          <a:xfrm>
            <a:off x="8267403" y="4353813"/>
            <a:ext cx="373064" cy="227984"/>
          </a:xfrm>
          <a:prstGeom prst="rect">
            <a:avLst/>
          </a:prstGeom>
          <a:noFill/>
          <a:ln>
            <a:noFill/>
          </a:ln>
        </p:spPr>
      </p:pic>
      <p:pic>
        <p:nvPicPr>
          <p:cNvPr id="139" name="Google Shape;139;p1"/>
          <p:cNvPicPr preferRelativeResize="0"/>
          <p:nvPr/>
        </p:nvPicPr>
        <p:blipFill rotWithShape="1">
          <a:blip r:embed="rId10">
            <a:alphaModFix/>
          </a:blip>
          <a:srcRect/>
          <a:stretch/>
        </p:blipFill>
        <p:spPr>
          <a:xfrm>
            <a:off x="251847" y="54987"/>
            <a:ext cx="433083" cy="537785"/>
          </a:xfrm>
          <a:prstGeom prst="rect">
            <a:avLst/>
          </a:prstGeom>
          <a:noFill/>
          <a:ln>
            <a:noFill/>
          </a:ln>
        </p:spPr>
      </p:pic>
      <p:sp>
        <p:nvSpPr>
          <p:cNvPr id="140" name="Google Shape;140;p1"/>
          <p:cNvSpPr/>
          <p:nvPr/>
        </p:nvSpPr>
        <p:spPr>
          <a:xfrm>
            <a:off x="304799" y="1106272"/>
            <a:ext cx="1777184"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dirty="0">
                <a:solidFill>
                  <a:srgbClr val="262626"/>
                </a:solidFill>
                <a:latin typeface="Calibri"/>
                <a:ea typeface="Calibri"/>
                <a:cs typeface="Calibri"/>
                <a:sym typeface="Calibri"/>
              </a:rPr>
              <a:t>Listado de las subcompetencias que desarrollarán las y los estudiantes durante el reto. </a:t>
            </a:r>
            <a:endParaRPr sz="800" dirty="0">
              <a:solidFill>
                <a:srgbClr val="262626"/>
              </a:solidFill>
              <a:latin typeface="Calibri"/>
              <a:ea typeface="Calibri"/>
              <a:cs typeface="Calibri"/>
              <a:sym typeface="Calibri"/>
            </a:endParaRPr>
          </a:p>
        </p:txBody>
      </p:sp>
      <p:sp>
        <p:nvSpPr>
          <p:cNvPr id="2" name="Google Shape;114;p11">
            <a:extLst>
              <a:ext uri="{FF2B5EF4-FFF2-40B4-BE49-F238E27FC236}">
                <a16:creationId xmlns:a16="http://schemas.microsoft.com/office/drawing/2014/main" id="{11AEAD8F-644E-D550-45DD-93F8FB19AC74}"/>
              </a:ext>
            </a:extLst>
          </p:cNvPr>
          <p:cNvSpPr txBox="1"/>
          <p:nvPr/>
        </p:nvSpPr>
        <p:spPr>
          <a:xfrm>
            <a:off x="3014116" y="47784"/>
            <a:ext cx="2296070"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s-MX" sz="1100" b="0" i="0" u="none" strike="noStrike" cap="none" dirty="0">
                <a:solidFill>
                  <a:srgbClr val="7F7F7F"/>
                </a:solidFill>
                <a:latin typeface="Calibri"/>
                <a:ea typeface="Calibri"/>
                <a:cs typeface="Calibri"/>
                <a:sym typeface="Calibri"/>
              </a:rPr>
              <a:t>Nombre del curso</a:t>
            </a:r>
            <a:endParaRPr sz="1400" b="0" i="0" u="none" strike="noStrike" cap="none" dirty="0">
              <a:solidFill>
                <a:srgbClr val="000000"/>
              </a:solidFill>
              <a:latin typeface="Arial"/>
              <a:ea typeface="Arial"/>
              <a:cs typeface="Arial"/>
              <a:sym typeface="Arial"/>
            </a:endParaRPr>
          </a:p>
        </p:txBody>
      </p:sp>
      <p:sp>
        <p:nvSpPr>
          <p:cNvPr id="3" name="Google Shape;115;p11">
            <a:extLst>
              <a:ext uri="{FF2B5EF4-FFF2-40B4-BE49-F238E27FC236}">
                <a16:creationId xmlns:a16="http://schemas.microsoft.com/office/drawing/2014/main" id="{C2E9615F-8343-8215-DC6A-400305032775}"/>
              </a:ext>
            </a:extLst>
          </p:cNvPr>
          <p:cNvSpPr txBox="1"/>
          <p:nvPr/>
        </p:nvSpPr>
        <p:spPr>
          <a:xfrm>
            <a:off x="3015715" y="341105"/>
            <a:ext cx="2302421"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s-MX" sz="1100" b="0" i="0" u="none" strike="noStrike" cap="none" dirty="0">
                <a:solidFill>
                  <a:srgbClr val="7F7F7F"/>
                </a:solidFill>
                <a:latin typeface="Calibri"/>
                <a:ea typeface="Calibri"/>
                <a:cs typeface="Calibri"/>
                <a:sym typeface="Calibri"/>
              </a:rPr>
              <a:t>Semestre</a:t>
            </a:r>
            <a:endParaRPr dirty="0"/>
          </a:p>
        </p:txBody>
      </p:sp>
      <p:sp>
        <p:nvSpPr>
          <p:cNvPr id="4" name="Google Shape;116;p11">
            <a:extLst>
              <a:ext uri="{FF2B5EF4-FFF2-40B4-BE49-F238E27FC236}">
                <a16:creationId xmlns:a16="http://schemas.microsoft.com/office/drawing/2014/main" id="{1AADAD85-8D78-FCD8-0E7A-9941DA86E47F}"/>
              </a:ext>
            </a:extLst>
          </p:cNvPr>
          <p:cNvSpPr txBox="1"/>
          <p:nvPr/>
        </p:nvSpPr>
        <p:spPr>
          <a:xfrm>
            <a:off x="5393872" y="341105"/>
            <a:ext cx="271009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s-MX" sz="1100" b="0" i="0" u="none" strike="noStrike" cap="none" dirty="0">
                <a:solidFill>
                  <a:srgbClr val="7F7F7F"/>
                </a:solidFill>
                <a:latin typeface="Calibri"/>
                <a:ea typeface="Calibri"/>
                <a:cs typeface="Calibri"/>
                <a:sym typeface="Calibri"/>
              </a:rPr>
              <a:t>Nombre del reto</a:t>
            </a:r>
            <a:endParaRPr dirty="0"/>
          </a:p>
        </p:txBody>
      </p:sp>
      <p:sp>
        <p:nvSpPr>
          <p:cNvPr id="5" name="Google Shape;121;p11">
            <a:extLst>
              <a:ext uri="{FF2B5EF4-FFF2-40B4-BE49-F238E27FC236}">
                <a16:creationId xmlns:a16="http://schemas.microsoft.com/office/drawing/2014/main" id="{A37AF8DA-74E4-E745-73C1-7006D524054B}"/>
              </a:ext>
            </a:extLst>
          </p:cNvPr>
          <p:cNvSpPr txBox="1"/>
          <p:nvPr/>
        </p:nvSpPr>
        <p:spPr>
          <a:xfrm>
            <a:off x="5393871" y="47784"/>
            <a:ext cx="2710095"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s-MX" sz="1100" b="0" i="0" u="none" strike="noStrike" cap="none" dirty="0">
                <a:solidFill>
                  <a:srgbClr val="7F7F7F"/>
                </a:solidFill>
                <a:latin typeface="Calibri"/>
                <a:ea typeface="Calibri"/>
                <a:cs typeface="Calibri"/>
                <a:sym typeface="Calibri"/>
              </a:rPr>
              <a:t>Docente</a:t>
            </a:r>
            <a:endParaRPr sz="1400" b="0" i="0" u="none" strike="noStrike" cap="none" dirty="0">
              <a:solidFill>
                <a:srgbClr val="000000"/>
              </a:solidFill>
              <a:latin typeface="Arial"/>
              <a:ea typeface="Arial"/>
              <a:cs typeface="Arial"/>
              <a:sym typeface="Arial"/>
            </a:endParaRPr>
          </a:p>
        </p:txBody>
      </p:sp>
      <p:sp>
        <p:nvSpPr>
          <p:cNvPr id="6" name="CuadroTexto 5">
            <a:extLst>
              <a:ext uri="{FF2B5EF4-FFF2-40B4-BE49-F238E27FC236}">
                <a16:creationId xmlns:a16="http://schemas.microsoft.com/office/drawing/2014/main" id="{05F2F95A-2650-3B7F-4F70-104F1CA29CF1}"/>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
          <p:cNvSpPr/>
          <p:nvPr/>
        </p:nvSpPr>
        <p:spPr>
          <a:xfrm>
            <a:off x="6673530" y="1066802"/>
            <a:ext cx="1729380"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Descripción del producto o servicio elaborado por el estudiante, como solución al reto.</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¿Cuáles serían los productos de cada etapa?</a:t>
            </a:r>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¿Cuál sería el producto final del reto?</a:t>
            </a:r>
            <a:endParaRPr/>
          </a:p>
        </p:txBody>
      </p:sp>
      <p:sp>
        <p:nvSpPr>
          <p:cNvPr id="146" name="Google Shape;146;p2"/>
          <p:cNvSpPr/>
          <p:nvPr/>
        </p:nvSpPr>
        <p:spPr>
          <a:xfrm>
            <a:off x="4470400" y="4196088"/>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2"/>
          <p:cNvSpPr/>
          <p:nvPr/>
        </p:nvSpPr>
        <p:spPr>
          <a:xfrm>
            <a:off x="2133600" y="4196088"/>
            <a:ext cx="2340864"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8" name="Google Shape;148;p2"/>
          <p:cNvSpPr/>
          <p:nvPr/>
        </p:nvSpPr>
        <p:spPr>
          <a:xfrm>
            <a:off x="302420" y="4196088"/>
            <a:ext cx="1843088"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9" name="Google Shape;149;p2"/>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0" name="Google Shape;150;p2"/>
          <p:cNvSpPr/>
          <p:nvPr/>
        </p:nvSpPr>
        <p:spPr>
          <a:xfrm>
            <a:off x="6629400" y="683234"/>
            <a:ext cx="2119486" cy="184998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 name="Google Shape;151;p2"/>
          <p:cNvSpPr/>
          <p:nvPr/>
        </p:nvSpPr>
        <p:spPr>
          <a:xfrm>
            <a:off x="4419600" y="686898"/>
            <a:ext cx="221464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2" name="Google Shape;152;p2"/>
          <p:cNvSpPr/>
          <p:nvPr/>
        </p:nvSpPr>
        <p:spPr>
          <a:xfrm>
            <a:off x="2127917" y="683234"/>
            <a:ext cx="2345716" cy="352662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3" name="Google Shape;153;p2"/>
          <p:cNvSpPr/>
          <p:nvPr/>
        </p:nvSpPr>
        <p:spPr>
          <a:xfrm>
            <a:off x="304800" y="686898"/>
            <a:ext cx="1840707"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 name="Google Shape;154;p2"/>
          <p:cNvSpPr/>
          <p:nvPr/>
        </p:nvSpPr>
        <p:spPr>
          <a:xfrm>
            <a:off x="2152272" y="4254180"/>
            <a:ext cx="1296749" cy="57919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Riesgos </a:t>
            </a:r>
            <a:endParaRPr/>
          </a:p>
          <a:p>
            <a:pPr marL="0" marR="0" lvl="0" indent="0" algn="l" rtl="0">
              <a:spcBef>
                <a:spcPts val="0"/>
              </a:spcBef>
              <a:spcAft>
                <a:spcPts val="0"/>
              </a:spcAft>
              <a:buNone/>
            </a:pPr>
            <a:r>
              <a:rPr lang="es-MX" sz="1400" b="1">
                <a:solidFill>
                  <a:srgbClr val="00B0F0"/>
                </a:solidFill>
                <a:latin typeface="Calibri"/>
                <a:ea typeface="Calibri"/>
                <a:cs typeface="Calibri"/>
                <a:sym typeface="Calibri"/>
              </a:rPr>
              <a:t>potenciales</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55" name="Google Shape;155;p2"/>
          <p:cNvSpPr/>
          <p:nvPr/>
        </p:nvSpPr>
        <p:spPr>
          <a:xfrm>
            <a:off x="2152689" y="4868047"/>
            <a:ext cx="1678709"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Las posibles adecuaciones que se estén realizando en los alrededores del campus.</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p:txBody>
      </p:sp>
      <p:sp>
        <p:nvSpPr>
          <p:cNvPr id="156" name="Google Shape;156;p2"/>
          <p:cNvSpPr/>
          <p:nvPr/>
        </p:nvSpPr>
        <p:spPr>
          <a:xfrm>
            <a:off x="6673530" y="715210"/>
            <a:ext cx="149082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Resultado final</a:t>
            </a:r>
            <a:endParaRPr/>
          </a:p>
        </p:txBody>
      </p:sp>
      <p:sp>
        <p:nvSpPr>
          <p:cNvPr id="157" name="Google Shape;157;p2"/>
          <p:cNvSpPr/>
          <p:nvPr/>
        </p:nvSpPr>
        <p:spPr>
          <a:xfrm>
            <a:off x="6673530" y="2533215"/>
            <a:ext cx="1278269"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Evidencias de competencia</a:t>
            </a:r>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158" name="Google Shape;158;p2"/>
          <p:cNvSpPr/>
          <p:nvPr/>
        </p:nvSpPr>
        <p:spPr>
          <a:xfrm>
            <a:off x="304799" y="4239933"/>
            <a:ext cx="996125"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Socio </a:t>
            </a:r>
            <a:endParaRPr/>
          </a:p>
          <a:p>
            <a:pPr marL="0" marR="0" lvl="0" indent="0" algn="l" rtl="0">
              <a:spcBef>
                <a:spcPts val="0"/>
              </a:spcBef>
              <a:spcAft>
                <a:spcPts val="0"/>
              </a:spcAft>
              <a:buNone/>
            </a:pPr>
            <a:r>
              <a:rPr lang="es-MX" sz="1400" b="1">
                <a:solidFill>
                  <a:srgbClr val="00B0F0"/>
                </a:solidFill>
                <a:latin typeface="Calibri"/>
                <a:ea typeface="Calibri"/>
                <a:cs typeface="Calibri"/>
                <a:sym typeface="Calibri"/>
              </a:rPr>
              <a:t>formador</a:t>
            </a:r>
            <a:endParaRPr/>
          </a:p>
        </p:txBody>
      </p:sp>
      <p:sp>
        <p:nvSpPr>
          <p:cNvPr id="159" name="Google Shape;159;p2"/>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Subcompetencias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160" name="Google Shape;160;p2"/>
          <p:cNvSpPr/>
          <p:nvPr/>
        </p:nvSpPr>
        <p:spPr>
          <a:xfrm>
            <a:off x="4486401" y="4281517"/>
            <a:ext cx="1031838"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Evaluación</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r>
              <a:rPr lang="es-MX" sz="1400">
                <a:solidFill>
                  <a:srgbClr val="00B0F0"/>
                </a:solidFill>
                <a:latin typeface="Calibri"/>
                <a:ea typeface="Calibri"/>
                <a:cs typeface="Calibri"/>
                <a:sym typeface="Calibri"/>
              </a:rPr>
              <a:t> </a:t>
            </a:r>
            <a:endParaRPr/>
          </a:p>
        </p:txBody>
      </p:sp>
      <p:sp>
        <p:nvSpPr>
          <p:cNvPr id="161" name="Google Shape;161;p2"/>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162" name="Google Shape;162;p2"/>
          <p:cNvSpPr/>
          <p:nvPr/>
        </p:nvSpPr>
        <p:spPr>
          <a:xfrm>
            <a:off x="4486401" y="728247"/>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Contenidos</a:t>
            </a:r>
            <a:endParaRPr sz="1400">
              <a:solidFill>
                <a:srgbClr val="00B0F0"/>
              </a:solidFill>
              <a:latin typeface="Calibri"/>
              <a:ea typeface="Calibri"/>
              <a:cs typeface="Calibri"/>
              <a:sym typeface="Calibri"/>
            </a:endParaRPr>
          </a:p>
        </p:txBody>
      </p:sp>
      <p:pic>
        <p:nvPicPr>
          <p:cNvPr id="163" name="Google Shape;163;p2"/>
          <p:cNvPicPr preferRelativeResize="0"/>
          <p:nvPr/>
        </p:nvPicPr>
        <p:blipFill rotWithShape="1">
          <a:blip r:embed="rId3">
            <a:alphaModFix/>
          </a:blip>
          <a:srcRect/>
          <a:stretch/>
        </p:blipFill>
        <p:spPr>
          <a:xfrm>
            <a:off x="1830434" y="811973"/>
            <a:ext cx="212737" cy="236375"/>
          </a:xfrm>
          <a:prstGeom prst="rect">
            <a:avLst/>
          </a:prstGeom>
          <a:noFill/>
          <a:ln>
            <a:noFill/>
          </a:ln>
        </p:spPr>
      </p:pic>
      <p:pic>
        <p:nvPicPr>
          <p:cNvPr id="164" name="Google Shape;164;p2"/>
          <p:cNvPicPr preferRelativeResize="0"/>
          <p:nvPr/>
        </p:nvPicPr>
        <p:blipFill rotWithShape="1">
          <a:blip r:embed="rId4">
            <a:alphaModFix/>
          </a:blip>
          <a:srcRect/>
          <a:stretch/>
        </p:blipFill>
        <p:spPr>
          <a:xfrm>
            <a:off x="4064452" y="4339683"/>
            <a:ext cx="347225" cy="294386"/>
          </a:xfrm>
          <a:prstGeom prst="rect">
            <a:avLst/>
          </a:prstGeom>
          <a:noFill/>
          <a:ln>
            <a:noFill/>
          </a:ln>
        </p:spPr>
      </p:pic>
      <p:sp>
        <p:nvSpPr>
          <p:cNvPr id="165" name="Google Shape;165;p2"/>
          <p:cNvSpPr txBox="1"/>
          <p:nvPr/>
        </p:nvSpPr>
        <p:spPr>
          <a:xfrm>
            <a:off x="1676760" y="3499601"/>
            <a:ext cx="529068"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1</a:t>
            </a:r>
            <a:endParaRPr/>
          </a:p>
        </p:txBody>
      </p:sp>
      <p:sp>
        <p:nvSpPr>
          <p:cNvPr id="166" name="Google Shape;166;p2"/>
          <p:cNvSpPr txBox="1"/>
          <p:nvPr/>
        </p:nvSpPr>
        <p:spPr>
          <a:xfrm>
            <a:off x="4025104" y="5429115"/>
            <a:ext cx="48165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7</a:t>
            </a:r>
            <a:endParaRPr/>
          </a:p>
        </p:txBody>
      </p:sp>
      <p:sp>
        <p:nvSpPr>
          <p:cNvPr id="167" name="Google Shape;167;p2"/>
          <p:cNvSpPr txBox="1"/>
          <p:nvPr/>
        </p:nvSpPr>
        <p:spPr>
          <a:xfrm>
            <a:off x="8298406" y="5449189"/>
            <a:ext cx="619436"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6</a:t>
            </a:r>
            <a:endParaRPr/>
          </a:p>
        </p:txBody>
      </p:sp>
      <p:sp>
        <p:nvSpPr>
          <p:cNvPr id="168" name="Google Shape;168;p2"/>
          <p:cNvSpPr/>
          <p:nvPr/>
        </p:nvSpPr>
        <p:spPr>
          <a:xfrm>
            <a:off x="2152272" y="728083"/>
            <a:ext cx="969400"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El reto</a:t>
            </a:r>
            <a:endParaRPr/>
          </a:p>
        </p:txBody>
      </p:sp>
      <p:sp>
        <p:nvSpPr>
          <p:cNvPr id="169" name="Google Shape;169;p2"/>
          <p:cNvSpPr txBox="1"/>
          <p:nvPr/>
        </p:nvSpPr>
        <p:spPr>
          <a:xfrm>
            <a:off x="8281986" y="1841625"/>
            <a:ext cx="670309"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4</a:t>
            </a:r>
            <a:endParaRPr/>
          </a:p>
        </p:txBody>
      </p:sp>
      <p:pic>
        <p:nvPicPr>
          <p:cNvPr id="170" name="Google Shape;170;p2" descr="Resultado de imagen para idea icon"/>
          <p:cNvPicPr preferRelativeResize="0"/>
          <p:nvPr/>
        </p:nvPicPr>
        <p:blipFill rotWithShape="1">
          <a:blip r:embed="rId5">
            <a:alphaModFix/>
          </a:blip>
          <a:srcRect/>
          <a:stretch/>
        </p:blipFill>
        <p:spPr>
          <a:xfrm>
            <a:off x="4035571" y="701866"/>
            <a:ext cx="364937" cy="364937"/>
          </a:xfrm>
          <a:prstGeom prst="rect">
            <a:avLst/>
          </a:prstGeom>
          <a:noFill/>
          <a:ln>
            <a:noFill/>
          </a:ln>
        </p:spPr>
      </p:pic>
      <p:pic>
        <p:nvPicPr>
          <p:cNvPr id="171" name="Google Shape;171;p2"/>
          <p:cNvPicPr preferRelativeResize="0"/>
          <p:nvPr/>
        </p:nvPicPr>
        <p:blipFill rotWithShape="1">
          <a:blip r:embed="rId6">
            <a:alphaModFix/>
          </a:blip>
          <a:srcRect/>
          <a:stretch/>
        </p:blipFill>
        <p:spPr>
          <a:xfrm>
            <a:off x="8348544" y="759679"/>
            <a:ext cx="348563" cy="306495"/>
          </a:xfrm>
          <a:prstGeom prst="rect">
            <a:avLst/>
          </a:prstGeom>
          <a:noFill/>
          <a:ln>
            <a:noFill/>
          </a:ln>
        </p:spPr>
      </p:pic>
      <p:pic>
        <p:nvPicPr>
          <p:cNvPr id="172" name="Google Shape;172;p2"/>
          <p:cNvPicPr preferRelativeResize="0"/>
          <p:nvPr/>
        </p:nvPicPr>
        <p:blipFill rotWithShape="1">
          <a:blip r:embed="rId7">
            <a:alphaModFix/>
          </a:blip>
          <a:srcRect/>
          <a:stretch/>
        </p:blipFill>
        <p:spPr>
          <a:xfrm>
            <a:off x="6248400" y="773403"/>
            <a:ext cx="365963" cy="292771"/>
          </a:xfrm>
          <a:prstGeom prst="rect">
            <a:avLst/>
          </a:prstGeom>
          <a:noFill/>
          <a:ln>
            <a:noFill/>
          </a:ln>
        </p:spPr>
      </p:pic>
      <p:pic>
        <p:nvPicPr>
          <p:cNvPr id="173" name="Google Shape;173;p2"/>
          <p:cNvPicPr preferRelativeResize="0"/>
          <p:nvPr/>
        </p:nvPicPr>
        <p:blipFill rotWithShape="1">
          <a:blip r:embed="rId8">
            <a:alphaModFix/>
          </a:blip>
          <a:srcRect/>
          <a:stretch/>
        </p:blipFill>
        <p:spPr>
          <a:xfrm>
            <a:off x="8397989" y="2634331"/>
            <a:ext cx="294636" cy="167639"/>
          </a:xfrm>
          <a:prstGeom prst="rect">
            <a:avLst/>
          </a:prstGeom>
          <a:noFill/>
          <a:ln>
            <a:noFill/>
          </a:ln>
        </p:spPr>
      </p:pic>
      <p:sp>
        <p:nvSpPr>
          <p:cNvPr id="174" name="Google Shape;174;p2"/>
          <p:cNvSpPr/>
          <p:nvPr/>
        </p:nvSpPr>
        <p:spPr>
          <a:xfrm>
            <a:off x="6673530" y="1066802"/>
            <a:ext cx="172938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Construcción de un modelo del entorno del estudiante, utilizando Sistemas de Información Geográfica.</a:t>
            </a:r>
            <a:endParaRPr/>
          </a:p>
        </p:txBody>
      </p:sp>
      <p:sp>
        <p:nvSpPr>
          <p:cNvPr id="175" name="Google Shape;175;p2"/>
          <p:cNvSpPr/>
          <p:nvPr/>
        </p:nvSpPr>
        <p:spPr>
          <a:xfrm>
            <a:off x="2153222" y="1068290"/>
            <a:ext cx="2243411" cy="317005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dirty="0">
                <a:solidFill>
                  <a:schemeClr val="dk1"/>
                </a:solidFill>
                <a:latin typeface="Calibri"/>
                <a:ea typeface="Calibri"/>
                <a:cs typeface="Calibri"/>
                <a:sym typeface="Calibri"/>
              </a:rPr>
              <a:t>El impacto que tiene el </a:t>
            </a:r>
            <a:r>
              <a:rPr lang="es-MX" sz="800" dirty="0" err="1">
                <a:solidFill>
                  <a:schemeClr val="dk1"/>
                </a:solidFill>
                <a:latin typeface="Calibri"/>
                <a:ea typeface="Calibri"/>
                <a:cs typeface="Calibri"/>
                <a:sym typeface="Calibri"/>
              </a:rPr>
              <a:t>Tec</a:t>
            </a:r>
            <a:r>
              <a:rPr lang="es-MX" sz="800" dirty="0">
                <a:solidFill>
                  <a:schemeClr val="dk1"/>
                </a:solidFill>
                <a:latin typeface="Calibri"/>
                <a:ea typeface="Calibri"/>
                <a:cs typeface="Calibri"/>
                <a:sym typeface="Calibri"/>
              </a:rPr>
              <a:t> de Monterrey en su entorno trasciende su inserción en el territorio. Las actividades de las y los estudiantes, profesorado, las colaboradoras y colaboradores del </a:t>
            </a:r>
            <a:r>
              <a:rPr lang="es-MX" sz="800" dirty="0" err="1">
                <a:solidFill>
                  <a:schemeClr val="dk1"/>
                </a:solidFill>
                <a:latin typeface="Calibri"/>
                <a:ea typeface="Calibri"/>
                <a:cs typeface="Calibri"/>
                <a:sym typeface="Calibri"/>
              </a:rPr>
              <a:t>Tec</a:t>
            </a:r>
            <a:r>
              <a:rPr lang="es-MX" sz="800" dirty="0">
                <a:solidFill>
                  <a:schemeClr val="dk1"/>
                </a:solidFill>
                <a:latin typeface="Calibri"/>
                <a:ea typeface="Calibri"/>
                <a:cs typeface="Calibri"/>
                <a:sym typeface="Calibri"/>
              </a:rPr>
              <a:t> se llevan a cabo más allá de los límites del campus. Por lo que el entorno se adapta para recibir a los diferentes actores.</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Por ello, durante </a:t>
            </a:r>
            <a:r>
              <a:rPr lang="es-MX" sz="800" b="1" dirty="0">
                <a:solidFill>
                  <a:schemeClr val="dk1"/>
                </a:solidFill>
                <a:latin typeface="Calibri"/>
                <a:ea typeface="Calibri"/>
                <a:cs typeface="Calibri"/>
                <a:sym typeface="Calibri"/>
              </a:rPr>
              <a:t>5 semanas</a:t>
            </a:r>
            <a:r>
              <a:rPr lang="es-MX" sz="800" dirty="0">
                <a:solidFill>
                  <a:schemeClr val="dk1"/>
                </a:solidFill>
                <a:latin typeface="Calibri"/>
                <a:ea typeface="Calibri"/>
                <a:cs typeface="Calibri"/>
                <a:sym typeface="Calibri"/>
              </a:rPr>
              <a:t>, enfrentarás el reto de </a:t>
            </a:r>
            <a:r>
              <a:rPr lang="es-MX" sz="800" b="1" dirty="0">
                <a:solidFill>
                  <a:schemeClr val="dk1"/>
                </a:solidFill>
                <a:latin typeface="Calibri"/>
                <a:ea typeface="Calibri"/>
                <a:cs typeface="Calibri"/>
                <a:sym typeface="Calibri"/>
              </a:rPr>
              <a:t>plantear y comunicar de manera efectiva, opciones de mejora en la movilidad no motorizada de la zona </a:t>
            </a:r>
            <a:r>
              <a:rPr lang="es-MX" sz="800" b="1" dirty="0" err="1">
                <a:solidFill>
                  <a:schemeClr val="dk1"/>
                </a:solidFill>
                <a:latin typeface="Calibri"/>
                <a:ea typeface="Calibri"/>
                <a:cs typeface="Calibri"/>
                <a:sym typeface="Calibri"/>
              </a:rPr>
              <a:t>Tec</a:t>
            </a:r>
            <a:r>
              <a:rPr lang="es-MX" sz="800" b="1" dirty="0">
                <a:solidFill>
                  <a:schemeClr val="dk1"/>
                </a:solidFill>
                <a:latin typeface="Calibri"/>
                <a:ea typeface="Calibri"/>
                <a:cs typeface="Calibri"/>
                <a:sym typeface="Calibri"/>
              </a:rPr>
              <a:t> en que se encuentra tu campus.</a:t>
            </a:r>
            <a:r>
              <a:rPr lang="es-MX" sz="800" dirty="0">
                <a:solidFill>
                  <a:schemeClr val="dk1"/>
                </a:solidFill>
                <a:latin typeface="Calibri"/>
                <a:ea typeface="Calibri"/>
                <a:cs typeface="Calibri"/>
                <a:sym typeface="Calibri"/>
              </a:rPr>
              <a:t> Para lograrlo, será necesario que construyas un modelo de tu entorno utilizando Sistemas de Información Geográfica, el cual te permitirá realizar análisis espaciales para el diagnóstico de las condiciones de movilidad no motorizada actual con base en los recorridos más frecuentes de tu comunidad.</a:t>
            </a:r>
            <a:endParaRPr dirty="0"/>
          </a:p>
          <a:p>
            <a:pPr marL="0" marR="0" lvl="0" indent="0" algn="l" rtl="0">
              <a:spcBef>
                <a:spcPts val="0"/>
              </a:spcBef>
              <a:spcAft>
                <a:spcPts val="0"/>
              </a:spcAft>
              <a:buNone/>
            </a:pPr>
            <a:endParaRPr sz="800" dirty="0">
              <a:solidFill>
                <a:schemeClr val="dk1"/>
              </a:solidFill>
              <a:latin typeface="Calibri"/>
              <a:ea typeface="Calibri"/>
              <a:cs typeface="Calibri"/>
              <a:sym typeface="Calibri"/>
            </a:endParaRPr>
          </a:p>
          <a:p>
            <a:pPr marL="0" marR="0" lvl="0" indent="0" algn="l" rtl="0">
              <a:spcBef>
                <a:spcPts val="0"/>
              </a:spcBef>
              <a:spcAft>
                <a:spcPts val="0"/>
              </a:spcAft>
              <a:buNone/>
            </a:pPr>
            <a:r>
              <a:rPr lang="es-MX" sz="800" dirty="0">
                <a:solidFill>
                  <a:schemeClr val="dk1"/>
                </a:solidFill>
                <a:latin typeface="Calibri"/>
                <a:ea typeface="Calibri"/>
                <a:cs typeface="Calibri"/>
                <a:sym typeface="Calibri"/>
              </a:rPr>
              <a:t>Etapas:</a:t>
            </a:r>
            <a:endParaRPr dirty="0"/>
          </a:p>
          <a:p>
            <a:pPr marL="228600" marR="0" lvl="0" indent="-228600" algn="l" rtl="0">
              <a:spcBef>
                <a:spcPts val="0"/>
              </a:spcBef>
              <a:spcAft>
                <a:spcPts val="0"/>
              </a:spcAft>
              <a:buClr>
                <a:schemeClr val="dk1"/>
              </a:buClr>
              <a:buSzPts val="800"/>
              <a:buFont typeface="Calibri"/>
              <a:buAutoNum type="arabicPeriod"/>
            </a:pPr>
            <a:r>
              <a:rPr lang="es-MX" sz="800" dirty="0">
                <a:solidFill>
                  <a:schemeClr val="dk1"/>
                </a:solidFill>
                <a:latin typeface="Calibri"/>
                <a:ea typeface="Calibri"/>
                <a:cs typeface="Calibri"/>
                <a:sym typeface="Calibri"/>
              </a:rPr>
              <a:t>Marco de referencia espacial</a:t>
            </a:r>
            <a:endParaRPr dirty="0"/>
          </a:p>
          <a:p>
            <a:pPr marL="228600" marR="0" lvl="0" indent="-228600" algn="l" rtl="0">
              <a:spcBef>
                <a:spcPts val="0"/>
              </a:spcBef>
              <a:spcAft>
                <a:spcPts val="0"/>
              </a:spcAft>
              <a:buClr>
                <a:schemeClr val="dk1"/>
              </a:buClr>
              <a:buSzPts val="800"/>
              <a:buFont typeface="Calibri"/>
              <a:buAutoNum type="arabicPeriod"/>
            </a:pPr>
            <a:r>
              <a:rPr lang="es-MX" sz="800" dirty="0">
                <a:solidFill>
                  <a:schemeClr val="dk1"/>
                </a:solidFill>
                <a:latin typeface="Calibri"/>
                <a:ea typeface="Calibri"/>
                <a:cs typeface="Calibri"/>
                <a:sym typeface="Calibri"/>
              </a:rPr>
              <a:t>Construcción de un SIG</a:t>
            </a:r>
            <a:endParaRPr dirty="0"/>
          </a:p>
          <a:p>
            <a:pPr marL="228600" marR="0" lvl="0" indent="-228600" algn="l" rtl="0">
              <a:spcBef>
                <a:spcPts val="0"/>
              </a:spcBef>
              <a:spcAft>
                <a:spcPts val="0"/>
              </a:spcAft>
              <a:buClr>
                <a:schemeClr val="dk1"/>
              </a:buClr>
              <a:buSzPts val="800"/>
              <a:buFont typeface="Calibri"/>
              <a:buAutoNum type="arabicPeriod"/>
            </a:pPr>
            <a:r>
              <a:rPr lang="es-MX" sz="800" dirty="0">
                <a:solidFill>
                  <a:schemeClr val="dk1"/>
                </a:solidFill>
                <a:latin typeface="Calibri"/>
                <a:ea typeface="Calibri"/>
                <a:cs typeface="Calibri"/>
                <a:sym typeface="Calibri"/>
              </a:rPr>
              <a:t>Análisis territorial</a:t>
            </a:r>
            <a:endParaRPr dirty="0"/>
          </a:p>
          <a:p>
            <a:pPr marL="228600" marR="0" lvl="0" indent="-228600" algn="l" rtl="0">
              <a:spcBef>
                <a:spcPts val="0"/>
              </a:spcBef>
              <a:spcAft>
                <a:spcPts val="0"/>
              </a:spcAft>
              <a:buClr>
                <a:schemeClr val="dk1"/>
              </a:buClr>
              <a:buSzPts val="800"/>
              <a:buFont typeface="Calibri"/>
              <a:buAutoNum type="arabicPeriod"/>
            </a:pPr>
            <a:r>
              <a:rPr lang="es-MX" sz="800" dirty="0">
                <a:solidFill>
                  <a:schemeClr val="dk1"/>
                </a:solidFill>
                <a:latin typeface="Calibri"/>
                <a:ea typeface="Calibri"/>
                <a:cs typeface="Calibri"/>
                <a:sym typeface="Calibri"/>
              </a:rPr>
              <a:t>Comunicación gráfica de resultados</a:t>
            </a:r>
            <a:endParaRPr dirty="0"/>
          </a:p>
        </p:txBody>
      </p:sp>
      <p:sp>
        <p:nvSpPr>
          <p:cNvPr id="176" name="Google Shape;176;p2"/>
          <p:cNvSpPr/>
          <p:nvPr/>
        </p:nvSpPr>
        <p:spPr>
          <a:xfrm>
            <a:off x="4486401" y="1107933"/>
            <a:ext cx="2121572" cy="30008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700" b="1">
                <a:solidFill>
                  <a:schemeClr val="dk1"/>
                </a:solidFill>
                <a:latin typeface="Calibri"/>
                <a:ea typeface="Calibri"/>
                <a:cs typeface="Calibri"/>
                <a:sym typeface="Calibri"/>
              </a:rPr>
              <a:t>Módulo 1. Entendimiento del entorno</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Estructura urbana. </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Movilidad y accesibilidad.</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Áreas de influencia.</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Metodologías de investigación de campo.</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Estudios de movilidad y accesibilidad.</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Delimitación de áreas de influencia.</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Interpretación cartográfica básica catastral y del INEGI.</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Responsabilidad social </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Empatía.</a:t>
            </a:r>
            <a:endParaRPr/>
          </a:p>
          <a:p>
            <a:pPr marL="0" marR="0" lvl="0" indent="0" algn="l" rtl="0">
              <a:spcBef>
                <a:spcPts val="0"/>
              </a:spcBef>
              <a:spcAft>
                <a:spcPts val="0"/>
              </a:spcAft>
              <a:buNone/>
            </a:pPr>
            <a:r>
              <a:rPr lang="es-MX" sz="700" b="1">
                <a:solidFill>
                  <a:schemeClr val="dk1"/>
                </a:solidFill>
                <a:latin typeface="Calibri"/>
                <a:ea typeface="Calibri"/>
                <a:cs typeface="Calibri"/>
                <a:sym typeface="Calibri"/>
              </a:rPr>
              <a:t>Módulo 2. Sistemas de Información Geográfica</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Principios geodésicos de representación geográfica.</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Características de los diferentes sistemas de proyección geográfica.</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Antecedentes del desarrollo de sistemas de información geográfica.</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Principales fases de elaboración de un SIG.</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Estructura de los sistemas de información geográfica.</a:t>
            </a:r>
            <a:endParaRPr/>
          </a:p>
          <a:p>
            <a:pPr marL="60325" marR="0" lvl="0" indent="-60325"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Organización de bases de datos.</a:t>
            </a:r>
            <a:endParaRPr/>
          </a:p>
          <a:p>
            <a:pPr marL="0" marR="0" lvl="0" indent="0" algn="l" rtl="0">
              <a:spcBef>
                <a:spcPts val="0"/>
              </a:spcBef>
              <a:spcAft>
                <a:spcPts val="0"/>
              </a:spcAft>
              <a:buNone/>
            </a:pPr>
            <a:r>
              <a:rPr lang="es-MX" sz="700" b="1">
                <a:solidFill>
                  <a:schemeClr val="dk1"/>
                </a:solidFill>
                <a:latin typeface="Calibri"/>
                <a:ea typeface="Calibri"/>
                <a:cs typeface="Calibri"/>
                <a:sym typeface="Calibri"/>
              </a:rPr>
              <a:t>Módulo 3. Análisis espacial y temporal</a:t>
            </a:r>
            <a:endParaRPr/>
          </a:p>
          <a:p>
            <a:pPr marL="171450" marR="0" lvl="0" indent="-171450"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Relaciones y análisis espaciales.</a:t>
            </a:r>
            <a:endParaRPr/>
          </a:p>
          <a:p>
            <a:pPr marL="171450" marR="0" lvl="0" indent="-171450"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Escenarios.</a:t>
            </a:r>
            <a:endParaRPr/>
          </a:p>
          <a:p>
            <a:pPr marL="0" marR="0" lvl="0" indent="0" algn="l" rtl="0">
              <a:spcBef>
                <a:spcPts val="0"/>
              </a:spcBef>
              <a:spcAft>
                <a:spcPts val="0"/>
              </a:spcAft>
              <a:buNone/>
            </a:pPr>
            <a:r>
              <a:rPr lang="es-MX" sz="700" b="1">
                <a:solidFill>
                  <a:schemeClr val="dk1"/>
                </a:solidFill>
                <a:latin typeface="Calibri"/>
                <a:ea typeface="Calibri"/>
                <a:cs typeface="Calibri"/>
                <a:sym typeface="Calibri"/>
              </a:rPr>
              <a:t>Módulo 4. Diseño de mapas</a:t>
            </a:r>
            <a:endParaRPr/>
          </a:p>
          <a:p>
            <a:pPr marL="171450" marR="0" lvl="0" indent="-171450"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Principales características cartográficas.</a:t>
            </a:r>
            <a:endParaRPr/>
          </a:p>
          <a:p>
            <a:pPr marL="171450" marR="0" lvl="0" indent="-171450" algn="l" rtl="0">
              <a:spcBef>
                <a:spcPts val="0"/>
              </a:spcBef>
              <a:spcAft>
                <a:spcPts val="0"/>
              </a:spcAft>
              <a:buClr>
                <a:schemeClr val="dk1"/>
              </a:buClr>
              <a:buSzPts val="700"/>
              <a:buFont typeface="Arial"/>
              <a:buChar char="•"/>
            </a:pPr>
            <a:r>
              <a:rPr lang="es-MX" sz="700">
                <a:solidFill>
                  <a:schemeClr val="dk1"/>
                </a:solidFill>
                <a:latin typeface="Calibri"/>
                <a:ea typeface="Calibri"/>
                <a:cs typeface="Calibri"/>
                <a:sym typeface="Calibri"/>
              </a:rPr>
              <a:t>Diseño de mapas.</a:t>
            </a:r>
            <a:endParaRPr/>
          </a:p>
        </p:txBody>
      </p:sp>
      <p:sp>
        <p:nvSpPr>
          <p:cNvPr id="177" name="Google Shape;177;p2"/>
          <p:cNvSpPr/>
          <p:nvPr/>
        </p:nvSpPr>
        <p:spPr>
          <a:xfrm>
            <a:off x="304799" y="4868047"/>
            <a:ext cx="1523392"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Tec de Monterrey</a:t>
            </a:r>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Distrito Tec</a:t>
            </a:r>
            <a:endParaRPr sz="800">
              <a:solidFill>
                <a:schemeClr val="dk1"/>
              </a:solidFill>
              <a:latin typeface="Calibri"/>
              <a:ea typeface="Calibri"/>
              <a:cs typeface="Calibri"/>
              <a:sym typeface="Calibri"/>
            </a:endParaRPr>
          </a:p>
        </p:txBody>
      </p:sp>
      <p:sp>
        <p:nvSpPr>
          <p:cNvPr id="178" name="Google Shape;178;p2"/>
          <p:cNvSpPr/>
          <p:nvPr/>
        </p:nvSpPr>
        <p:spPr>
          <a:xfrm>
            <a:off x="4486401" y="4833373"/>
            <a:ext cx="3546800"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800">
                <a:solidFill>
                  <a:schemeClr val="dk1"/>
                </a:solidFill>
                <a:latin typeface="Calibri"/>
                <a:ea typeface="Calibri"/>
                <a:cs typeface="Calibri"/>
                <a:sym typeface="Calibri"/>
              </a:rPr>
              <a:t>Las evidencias se entregan al final, ya que se construyen durante las cinco semanas, lo cual da pie importante al modelo de retroalimentación. </a:t>
            </a:r>
            <a:endParaRPr/>
          </a:p>
          <a:p>
            <a:pPr marL="0" marR="0" lvl="0" indent="0" algn="l" rtl="0">
              <a:spcBef>
                <a:spcPts val="0"/>
              </a:spcBef>
              <a:spcAft>
                <a:spcPts val="0"/>
              </a:spcAft>
              <a:buNone/>
            </a:pPr>
            <a:endParaRPr sz="800">
              <a:solidFill>
                <a:schemeClr val="dk1"/>
              </a:solidFill>
              <a:latin typeface="Calibri"/>
              <a:ea typeface="Calibri"/>
              <a:cs typeface="Calibri"/>
              <a:sym typeface="Calibri"/>
            </a:endParaRPr>
          </a:p>
          <a:p>
            <a:pPr marL="0" marR="0" lvl="0" indent="0" algn="l" rtl="0">
              <a:spcBef>
                <a:spcPts val="0"/>
              </a:spcBef>
              <a:spcAft>
                <a:spcPts val="0"/>
              </a:spcAft>
              <a:buNone/>
            </a:pPr>
            <a:r>
              <a:rPr lang="es-MX" sz="800">
                <a:solidFill>
                  <a:schemeClr val="dk1"/>
                </a:solidFill>
                <a:latin typeface="Calibri"/>
                <a:ea typeface="Calibri"/>
                <a:cs typeface="Calibri"/>
                <a:sym typeface="Calibri"/>
              </a:rPr>
              <a:t>Se evalúa de manera individual utilizando guías de observación y rúbricas.</a:t>
            </a:r>
            <a:endParaRPr/>
          </a:p>
        </p:txBody>
      </p:sp>
      <p:sp>
        <p:nvSpPr>
          <p:cNvPr id="180" name="Google Shape;180;p2"/>
          <p:cNvSpPr txBox="1"/>
          <p:nvPr/>
        </p:nvSpPr>
        <p:spPr>
          <a:xfrm>
            <a:off x="2979016" y="47826"/>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dirty="0">
                <a:solidFill>
                  <a:srgbClr val="7F7F7F"/>
                </a:solidFill>
                <a:latin typeface="Calibri"/>
                <a:ea typeface="Calibri"/>
                <a:cs typeface="Calibri"/>
                <a:sym typeface="Calibri"/>
              </a:rPr>
              <a:t>Modelación con geomática </a:t>
            </a:r>
            <a:endParaRPr dirty="0"/>
          </a:p>
        </p:txBody>
      </p:sp>
      <p:sp>
        <p:nvSpPr>
          <p:cNvPr id="181" name="Google Shape;181;p2"/>
          <p:cNvSpPr txBox="1"/>
          <p:nvPr/>
        </p:nvSpPr>
        <p:spPr>
          <a:xfrm>
            <a:off x="4988738" y="47827"/>
            <a:ext cx="3044463"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Laura María Y.</a:t>
            </a:r>
            <a:endParaRPr sz="1100">
              <a:solidFill>
                <a:srgbClr val="7F7F7F"/>
              </a:solidFill>
              <a:latin typeface="Calibri"/>
              <a:ea typeface="Calibri"/>
              <a:cs typeface="Calibri"/>
              <a:sym typeface="Calibri"/>
            </a:endParaRPr>
          </a:p>
        </p:txBody>
      </p:sp>
      <p:sp>
        <p:nvSpPr>
          <p:cNvPr id="182" name="Google Shape;182;p2"/>
          <p:cNvSpPr txBox="1"/>
          <p:nvPr/>
        </p:nvSpPr>
        <p:spPr>
          <a:xfrm>
            <a:off x="4988740" y="351131"/>
            <a:ext cx="3044462"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Modelando mi campus</a:t>
            </a:r>
            <a:endParaRPr/>
          </a:p>
        </p:txBody>
      </p:sp>
      <p:sp>
        <p:nvSpPr>
          <p:cNvPr id="183" name="Google Shape;183;p2"/>
          <p:cNvSpPr txBox="1"/>
          <p:nvPr/>
        </p:nvSpPr>
        <p:spPr>
          <a:xfrm>
            <a:off x="3988882" y="3477909"/>
            <a:ext cx="51126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2</a:t>
            </a:r>
            <a:endParaRPr/>
          </a:p>
        </p:txBody>
      </p:sp>
      <p:sp>
        <p:nvSpPr>
          <p:cNvPr id="184" name="Google Shape;184;p2"/>
          <p:cNvSpPr txBox="1"/>
          <p:nvPr/>
        </p:nvSpPr>
        <p:spPr>
          <a:xfrm>
            <a:off x="8281986" y="3451990"/>
            <a:ext cx="57190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5</a:t>
            </a:r>
            <a:endParaRPr/>
          </a:p>
        </p:txBody>
      </p:sp>
      <p:sp>
        <p:nvSpPr>
          <p:cNvPr id="185" name="Google Shape;185;p2"/>
          <p:cNvSpPr txBox="1"/>
          <p:nvPr/>
        </p:nvSpPr>
        <p:spPr>
          <a:xfrm>
            <a:off x="6206389" y="3477909"/>
            <a:ext cx="594819"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3</a:t>
            </a:r>
            <a:endParaRPr/>
          </a:p>
        </p:txBody>
      </p:sp>
      <p:sp>
        <p:nvSpPr>
          <p:cNvPr id="186" name="Google Shape;186;p2"/>
          <p:cNvSpPr txBox="1"/>
          <p:nvPr/>
        </p:nvSpPr>
        <p:spPr>
          <a:xfrm>
            <a:off x="1677713" y="5412666"/>
            <a:ext cx="48165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8</a:t>
            </a:r>
            <a:endParaRPr/>
          </a:p>
        </p:txBody>
      </p:sp>
      <p:sp>
        <p:nvSpPr>
          <p:cNvPr id="187" name="Google Shape;187;p2"/>
          <p:cNvSpPr/>
          <p:nvPr/>
        </p:nvSpPr>
        <p:spPr>
          <a:xfrm>
            <a:off x="6673530" y="3097346"/>
            <a:ext cx="1937070" cy="707886"/>
          </a:xfrm>
          <a:prstGeom prst="rect">
            <a:avLst/>
          </a:prstGeom>
          <a:noFill/>
          <a:ln>
            <a:noFill/>
          </a:ln>
        </p:spPr>
        <p:txBody>
          <a:bodyPr spcFirstLastPara="1" wrap="square" lIns="91425" tIns="45700" rIns="91425" bIns="45700" anchor="t" anchorCtr="0">
            <a:spAutoFit/>
          </a:bodyPr>
          <a:lstStyle/>
          <a:p>
            <a:pPr marL="60325" marR="0" lvl="0" indent="-60325" algn="l" rtl="0">
              <a:spcBef>
                <a:spcPts val="0"/>
              </a:spcBef>
              <a:spcAft>
                <a:spcPts val="0"/>
              </a:spcAft>
              <a:buClr>
                <a:schemeClr val="dk1"/>
              </a:buClr>
              <a:buSzPts val="800"/>
              <a:buFont typeface="Arial"/>
              <a:buChar char="•"/>
            </a:pPr>
            <a:r>
              <a:rPr lang="es-MX" sz="800">
                <a:solidFill>
                  <a:schemeClr val="dk1"/>
                </a:solidFill>
                <a:latin typeface="Calibri"/>
                <a:ea typeface="Calibri"/>
                <a:cs typeface="Calibri"/>
                <a:sym typeface="Calibri"/>
              </a:rPr>
              <a:t>Sistema de Información Geográfica (SIG)</a:t>
            </a:r>
            <a:endParaRPr/>
          </a:p>
          <a:p>
            <a:pPr marL="60325" marR="0" lvl="0" indent="-60325" algn="l" rtl="0">
              <a:spcBef>
                <a:spcPts val="0"/>
              </a:spcBef>
              <a:spcAft>
                <a:spcPts val="0"/>
              </a:spcAft>
              <a:buClr>
                <a:schemeClr val="dk1"/>
              </a:buClr>
              <a:buSzPts val="800"/>
              <a:buFont typeface="Arial"/>
              <a:buChar char="•"/>
            </a:pPr>
            <a:r>
              <a:rPr lang="es-MX" sz="800">
                <a:solidFill>
                  <a:schemeClr val="dk1"/>
                </a:solidFill>
                <a:latin typeface="Calibri"/>
                <a:ea typeface="Calibri"/>
                <a:cs typeface="Calibri"/>
                <a:sym typeface="Calibri"/>
              </a:rPr>
              <a:t>Storyboard de movilidad y el derecho a la ciudad</a:t>
            </a:r>
            <a:endParaRPr/>
          </a:p>
          <a:p>
            <a:pPr marL="60325" marR="0" lvl="0" indent="-60325" algn="l" rtl="0">
              <a:spcBef>
                <a:spcPts val="0"/>
              </a:spcBef>
              <a:spcAft>
                <a:spcPts val="0"/>
              </a:spcAft>
              <a:buClr>
                <a:schemeClr val="dk1"/>
              </a:buClr>
              <a:buSzPts val="800"/>
              <a:buFont typeface="Arial"/>
              <a:buChar char="•"/>
            </a:pPr>
            <a:r>
              <a:rPr lang="es-MX" sz="800">
                <a:solidFill>
                  <a:schemeClr val="dk1"/>
                </a:solidFill>
                <a:latin typeface="Calibri"/>
                <a:ea typeface="Calibri"/>
                <a:cs typeface="Calibri"/>
                <a:sym typeface="Calibri"/>
              </a:rPr>
              <a:t>Representación cartográfica del diagnóstico (Mapa futurista)</a:t>
            </a:r>
            <a:endParaRPr/>
          </a:p>
        </p:txBody>
      </p:sp>
      <p:sp>
        <p:nvSpPr>
          <p:cNvPr id="188" name="Google Shape;188;p2"/>
          <p:cNvSpPr/>
          <p:nvPr/>
        </p:nvSpPr>
        <p:spPr>
          <a:xfrm>
            <a:off x="1805198" y="4391448"/>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189" name="Google Shape;189;p2"/>
          <p:cNvPicPr preferRelativeResize="0"/>
          <p:nvPr/>
        </p:nvPicPr>
        <p:blipFill rotWithShape="1">
          <a:blip r:embed="rId9">
            <a:alphaModFix/>
          </a:blip>
          <a:srcRect/>
          <a:stretch/>
        </p:blipFill>
        <p:spPr>
          <a:xfrm>
            <a:off x="8267403" y="4353813"/>
            <a:ext cx="373064" cy="227984"/>
          </a:xfrm>
          <a:prstGeom prst="rect">
            <a:avLst/>
          </a:prstGeom>
          <a:noFill/>
          <a:ln>
            <a:noFill/>
          </a:ln>
        </p:spPr>
      </p:pic>
      <p:sp>
        <p:nvSpPr>
          <p:cNvPr id="190" name="Google Shape;190;p2"/>
          <p:cNvSpPr txBox="1"/>
          <p:nvPr/>
        </p:nvSpPr>
        <p:spPr>
          <a:xfrm>
            <a:off x="2975586" y="355843"/>
            <a:ext cx="1919557"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s-MX" sz="1100">
                <a:solidFill>
                  <a:srgbClr val="7F7F7F"/>
                </a:solidFill>
                <a:latin typeface="Calibri"/>
                <a:ea typeface="Calibri"/>
                <a:cs typeface="Calibri"/>
                <a:sym typeface="Calibri"/>
              </a:rPr>
              <a:t>2° </a:t>
            </a:r>
            <a:endParaRPr/>
          </a:p>
        </p:txBody>
      </p:sp>
      <p:sp>
        <p:nvSpPr>
          <p:cNvPr id="192" name="Google Shape;192;p2"/>
          <p:cNvSpPr/>
          <p:nvPr/>
        </p:nvSpPr>
        <p:spPr>
          <a:xfrm>
            <a:off x="304799" y="1106272"/>
            <a:ext cx="1777184" cy="1446550"/>
          </a:xfrm>
          <a:prstGeom prst="rect">
            <a:avLst/>
          </a:prstGeom>
          <a:noFill/>
          <a:ln>
            <a:noFill/>
          </a:ln>
        </p:spPr>
        <p:txBody>
          <a:bodyPr spcFirstLastPara="1" wrap="square" lIns="91425" tIns="45700" rIns="91425" bIns="45700" anchor="t" anchorCtr="0">
            <a:spAutoFit/>
          </a:bodyPr>
          <a:lstStyle/>
          <a:p>
            <a:pPr marL="60325" marR="0" lvl="0" indent="-60325" algn="l" rtl="0">
              <a:spcBef>
                <a:spcPts val="0"/>
              </a:spcBef>
              <a:spcAft>
                <a:spcPts val="0"/>
              </a:spcAft>
              <a:buClr>
                <a:schemeClr val="dk1"/>
              </a:buClr>
              <a:buSzPts val="800"/>
              <a:buFont typeface="Arial"/>
              <a:buChar char="•"/>
            </a:pPr>
            <a:r>
              <a:rPr lang="es-MX" sz="800">
                <a:solidFill>
                  <a:schemeClr val="dk1"/>
                </a:solidFill>
                <a:latin typeface="Calibri"/>
                <a:ea typeface="Calibri"/>
                <a:cs typeface="Calibri"/>
                <a:sym typeface="Calibri"/>
              </a:rPr>
              <a:t>Uso de tecnología en la solución a problemas del entorno natural y construido.</a:t>
            </a:r>
            <a:endParaRPr/>
          </a:p>
          <a:p>
            <a:pPr marL="60325" marR="0" lvl="0" indent="-9525" algn="l" rtl="0">
              <a:spcBef>
                <a:spcPts val="0"/>
              </a:spcBef>
              <a:spcAft>
                <a:spcPts val="0"/>
              </a:spcAft>
              <a:buClr>
                <a:schemeClr val="dk1"/>
              </a:buClr>
              <a:buSzPts val="800"/>
              <a:buFont typeface="Arial"/>
              <a:buNone/>
            </a:pPr>
            <a:endParaRPr sz="800">
              <a:solidFill>
                <a:schemeClr val="dk1"/>
              </a:solidFill>
              <a:latin typeface="Calibri"/>
              <a:ea typeface="Calibri"/>
              <a:cs typeface="Calibri"/>
              <a:sym typeface="Calibri"/>
            </a:endParaRPr>
          </a:p>
          <a:p>
            <a:pPr marL="60325" marR="0" lvl="0" indent="-60325" algn="l" rtl="0">
              <a:spcBef>
                <a:spcPts val="0"/>
              </a:spcBef>
              <a:spcAft>
                <a:spcPts val="0"/>
              </a:spcAft>
              <a:buClr>
                <a:schemeClr val="dk1"/>
              </a:buClr>
              <a:buSzPts val="800"/>
              <a:buFont typeface="Arial"/>
              <a:buChar char="•"/>
            </a:pPr>
            <a:r>
              <a:rPr lang="es-MX" sz="800">
                <a:solidFill>
                  <a:schemeClr val="dk1"/>
                </a:solidFill>
                <a:latin typeface="Calibri"/>
                <a:ea typeface="Calibri"/>
                <a:cs typeface="Calibri"/>
                <a:sym typeface="Calibri"/>
              </a:rPr>
              <a:t>Medición de terrenos.</a:t>
            </a:r>
            <a:endParaRPr/>
          </a:p>
          <a:p>
            <a:pPr marL="60325" marR="0" lvl="0" indent="-9525" algn="l" rtl="0">
              <a:spcBef>
                <a:spcPts val="0"/>
              </a:spcBef>
              <a:spcAft>
                <a:spcPts val="0"/>
              </a:spcAft>
              <a:buClr>
                <a:schemeClr val="dk1"/>
              </a:buClr>
              <a:buSzPts val="800"/>
              <a:buFont typeface="Arial"/>
              <a:buNone/>
            </a:pPr>
            <a:endParaRPr sz="800">
              <a:solidFill>
                <a:schemeClr val="dk1"/>
              </a:solidFill>
              <a:latin typeface="Calibri"/>
              <a:ea typeface="Calibri"/>
              <a:cs typeface="Calibri"/>
              <a:sym typeface="Calibri"/>
            </a:endParaRPr>
          </a:p>
          <a:p>
            <a:pPr marL="60325" marR="0" lvl="0" indent="-60325" algn="l" rtl="0">
              <a:spcBef>
                <a:spcPts val="0"/>
              </a:spcBef>
              <a:spcAft>
                <a:spcPts val="0"/>
              </a:spcAft>
              <a:buClr>
                <a:schemeClr val="dk1"/>
              </a:buClr>
              <a:buSzPts val="800"/>
              <a:buFont typeface="Arial"/>
              <a:buChar char="•"/>
            </a:pPr>
            <a:r>
              <a:rPr lang="es-MX" sz="800">
                <a:solidFill>
                  <a:schemeClr val="dk1"/>
                </a:solidFill>
                <a:latin typeface="Calibri"/>
                <a:ea typeface="Calibri"/>
                <a:cs typeface="Calibri"/>
                <a:sym typeface="Calibri"/>
              </a:rPr>
              <a:t>Cultura urbana y medio ambiente.</a:t>
            </a:r>
            <a:endParaRPr/>
          </a:p>
          <a:p>
            <a:pPr marL="60325" marR="0" lvl="0" indent="-9525" algn="l" rtl="0">
              <a:spcBef>
                <a:spcPts val="0"/>
              </a:spcBef>
              <a:spcAft>
                <a:spcPts val="0"/>
              </a:spcAft>
              <a:buClr>
                <a:schemeClr val="dk1"/>
              </a:buClr>
              <a:buSzPts val="800"/>
              <a:buFont typeface="Arial"/>
              <a:buNone/>
            </a:pPr>
            <a:endParaRPr sz="800">
              <a:solidFill>
                <a:schemeClr val="dk1"/>
              </a:solidFill>
              <a:latin typeface="Calibri"/>
              <a:ea typeface="Calibri"/>
              <a:cs typeface="Calibri"/>
              <a:sym typeface="Calibri"/>
            </a:endParaRPr>
          </a:p>
          <a:p>
            <a:pPr marL="60325" marR="0" lvl="0" indent="-60325" algn="l" rtl="0">
              <a:spcBef>
                <a:spcPts val="0"/>
              </a:spcBef>
              <a:spcAft>
                <a:spcPts val="0"/>
              </a:spcAft>
              <a:buClr>
                <a:schemeClr val="dk1"/>
              </a:buClr>
              <a:buSzPts val="800"/>
              <a:buFont typeface="Arial"/>
              <a:buChar char="•"/>
            </a:pPr>
            <a:r>
              <a:rPr lang="es-MX" sz="800">
                <a:solidFill>
                  <a:schemeClr val="dk1"/>
                </a:solidFill>
                <a:latin typeface="Calibri"/>
                <a:ea typeface="Calibri"/>
                <a:cs typeface="Calibri"/>
                <a:sym typeface="Calibri"/>
              </a:rPr>
              <a:t>Compromiso ético y ciudadano.</a:t>
            </a:r>
            <a:endParaRPr/>
          </a:p>
          <a:p>
            <a:pPr marL="60325" marR="0" lvl="0" indent="-9525" algn="l" rtl="0">
              <a:spcBef>
                <a:spcPts val="0"/>
              </a:spcBef>
              <a:spcAft>
                <a:spcPts val="0"/>
              </a:spcAft>
              <a:buClr>
                <a:schemeClr val="dk1"/>
              </a:buClr>
              <a:buSzPts val="800"/>
              <a:buFont typeface="Arial"/>
              <a:buNone/>
            </a:pPr>
            <a:endParaRPr sz="800">
              <a:solidFill>
                <a:schemeClr val="dk1"/>
              </a:solidFill>
              <a:latin typeface="Calibri"/>
              <a:ea typeface="Calibri"/>
              <a:cs typeface="Calibri"/>
              <a:sym typeface="Calibri"/>
            </a:endParaRPr>
          </a:p>
          <a:p>
            <a:pPr marL="60325" marR="0" lvl="0" indent="-60325" algn="l" rtl="0">
              <a:spcBef>
                <a:spcPts val="0"/>
              </a:spcBef>
              <a:spcAft>
                <a:spcPts val="0"/>
              </a:spcAft>
              <a:buClr>
                <a:schemeClr val="dk1"/>
              </a:buClr>
              <a:buSzPts val="800"/>
              <a:buFont typeface="Arial"/>
              <a:buChar char="•"/>
            </a:pPr>
            <a:r>
              <a:rPr lang="es-MX" sz="800">
                <a:solidFill>
                  <a:schemeClr val="dk1"/>
                </a:solidFill>
                <a:latin typeface="Calibri"/>
                <a:ea typeface="Calibri"/>
                <a:cs typeface="Calibri"/>
                <a:sym typeface="Calibri"/>
              </a:rPr>
              <a:t>Transformación digital.</a:t>
            </a:r>
            <a:endParaRPr/>
          </a:p>
        </p:txBody>
      </p:sp>
      <p:sp>
        <p:nvSpPr>
          <p:cNvPr id="2" name="Google Shape;127;p1">
            <a:extLst>
              <a:ext uri="{FF2B5EF4-FFF2-40B4-BE49-F238E27FC236}">
                <a16:creationId xmlns:a16="http://schemas.microsoft.com/office/drawing/2014/main" id="{1D5C659B-0ADF-5520-11CE-64580A033559}"/>
              </a:ext>
            </a:extLst>
          </p:cNvPr>
          <p:cNvSpPr txBox="1"/>
          <p:nvPr/>
        </p:nvSpPr>
        <p:spPr>
          <a:xfrm>
            <a:off x="671249" y="101962"/>
            <a:ext cx="2393437"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400" dirty="0" err="1">
                <a:solidFill>
                  <a:srgbClr val="0071C2"/>
                </a:solidFill>
                <a:latin typeface="Calibri"/>
                <a:ea typeface="Calibri"/>
                <a:cs typeface="Calibri"/>
                <a:sym typeface="Calibri"/>
              </a:rPr>
              <a:t>Canvas</a:t>
            </a:r>
            <a:r>
              <a:rPr lang="es-MX" sz="1400" dirty="0">
                <a:solidFill>
                  <a:srgbClr val="0071C2"/>
                </a:solidFill>
                <a:latin typeface="Calibri"/>
                <a:ea typeface="Calibri"/>
                <a:cs typeface="Calibri"/>
                <a:sym typeface="Calibri"/>
              </a:rPr>
              <a:t> de diseño </a:t>
            </a:r>
            <a:endParaRPr dirty="0"/>
          </a:p>
          <a:p>
            <a:pPr marL="0" marR="0" lvl="0" indent="0" algn="l" rtl="0">
              <a:spcBef>
                <a:spcPts val="0"/>
              </a:spcBef>
              <a:spcAft>
                <a:spcPts val="0"/>
              </a:spcAft>
              <a:buNone/>
            </a:pPr>
            <a:r>
              <a:rPr lang="es-MX" sz="1400" b="1" dirty="0">
                <a:solidFill>
                  <a:srgbClr val="FFC000"/>
                </a:solidFill>
                <a:latin typeface="Calibri"/>
                <a:ea typeface="Calibri"/>
                <a:cs typeface="Calibri"/>
                <a:sym typeface="Calibri"/>
              </a:rPr>
              <a:t>Aprendizaje Basado en Retos</a:t>
            </a:r>
            <a:endParaRPr sz="1400" b="1" dirty="0">
              <a:solidFill>
                <a:srgbClr val="FFC000"/>
              </a:solidFill>
              <a:latin typeface="Calibri"/>
              <a:ea typeface="Calibri"/>
              <a:cs typeface="Calibri"/>
              <a:sym typeface="Calibri"/>
            </a:endParaRPr>
          </a:p>
        </p:txBody>
      </p:sp>
      <p:pic>
        <p:nvPicPr>
          <p:cNvPr id="3" name="Google Shape;139;p1">
            <a:extLst>
              <a:ext uri="{FF2B5EF4-FFF2-40B4-BE49-F238E27FC236}">
                <a16:creationId xmlns:a16="http://schemas.microsoft.com/office/drawing/2014/main" id="{44C5C5B3-D57F-6FB1-75CD-78EAC4F2A9C4}"/>
              </a:ext>
            </a:extLst>
          </p:cNvPr>
          <p:cNvPicPr preferRelativeResize="0"/>
          <p:nvPr/>
        </p:nvPicPr>
        <p:blipFill rotWithShape="1">
          <a:blip r:embed="rId10">
            <a:alphaModFix/>
          </a:blip>
          <a:srcRect/>
          <a:stretch/>
        </p:blipFill>
        <p:spPr>
          <a:xfrm>
            <a:off x="251847" y="54987"/>
            <a:ext cx="433083" cy="537785"/>
          </a:xfrm>
          <a:prstGeom prst="rect">
            <a:avLst/>
          </a:prstGeom>
          <a:noFill/>
          <a:ln>
            <a:noFill/>
          </a:ln>
        </p:spPr>
      </p:pic>
      <p:sp>
        <p:nvSpPr>
          <p:cNvPr id="4" name="CuadroTexto 3">
            <a:extLst>
              <a:ext uri="{FF2B5EF4-FFF2-40B4-BE49-F238E27FC236}">
                <a16:creationId xmlns:a16="http://schemas.microsoft.com/office/drawing/2014/main" id="{AC63DD11-689C-0A7C-F10D-E31C4E90DC3C}"/>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
          <p:cNvSpPr/>
          <p:nvPr/>
        </p:nvSpPr>
        <p:spPr>
          <a:xfrm>
            <a:off x="4470400" y="4196088"/>
            <a:ext cx="4278486" cy="1956179"/>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8" name="Google Shape;198;p3"/>
          <p:cNvSpPr/>
          <p:nvPr/>
        </p:nvSpPr>
        <p:spPr>
          <a:xfrm>
            <a:off x="2133600" y="4196088"/>
            <a:ext cx="2340864"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9" name="Google Shape;199;p3"/>
          <p:cNvSpPr/>
          <p:nvPr/>
        </p:nvSpPr>
        <p:spPr>
          <a:xfrm>
            <a:off x="302420" y="4196088"/>
            <a:ext cx="1843088" cy="195681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0" name="Google Shape;200;p3"/>
          <p:cNvSpPr/>
          <p:nvPr/>
        </p:nvSpPr>
        <p:spPr>
          <a:xfrm>
            <a:off x="6629400" y="2531204"/>
            <a:ext cx="2124075" cy="1678846"/>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1" name="Google Shape;201;p3"/>
          <p:cNvSpPr/>
          <p:nvPr/>
        </p:nvSpPr>
        <p:spPr>
          <a:xfrm>
            <a:off x="6629400" y="683234"/>
            <a:ext cx="2119486" cy="1849981"/>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2" name="Google Shape;202;p3"/>
          <p:cNvSpPr/>
          <p:nvPr/>
        </p:nvSpPr>
        <p:spPr>
          <a:xfrm>
            <a:off x="4419600" y="686898"/>
            <a:ext cx="2214648"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3" name="Google Shape;203;p3"/>
          <p:cNvSpPr/>
          <p:nvPr/>
        </p:nvSpPr>
        <p:spPr>
          <a:xfrm>
            <a:off x="2127917" y="683234"/>
            <a:ext cx="2345716" cy="3526627"/>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4" name="Google Shape;204;p3"/>
          <p:cNvSpPr/>
          <p:nvPr/>
        </p:nvSpPr>
        <p:spPr>
          <a:xfrm>
            <a:off x="304800" y="686898"/>
            <a:ext cx="1840707" cy="3522962"/>
          </a:xfrm>
          <a:prstGeom prst="rect">
            <a:avLst/>
          </a:prstGeom>
          <a:solidFill>
            <a:schemeClr val="lt1"/>
          </a:solidFill>
          <a:ln w="15875" cap="flat" cmpd="sng">
            <a:solidFill>
              <a:srgbClr val="7F7F7F"/>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5" name="Google Shape;205;p3"/>
          <p:cNvSpPr/>
          <p:nvPr/>
        </p:nvSpPr>
        <p:spPr>
          <a:xfrm>
            <a:off x="2152272" y="4254180"/>
            <a:ext cx="1296749" cy="57919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Riesgos </a:t>
            </a:r>
            <a:endParaRPr/>
          </a:p>
          <a:p>
            <a:pPr marL="0" marR="0" lvl="0" indent="0" algn="l" rtl="0">
              <a:spcBef>
                <a:spcPts val="0"/>
              </a:spcBef>
              <a:spcAft>
                <a:spcPts val="0"/>
              </a:spcAft>
              <a:buNone/>
            </a:pPr>
            <a:r>
              <a:rPr lang="es-MX" sz="1400" b="1">
                <a:solidFill>
                  <a:srgbClr val="00B0F0"/>
                </a:solidFill>
                <a:latin typeface="Calibri"/>
                <a:ea typeface="Calibri"/>
                <a:cs typeface="Calibri"/>
                <a:sym typeface="Calibri"/>
              </a:rPr>
              <a:t>potenciales</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206" name="Google Shape;206;p3"/>
          <p:cNvSpPr/>
          <p:nvPr/>
        </p:nvSpPr>
        <p:spPr>
          <a:xfrm>
            <a:off x="6673530" y="715210"/>
            <a:ext cx="1490829" cy="40915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Resultado final</a:t>
            </a:r>
            <a:endParaRPr/>
          </a:p>
        </p:txBody>
      </p:sp>
      <p:sp>
        <p:nvSpPr>
          <p:cNvPr id="207" name="Google Shape;207;p3"/>
          <p:cNvSpPr/>
          <p:nvPr/>
        </p:nvSpPr>
        <p:spPr>
          <a:xfrm>
            <a:off x="6673530" y="2533215"/>
            <a:ext cx="1278269" cy="55124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Evidencias de competencia</a:t>
            </a:r>
            <a:endParaRPr/>
          </a:p>
          <a:p>
            <a:pPr marL="0" marR="0" lvl="0" indent="0" algn="l" rtl="0">
              <a:spcBef>
                <a:spcPts val="0"/>
              </a:spcBef>
              <a:spcAft>
                <a:spcPts val="0"/>
              </a:spcAft>
              <a:buNone/>
            </a:pPr>
            <a:endParaRPr sz="1400" b="1">
              <a:solidFill>
                <a:srgbClr val="00B0F0"/>
              </a:solidFill>
              <a:latin typeface="Calibri"/>
              <a:ea typeface="Calibri"/>
              <a:cs typeface="Calibri"/>
              <a:sym typeface="Calibri"/>
            </a:endParaRPr>
          </a:p>
        </p:txBody>
      </p:sp>
      <p:sp>
        <p:nvSpPr>
          <p:cNvPr id="208" name="Google Shape;208;p3"/>
          <p:cNvSpPr/>
          <p:nvPr/>
        </p:nvSpPr>
        <p:spPr>
          <a:xfrm>
            <a:off x="304799" y="4239933"/>
            <a:ext cx="996125" cy="55772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Socio </a:t>
            </a:r>
            <a:endParaRPr/>
          </a:p>
          <a:p>
            <a:pPr marL="0" marR="0" lvl="0" indent="0" algn="l" rtl="0">
              <a:spcBef>
                <a:spcPts val="0"/>
              </a:spcBef>
              <a:spcAft>
                <a:spcPts val="0"/>
              </a:spcAft>
              <a:buNone/>
            </a:pPr>
            <a:r>
              <a:rPr lang="es-MX" sz="1400" b="1">
                <a:solidFill>
                  <a:srgbClr val="00B0F0"/>
                </a:solidFill>
                <a:latin typeface="Calibri"/>
                <a:ea typeface="Calibri"/>
                <a:cs typeface="Calibri"/>
                <a:sym typeface="Calibri"/>
              </a:rPr>
              <a:t>formador</a:t>
            </a:r>
            <a:endParaRPr/>
          </a:p>
        </p:txBody>
      </p:sp>
      <p:sp>
        <p:nvSpPr>
          <p:cNvPr id="209" name="Google Shape;209;p3"/>
          <p:cNvSpPr/>
          <p:nvPr/>
        </p:nvSpPr>
        <p:spPr>
          <a:xfrm>
            <a:off x="304799" y="756980"/>
            <a:ext cx="1828052" cy="368936"/>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Subcompetencias </a:t>
            </a:r>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p:txBody>
      </p:sp>
      <p:sp>
        <p:nvSpPr>
          <p:cNvPr id="210" name="Google Shape;210;p3"/>
          <p:cNvSpPr/>
          <p:nvPr/>
        </p:nvSpPr>
        <p:spPr>
          <a:xfrm>
            <a:off x="4486401" y="4281517"/>
            <a:ext cx="1031838" cy="371491"/>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Evaluación</a:t>
            </a:r>
            <a:endParaRPr sz="1400">
              <a:solidFill>
                <a:srgbClr val="00B0F0"/>
              </a:solidFill>
              <a:latin typeface="Calibri"/>
              <a:ea typeface="Calibri"/>
              <a:cs typeface="Calibri"/>
              <a:sym typeface="Calibri"/>
            </a:endParaRPr>
          </a:p>
          <a:p>
            <a:pPr marL="0" marR="0" lvl="0" indent="0" algn="l" rtl="0">
              <a:spcBef>
                <a:spcPts val="0"/>
              </a:spcBef>
              <a:spcAft>
                <a:spcPts val="0"/>
              </a:spcAft>
              <a:buNone/>
            </a:pPr>
            <a:endParaRPr sz="1400">
              <a:solidFill>
                <a:srgbClr val="00B0F0"/>
              </a:solidFill>
              <a:latin typeface="Calibri"/>
              <a:ea typeface="Calibri"/>
              <a:cs typeface="Calibri"/>
              <a:sym typeface="Calibri"/>
            </a:endParaRPr>
          </a:p>
          <a:p>
            <a:pPr marL="0" marR="0" lvl="0" indent="0" algn="l" rtl="0">
              <a:spcBef>
                <a:spcPts val="0"/>
              </a:spcBef>
              <a:spcAft>
                <a:spcPts val="0"/>
              </a:spcAft>
              <a:buNone/>
            </a:pPr>
            <a:r>
              <a:rPr lang="es-MX" sz="1400">
                <a:solidFill>
                  <a:srgbClr val="00B0F0"/>
                </a:solidFill>
                <a:latin typeface="Calibri"/>
                <a:ea typeface="Calibri"/>
                <a:cs typeface="Calibri"/>
                <a:sym typeface="Calibri"/>
              </a:rPr>
              <a:t> </a:t>
            </a:r>
            <a:endParaRPr/>
          </a:p>
        </p:txBody>
      </p:sp>
      <p:sp>
        <p:nvSpPr>
          <p:cNvPr id="211" name="Google Shape;211;p3"/>
          <p:cNvSpPr/>
          <p:nvPr/>
        </p:nvSpPr>
        <p:spPr>
          <a:xfrm>
            <a:off x="304800" y="683234"/>
            <a:ext cx="8444086" cy="5469033"/>
          </a:xfrm>
          <a:prstGeom prst="roundRect">
            <a:avLst>
              <a:gd name="adj" fmla="val 0"/>
            </a:avLst>
          </a:prstGeom>
          <a:noFill/>
          <a:ln w="22225" cap="flat" cmpd="sng">
            <a:solidFill>
              <a:srgbClr val="7F7F7F"/>
            </a:solidFill>
            <a:prstDash val="solid"/>
            <a:round/>
            <a:headEnd type="none" w="sm" len="sm"/>
            <a:tailEnd type="none" w="sm" len="sm"/>
          </a:ln>
        </p:spPr>
        <p:txBody>
          <a:bodyPr spcFirstLastPara="1" wrap="square" lIns="91425" tIns="45700" rIns="91425" bIns="45700" anchor="t" anchorCtr="0">
            <a:noAutofit/>
          </a:bodyPr>
          <a:lstStyle/>
          <a:p>
            <a:pPr marL="285744" marR="0" lvl="0" indent="0" algn="l" rtl="0">
              <a:spcBef>
                <a:spcPts val="0"/>
              </a:spcBef>
              <a:spcAft>
                <a:spcPts val="0"/>
              </a:spcAft>
              <a:buClr>
                <a:schemeClr val="dk1"/>
              </a:buClr>
              <a:buSzPts val="2000"/>
              <a:buFont typeface="Arial"/>
              <a:buNone/>
            </a:pPr>
            <a:endParaRPr sz="2000">
              <a:solidFill>
                <a:schemeClr val="dk1"/>
              </a:solidFill>
              <a:latin typeface="Calibri"/>
              <a:ea typeface="Calibri"/>
              <a:cs typeface="Calibri"/>
              <a:sym typeface="Calibri"/>
            </a:endParaRPr>
          </a:p>
        </p:txBody>
      </p:sp>
      <p:sp>
        <p:nvSpPr>
          <p:cNvPr id="212" name="Google Shape;212;p3"/>
          <p:cNvSpPr/>
          <p:nvPr/>
        </p:nvSpPr>
        <p:spPr>
          <a:xfrm>
            <a:off x="4486401" y="728247"/>
            <a:ext cx="1416821" cy="40382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Contenidos</a:t>
            </a:r>
            <a:endParaRPr sz="1400">
              <a:solidFill>
                <a:srgbClr val="00B0F0"/>
              </a:solidFill>
              <a:latin typeface="Calibri"/>
              <a:ea typeface="Calibri"/>
              <a:cs typeface="Calibri"/>
              <a:sym typeface="Calibri"/>
            </a:endParaRPr>
          </a:p>
        </p:txBody>
      </p:sp>
      <p:pic>
        <p:nvPicPr>
          <p:cNvPr id="213" name="Google Shape;213;p3"/>
          <p:cNvPicPr preferRelativeResize="0"/>
          <p:nvPr/>
        </p:nvPicPr>
        <p:blipFill rotWithShape="1">
          <a:blip r:embed="rId3">
            <a:alphaModFix/>
          </a:blip>
          <a:srcRect/>
          <a:stretch/>
        </p:blipFill>
        <p:spPr>
          <a:xfrm>
            <a:off x="1830434" y="811973"/>
            <a:ext cx="212737" cy="236375"/>
          </a:xfrm>
          <a:prstGeom prst="rect">
            <a:avLst/>
          </a:prstGeom>
          <a:noFill/>
          <a:ln>
            <a:noFill/>
          </a:ln>
        </p:spPr>
      </p:pic>
      <p:pic>
        <p:nvPicPr>
          <p:cNvPr id="214" name="Google Shape;214;p3"/>
          <p:cNvPicPr preferRelativeResize="0"/>
          <p:nvPr/>
        </p:nvPicPr>
        <p:blipFill rotWithShape="1">
          <a:blip r:embed="rId4">
            <a:alphaModFix/>
          </a:blip>
          <a:srcRect/>
          <a:stretch/>
        </p:blipFill>
        <p:spPr>
          <a:xfrm>
            <a:off x="4064452" y="4339683"/>
            <a:ext cx="347225" cy="294386"/>
          </a:xfrm>
          <a:prstGeom prst="rect">
            <a:avLst/>
          </a:prstGeom>
          <a:noFill/>
          <a:ln>
            <a:noFill/>
          </a:ln>
        </p:spPr>
      </p:pic>
      <p:sp>
        <p:nvSpPr>
          <p:cNvPr id="215" name="Google Shape;215;p3"/>
          <p:cNvSpPr txBox="1"/>
          <p:nvPr/>
        </p:nvSpPr>
        <p:spPr>
          <a:xfrm>
            <a:off x="1676760" y="3499601"/>
            <a:ext cx="529068"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1</a:t>
            </a:r>
            <a:endParaRPr/>
          </a:p>
        </p:txBody>
      </p:sp>
      <p:sp>
        <p:nvSpPr>
          <p:cNvPr id="216" name="Google Shape;216;p3"/>
          <p:cNvSpPr txBox="1"/>
          <p:nvPr/>
        </p:nvSpPr>
        <p:spPr>
          <a:xfrm>
            <a:off x="4025104" y="5429115"/>
            <a:ext cx="48165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7</a:t>
            </a:r>
            <a:endParaRPr/>
          </a:p>
        </p:txBody>
      </p:sp>
      <p:sp>
        <p:nvSpPr>
          <p:cNvPr id="217" name="Google Shape;217;p3"/>
          <p:cNvSpPr txBox="1"/>
          <p:nvPr/>
        </p:nvSpPr>
        <p:spPr>
          <a:xfrm>
            <a:off x="8298406" y="5449189"/>
            <a:ext cx="619436"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6</a:t>
            </a:r>
            <a:endParaRPr/>
          </a:p>
        </p:txBody>
      </p:sp>
      <p:sp>
        <p:nvSpPr>
          <p:cNvPr id="218" name="Google Shape;218;p3"/>
          <p:cNvSpPr/>
          <p:nvPr/>
        </p:nvSpPr>
        <p:spPr>
          <a:xfrm>
            <a:off x="2152272" y="728083"/>
            <a:ext cx="969400" cy="390939"/>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400" b="1">
                <a:solidFill>
                  <a:srgbClr val="00B0F0"/>
                </a:solidFill>
                <a:latin typeface="Calibri"/>
                <a:ea typeface="Calibri"/>
                <a:cs typeface="Calibri"/>
                <a:sym typeface="Calibri"/>
              </a:rPr>
              <a:t>El reto</a:t>
            </a:r>
            <a:endParaRPr/>
          </a:p>
        </p:txBody>
      </p:sp>
      <p:sp>
        <p:nvSpPr>
          <p:cNvPr id="219" name="Google Shape;219;p3"/>
          <p:cNvSpPr txBox="1"/>
          <p:nvPr/>
        </p:nvSpPr>
        <p:spPr>
          <a:xfrm>
            <a:off x="8281986" y="1841625"/>
            <a:ext cx="670309"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4</a:t>
            </a:r>
            <a:endParaRPr/>
          </a:p>
        </p:txBody>
      </p:sp>
      <p:pic>
        <p:nvPicPr>
          <p:cNvPr id="220" name="Google Shape;220;p3" descr="Resultado de imagen para idea icon"/>
          <p:cNvPicPr preferRelativeResize="0"/>
          <p:nvPr/>
        </p:nvPicPr>
        <p:blipFill rotWithShape="1">
          <a:blip r:embed="rId5">
            <a:alphaModFix/>
          </a:blip>
          <a:srcRect/>
          <a:stretch/>
        </p:blipFill>
        <p:spPr>
          <a:xfrm>
            <a:off x="4035571" y="701866"/>
            <a:ext cx="364937" cy="364937"/>
          </a:xfrm>
          <a:prstGeom prst="rect">
            <a:avLst/>
          </a:prstGeom>
          <a:noFill/>
          <a:ln>
            <a:noFill/>
          </a:ln>
        </p:spPr>
      </p:pic>
      <p:pic>
        <p:nvPicPr>
          <p:cNvPr id="221" name="Google Shape;221;p3"/>
          <p:cNvPicPr preferRelativeResize="0"/>
          <p:nvPr/>
        </p:nvPicPr>
        <p:blipFill rotWithShape="1">
          <a:blip r:embed="rId6">
            <a:alphaModFix/>
          </a:blip>
          <a:srcRect/>
          <a:stretch/>
        </p:blipFill>
        <p:spPr>
          <a:xfrm>
            <a:off x="8348544" y="759679"/>
            <a:ext cx="348563" cy="306495"/>
          </a:xfrm>
          <a:prstGeom prst="rect">
            <a:avLst/>
          </a:prstGeom>
          <a:noFill/>
          <a:ln>
            <a:noFill/>
          </a:ln>
        </p:spPr>
      </p:pic>
      <p:pic>
        <p:nvPicPr>
          <p:cNvPr id="222" name="Google Shape;222;p3"/>
          <p:cNvPicPr preferRelativeResize="0"/>
          <p:nvPr/>
        </p:nvPicPr>
        <p:blipFill rotWithShape="1">
          <a:blip r:embed="rId7">
            <a:alphaModFix/>
          </a:blip>
          <a:srcRect/>
          <a:stretch/>
        </p:blipFill>
        <p:spPr>
          <a:xfrm>
            <a:off x="6248400" y="773403"/>
            <a:ext cx="365963" cy="292771"/>
          </a:xfrm>
          <a:prstGeom prst="rect">
            <a:avLst/>
          </a:prstGeom>
          <a:noFill/>
          <a:ln>
            <a:noFill/>
          </a:ln>
        </p:spPr>
      </p:pic>
      <p:pic>
        <p:nvPicPr>
          <p:cNvPr id="223" name="Google Shape;223;p3"/>
          <p:cNvPicPr preferRelativeResize="0"/>
          <p:nvPr/>
        </p:nvPicPr>
        <p:blipFill rotWithShape="1">
          <a:blip r:embed="rId8">
            <a:alphaModFix/>
          </a:blip>
          <a:srcRect/>
          <a:stretch/>
        </p:blipFill>
        <p:spPr>
          <a:xfrm>
            <a:off x="8397989" y="2634331"/>
            <a:ext cx="294636" cy="167639"/>
          </a:xfrm>
          <a:prstGeom prst="rect">
            <a:avLst/>
          </a:prstGeom>
          <a:noFill/>
          <a:ln>
            <a:noFill/>
          </a:ln>
        </p:spPr>
      </p:pic>
      <p:sp>
        <p:nvSpPr>
          <p:cNvPr id="228" name="Google Shape;228;p3"/>
          <p:cNvSpPr txBox="1"/>
          <p:nvPr/>
        </p:nvSpPr>
        <p:spPr>
          <a:xfrm>
            <a:off x="3988882" y="3477909"/>
            <a:ext cx="51126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2</a:t>
            </a:r>
            <a:endParaRPr/>
          </a:p>
        </p:txBody>
      </p:sp>
      <p:sp>
        <p:nvSpPr>
          <p:cNvPr id="229" name="Google Shape;229;p3"/>
          <p:cNvSpPr txBox="1"/>
          <p:nvPr/>
        </p:nvSpPr>
        <p:spPr>
          <a:xfrm>
            <a:off x="8281986" y="3451990"/>
            <a:ext cx="571907"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5</a:t>
            </a:r>
            <a:endParaRPr/>
          </a:p>
        </p:txBody>
      </p:sp>
      <p:sp>
        <p:nvSpPr>
          <p:cNvPr id="230" name="Google Shape;230;p3"/>
          <p:cNvSpPr txBox="1"/>
          <p:nvPr/>
        </p:nvSpPr>
        <p:spPr>
          <a:xfrm>
            <a:off x="6206389" y="3477909"/>
            <a:ext cx="594819"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3</a:t>
            </a:r>
            <a:endParaRPr/>
          </a:p>
        </p:txBody>
      </p:sp>
      <p:sp>
        <p:nvSpPr>
          <p:cNvPr id="231" name="Google Shape;231;p3"/>
          <p:cNvSpPr txBox="1"/>
          <p:nvPr/>
        </p:nvSpPr>
        <p:spPr>
          <a:xfrm>
            <a:off x="1677713" y="5412666"/>
            <a:ext cx="481655" cy="8617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5000" b="1">
                <a:solidFill>
                  <a:srgbClr val="D8D8D8"/>
                </a:solidFill>
                <a:latin typeface="Calibri"/>
                <a:ea typeface="Calibri"/>
                <a:cs typeface="Calibri"/>
                <a:sym typeface="Calibri"/>
              </a:rPr>
              <a:t>8</a:t>
            </a:r>
            <a:endParaRPr/>
          </a:p>
        </p:txBody>
      </p:sp>
      <p:sp>
        <p:nvSpPr>
          <p:cNvPr id="232" name="Google Shape;232;p3"/>
          <p:cNvSpPr/>
          <p:nvPr/>
        </p:nvSpPr>
        <p:spPr>
          <a:xfrm>
            <a:off x="1805198" y="4391448"/>
            <a:ext cx="272192" cy="295675"/>
          </a:xfrm>
          <a:custGeom>
            <a:avLst/>
            <a:gdLst/>
            <a:ahLst/>
            <a:cxnLst/>
            <a:rect l="l" t="t" r="r" b="b"/>
            <a:pathLst>
              <a:path w="540885" h="504826" extrusionOk="0">
                <a:moveTo>
                  <a:pt x="169590" y="270443"/>
                </a:moveTo>
                <a:cubicBezTo>
                  <a:pt x="171469" y="270443"/>
                  <a:pt x="175506" y="272462"/>
                  <a:pt x="181704" y="276500"/>
                </a:cubicBezTo>
                <a:cubicBezTo>
                  <a:pt x="187902" y="280538"/>
                  <a:pt x="194757" y="285045"/>
                  <a:pt x="202269" y="290022"/>
                </a:cubicBezTo>
                <a:cubicBezTo>
                  <a:pt x="209781" y="294999"/>
                  <a:pt x="219829" y="299506"/>
                  <a:pt x="232412" y="303544"/>
                </a:cubicBezTo>
                <a:cubicBezTo>
                  <a:pt x="244995" y="307582"/>
                  <a:pt x="257673" y="309601"/>
                  <a:pt x="270443" y="309601"/>
                </a:cubicBezTo>
                <a:cubicBezTo>
                  <a:pt x="283214" y="309601"/>
                  <a:pt x="295891" y="307582"/>
                  <a:pt x="308473" y="303544"/>
                </a:cubicBezTo>
                <a:cubicBezTo>
                  <a:pt x="321057" y="299506"/>
                  <a:pt x="331105" y="294999"/>
                  <a:pt x="338617" y="290022"/>
                </a:cubicBezTo>
                <a:cubicBezTo>
                  <a:pt x="346129" y="285045"/>
                  <a:pt x="352983" y="280538"/>
                  <a:pt x="359181" y="276500"/>
                </a:cubicBezTo>
                <a:cubicBezTo>
                  <a:pt x="365379" y="272462"/>
                  <a:pt x="369418" y="270443"/>
                  <a:pt x="371295" y="270443"/>
                </a:cubicBezTo>
                <a:cubicBezTo>
                  <a:pt x="382751" y="270443"/>
                  <a:pt x="393222" y="272321"/>
                  <a:pt x="402705" y="276077"/>
                </a:cubicBezTo>
                <a:cubicBezTo>
                  <a:pt x="412191" y="279833"/>
                  <a:pt x="420218" y="284857"/>
                  <a:pt x="426792" y="291149"/>
                </a:cubicBezTo>
                <a:cubicBezTo>
                  <a:pt x="433365" y="297440"/>
                  <a:pt x="439187" y="305046"/>
                  <a:pt x="444258" y="313967"/>
                </a:cubicBezTo>
                <a:cubicBezTo>
                  <a:pt x="449329" y="322888"/>
                  <a:pt x="453367" y="332044"/>
                  <a:pt x="456371" y="341434"/>
                </a:cubicBezTo>
                <a:cubicBezTo>
                  <a:pt x="459376" y="350824"/>
                  <a:pt x="461865" y="361013"/>
                  <a:pt x="463837" y="372000"/>
                </a:cubicBezTo>
                <a:cubicBezTo>
                  <a:pt x="465809" y="382986"/>
                  <a:pt x="467124" y="393222"/>
                  <a:pt x="467781" y="402706"/>
                </a:cubicBezTo>
                <a:cubicBezTo>
                  <a:pt x="468438" y="412190"/>
                  <a:pt x="468767" y="421909"/>
                  <a:pt x="468767" y="431863"/>
                </a:cubicBezTo>
                <a:cubicBezTo>
                  <a:pt x="468767" y="454400"/>
                  <a:pt x="461912" y="472195"/>
                  <a:pt x="448202" y="485247"/>
                </a:cubicBezTo>
                <a:cubicBezTo>
                  <a:pt x="434492" y="498300"/>
                  <a:pt x="416275" y="504826"/>
                  <a:pt x="393550" y="504826"/>
                </a:cubicBezTo>
                <a:lnTo>
                  <a:pt x="147335" y="504826"/>
                </a:lnTo>
                <a:cubicBezTo>
                  <a:pt x="124611" y="504826"/>
                  <a:pt x="106393" y="498300"/>
                  <a:pt x="92683" y="485247"/>
                </a:cubicBezTo>
                <a:cubicBezTo>
                  <a:pt x="78974" y="472195"/>
                  <a:pt x="72118" y="454400"/>
                  <a:pt x="72118" y="431863"/>
                </a:cubicBezTo>
                <a:cubicBezTo>
                  <a:pt x="72118" y="421909"/>
                  <a:pt x="72447" y="412190"/>
                  <a:pt x="73104" y="402706"/>
                </a:cubicBezTo>
                <a:cubicBezTo>
                  <a:pt x="73761" y="393222"/>
                  <a:pt x="75077" y="382986"/>
                  <a:pt x="77049" y="372000"/>
                </a:cubicBezTo>
                <a:cubicBezTo>
                  <a:pt x="79021" y="361013"/>
                  <a:pt x="81510" y="350824"/>
                  <a:pt x="84514" y="341434"/>
                </a:cubicBezTo>
                <a:cubicBezTo>
                  <a:pt x="87519" y="332044"/>
                  <a:pt x="91556" y="322888"/>
                  <a:pt x="96628" y="313967"/>
                </a:cubicBezTo>
                <a:cubicBezTo>
                  <a:pt x="101698" y="305046"/>
                  <a:pt x="107521" y="297440"/>
                  <a:pt x="114093" y="291149"/>
                </a:cubicBezTo>
                <a:cubicBezTo>
                  <a:pt x="120667" y="284857"/>
                  <a:pt x="128696" y="279833"/>
                  <a:pt x="138180" y="276077"/>
                </a:cubicBezTo>
                <a:cubicBezTo>
                  <a:pt x="147664" y="272321"/>
                  <a:pt x="158135" y="270443"/>
                  <a:pt x="169590" y="270443"/>
                </a:cubicBezTo>
                <a:close/>
                <a:moveTo>
                  <a:pt x="505953" y="144237"/>
                </a:moveTo>
                <a:cubicBezTo>
                  <a:pt x="529241" y="144237"/>
                  <a:pt x="540885" y="177385"/>
                  <a:pt x="540885" y="243680"/>
                </a:cubicBezTo>
                <a:cubicBezTo>
                  <a:pt x="540885" y="258329"/>
                  <a:pt x="535626" y="269457"/>
                  <a:pt x="525109" y="277063"/>
                </a:cubicBezTo>
                <a:cubicBezTo>
                  <a:pt x="514592" y="284669"/>
                  <a:pt x="501634" y="288472"/>
                  <a:pt x="486233" y="288472"/>
                </a:cubicBezTo>
                <a:lnTo>
                  <a:pt x="448484" y="288472"/>
                </a:lnTo>
                <a:cubicBezTo>
                  <a:pt x="429140" y="265372"/>
                  <a:pt x="404256" y="253353"/>
                  <a:pt x="373830" y="252413"/>
                </a:cubicBezTo>
                <a:cubicBezTo>
                  <a:pt x="389043" y="230440"/>
                  <a:pt x="396649" y="206401"/>
                  <a:pt x="396649" y="180296"/>
                </a:cubicBezTo>
                <a:cubicBezTo>
                  <a:pt x="396649" y="174849"/>
                  <a:pt x="396179" y="168652"/>
                  <a:pt x="395240" y="161703"/>
                </a:cubicBezTo>
                <a:cubicBezTo>
                  <a:pt x="407636" y="166022"/>
                  <a:pt x="420125" y="168182"/>
                  <a:pt x="432708" y="168182"/>
                </a:cubicBezTo>
                <a:cubicBezTo>
                  <a:pt x="443789" y="168182"/>
                  <a:pt x="454964" y="166163"/>
                  <a:pt x="466231" y="162125"/>
                </a:cubicBezTo>
                <a:cubicBezTo>
                  <a:pt x="477500" y="158087"/>
                  <a:pt x="486655" y="154097"/>
                  <a:pt x="493698" y="150153"/>
                </a:cubicBezTo>
                <a:cubicBezTo>
                  <a:pt x="500742" y="146209"/>
                  <a:pt x="504826" y="144237"/>
                  <a:pt x="505953" y="144237"/>
                </a:cubicBezTo>
                <a:close/>
                <a:moveTo>
                  <a:pt x="34932" y="144237"/>
                </a:moveTo>
                <a:cubicBezTo>
                  <a:pt x="36059" y="144237"/>
                  <a:pt x="40144" y="146209"/>
                  <a:pt x="47187" y="150153"/>
                </a:cubicBezTo>
                <a:cubicBezTo>
                  <a:pt x="54229" y="154097"/>
                  <a:pt x="63384" y="158087"/>
                  <a:pt x="74653" y="162125"/>
                </a:cubicBezTo>
                <a:cubicBezTo>
                  <a:pt x="85921" y="166163"/>
                  <a:pt x="97096" y="168182"/>
                  <a:pt x="108176" y="168182"/>
                </a:cubicBezTo>
                <a:cubicBezTo>
                  <a:pt x="120760" y="168182"/>
                  <a:pt x="133249" y="166022"/>
                  <a:pt x="145644" y="161703"/>
                </a:cubicBezTo>
                <a:cubicBezTo>
                  <a:pt x="144705" y="168652"/>
                  <a:pt x="144235" y="174849"/>
                  <a:pt x="144235" y="180296"/>
                </a:cubicBezTo>
                <a:cubicBezTo>
                  <a:pt x="144235" y="206401"/>
                  <a:pt x="151841" y="230440"/>
                  <a:pt x="167054" y="252413"/>
                </a:cubicBezTo>
                <a:cubicBezTo>
                  <a:pt x="136630" y="253353"/>
                  <a:pt x="111745" y="265372"/>
                  <a:pt x="92401" y="288472"/>
                </a:cubicBezTo>
                <a:lnTo>
                  <a:pt x="54652" y="288472"/>
                </a:lnTo>
                <a:cubicBezTo>
                  <a:pt x="39251" y="288472"/>
                  <a:pt x="26293" y="284669"/>
                  <a:pt x="15776" y="277063"/>
                </a:cubicBezTo>
                <a:cubicBezTo>
                  <a:pt x="5259" y="269457"/>
                  <a:pt x="0" y="258329"/>
                  <a:pt x="0" y="243680"/>
                </a:cubicBezTo>
                <a:cubicBezTo>
                  <a:pt x="0" y="177385"/>
                  <a:pt x="11644" y="144237"/>
                  <a:pt x="34932" y="144237"/>
                </a:cubicBezTo>
                <a:close/>
                <a:moveTo>
                  <a:pt x="270442" y="72119"/>
                </a:moveTo>
                <a:cubicBezTo>
                  <a:pt x="300303" y="72119"/>
                  <a:pt x="325799" y="82683"/>
                  <a:pt x="346926" y="103811"/>
                </a:cubicBezTo>
                <a:cubicBezTo>
                  <a:pt x="368054" y="124940"/>
                  <a:pt x="378619" y="150434"/>
                  <a:pt x="378619" y="180296"/>
                </a:cubicBezTo>
                <a:cubicBezTo>
                  <a:pt x="378619" y="210157"/>
                  <a:pt x="368054" y="235652"/>
                  <a:pt x="346926" y="256780"/>
                </a:cubicBezTo>
                <a:cubicBezTo>
                  <a:pt x="325799" y="277908"/>
                  <a:pt x="300303" y="288472"/>
                  <a:pt x="270442" y="288472"/>
                </a:cubicBezTo>
                <a:cubicBezTo>
                  <a:pt x="240580" y="288472"/>
                  <a:pt x="215085" y="277908"/>
                  <a:pt x="193957" y="256780"/>
                </a:cubicBezTo>
                <a:cubicBezTo>
                  <a:pt x="172829" y="235652"/>
                  <a:pt x="162265" y="210157"/>
                  <a:pt x="162265" y="180296"/>
                </a:cubicBezTo>
                <a:cubicBezTo>
                  <a:pt x="162265" y="150434"/>
                  <a:pt x="172829" y="124940"/>
                  <a:pt x="193957" y="103811"/>
                </a:cubicBezTo>
                <a:cubicBezTo>
                  <a:pt x="215085" y="82683"/>
                  <a:pt x="240580" y="72119"/>
                  <a:pt x="270442" y="72119"/>
                </a:cubicBezTo>
                <a:close/>
                <a:moveTo>
                  <a:pt x="432707" y="0"/>
                </a:moveTo>
                <a:cubicBezTo>
                  <a:pt x="452615" y="0"/>
                  <a:pt x="469611" y="7043"/>
                  <a:pt x="483697" y="21128"/>
                </a:cubicBezTo>
                <a:cubicBezTo>
                  <a:pt x="497783" y="35214"/>
                  <a:pt x="504825" y="52210"/>
                  <a:pt x="504825" y="72118"/>
                </a:cubicBezTo>
                <a:cubicBezTo>
                  <a:pt x="504825" y="92025"/>
                  <a:pt x="497783" y="109022"/>
                  <a:pt x="483697" y="123108"/>
                </a:cubicBezTo>
                <a:cubicBezTo>
                  <a:pt x="469611" y="137193"/>
                  <a:pt x="452615" y="144236"/>
                  <a:pt x="432707" y="144236"/>
                </a:cubicBezTo>
                <a:cubicBezTo>
                  <a:pt x="412800" y="144236"/>
                  <a:pt x="395803" y="137193"/>
                  <a:pt x="381717" y="123108"/>
                </a:cubicBezTo>
                <a:cubicBezTo>
                  <a:pt x="367632" y="109022"/>
                  <a:pt x="360589" y="92025"/>
                  <a:pt x="360589" y="72118"/>
                </a:cubicBezTo>
                <a:cubicBezTo>
                  <a:pt x="360589" y="52210"/>
                  <a:pt x="367632" y="35214"/>
                  <a:pt x="381717" y="21128"/>
                </a:cubicBezTo>
                <a:cubicBezTo>
                  <a:pt x="395803" y="7043"/>
                  <a:pt x="412800" y="0"/>
                  <a:pt x="432707" y="0"/>
                </a:cubicBezTo>
                <a:close/>
                <a:moveTo>
                  <a:pt x="108176" y="0"/>
                </a:moveTo>
                <a:cubicBezTo>
                  <a:pt x="128085" y="0"/>
                  <a:pt x="145080" y="7043"/>
                  <a:pt x="159167" y="21128"/>
                </a:cubicBezTo>
                <a:cubicBezTo>
                  <a:pt x="173252" y="35214"/>
                  <a:pt x="180295" y="52210"/>
                  <a:pt x="180295" y="72118"/>
                </a:cubicBezTo>
                <a:cubicBezTo>
                  <a:pt x="180295" y="92025"/>
                  <a:pt x="173252" y="109022"/>
                  <a:pt x="159167" y="123108"/>
                </a:cubicBezTo>
                <a:cubicBezTo>
                  <a:pt x="145080" y="137193"/>
                  <a:pt x="128085" y="144236"/>
                  <a:pt x="108176" y="144236"/>
                </a:cubicBezTo>
                <a:cubicBezTo>
                  <a:pt x="88270" y="144236"/>
                  <a:pt x="71272" y="137193"/>
                  <a:pt x="57187" y="123108"/>
                </a:cubicBezTo>
                <a:cubicBezTo>
                  <a:pt x="43102" y="109022"/>
                  <a:pt x="36059" y="92025"/>
                  <a:pt x="36059" y="72118"/>
                </a:cubicBezTo>
                <a:cubicBezTo>
                  <a:pt x="36059" y="52210"/>
                  <a:pt x="43102" y="35214"/>
                  <a:pt x="57187" y="21128"/>
                </a:cubicBezTo>
                <a:cubicBezTo>
                  <a:pt x="71272" y="7043"/>
                  <a:pt x="88270" y="0"/>
                  <a:pt x="108176" y="0"/>
                </a:cubicBezTo>
                <a:close/>
              </a:path>
            </a:pathLst>
          </a:custGeom>
          <a:solidFill>
            <a:srgbClr val="2C2C2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1">
              <a:solidFill>
                <a:schemeClr val="lt1"/>
              </a:solidFill>
              <a:latin typeface="Calibri"/>
              <a:ea typeface="Calibri"/>
              <a:cs typeface="Calibri"/>
              <a:sym typeface="Calibri"/>
            </a:endParaRPr>
          </a:p>
        </p:txBody>
      </p:sp>
      <p:pic>
        <p:nvPicPr>
          <p:cNvPr id="233" name="Google Shape;233;p3"/>
          <p:cNvPicPr preferRelativeResize="0"/>
          <p:nvPr/>
        </p:nvPicPr>
        <p:blipFill rotWithShape="1">
          <a:blip r:embed="rId9">
            <a:alphaModFix/>
          </a:blip>
          <a:srcRect/>
          <a:stretch/>
        </p:blipFill>
        <p:spPr>
          <a:xfrm>
            <a:off x="8267403" y="4353813"/>
            <a:ext cx="373064" cy="227984"/>
          </a:xfrm>
          <a:prstGeom prst="rect">
            <a:avLst/>
          </a:prstGeom>
          <a:noFill/>
          <a:ln>
            <a:noFill/>
          </a:ln>
        </p:spPr>
      </p:pic>
      <p:sp>
        <p:nvSpPr>
          <p:cNvPr id="2" name="Google Shape;127;p1">
            <a:extLst>
              <a:ext uri="{FF2B5EF4-FFF2-40B4-BE49-F238E27FC236}">
                <a16:creationId xmlns:a16="http://schemas.microsoft.com/office/drawing/2014/main" id="{CC104AB1-FB0B-9EC6-4F37-9440AB287E19}"/>
              </a:ext>
            </a:extLst>
          </p:cNvPr>
          <p:cNvSpPr txBox="1"/>
          <p:nvPr/>
        </p:nvSpPr>
        <p:spPr>
          <a:xfrm>
            <a:off x="671249" y="101962"/>
            <a:ext cx="2393437"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400" dirty="0" err="1">
                <a:solidFill>
                  <a:srgbClr val="0071C2"/>
                </a:solidFill>
                <a:latin typeface="Calibri"/>
                <a:ea typeface="Calibri"/>
                <a:cs typeface="Calibri"/>
                <a:sym typeface="Calibri"/>
              </a:rPr>
              <a:t>Canvas</a:t>
            </a:r>
            <a:r>
              <a:rPr lang="es-MX" sz="1400" dirty="0">
                <a:solidFill>
                  <a:srgbClr val="0071C2"/>
                </a:solidFill>
                <a:latin typeface="Calibri"/>
                <a:ea typeface="Calibri"/>
                <a:cs typeface="Calibri"/>
                <a:sym typeface="Calibri"/>
              </a:rPr>
              <a:t> de diseño </a:t>
            </a:r>
            <a:endParaRPr dirty="0"/>
          </a:p>
          <a:p>
            <a:pPr marL="0" marR="0" lvl="0" indent="0" algn="l" rtl="0">
              <a:spcBef>
                <a:spcPts val="0"/>
              </a:spcBef>
              <a:spcAft>
                <a:spcPts val="0"/>
              </a:spcAft>
              <a:buNone/>
            </a:pPr>
            <a:r>
              <a:rPr lang="es-MX" sz="1400" b="1" dirty="0">
                <a:solidFill>
                  <a:srgbClr val="FFC000"/>
                </a:solidFill>
                <a:latin typeface="Calibri"/>
                <a:ea typeface="Calibri"/>
                <a:cs typeface="Calibri"/>
                <a:sym typeface="Calibri"/>
              </a:rPr>
              <a:t>Aprendizaje Basado en Retos</a:t>
            </a:r>
            <a:endParaRPr sz="1400" b="1" dirty="0">
              <a:solidFill>
                <a:srgbClr val="FFC000"/>
              </a:solidFill>
              <a:latin typeface="Calibri"/>
              <a:ea typeface="Calibri"/>
              <a:cs typeface="Calibri"/>
              <a:sym typeface="Calibri"/>
            </a:endParaRPr>
          </a:p>
        </p:txBody>
      </p:sp>
      <p:pic>
        <p:nvPicPr>
          <p:cNvPr id="3" name="Google Shape;139;p1">
            <a:extLst>
              <a:ext uri="{FF2B5EF4-FFF2-40B4-BE49-F238E27FC236}">
                <a16:creationId xmlns:a16="http://schemas.microsoft.com/office/drawing/2014/main" id="{57D2FABD-978C-5AC1-31CA-CB00CD264420}"/>
              </a:ext>
            </a:extLst>
          </p:cNvPr>
          <p:cNvPicPr preferRelativeResize="0"/>
          <p:nvPr/>
        </p:nvPicPr>
        <p:blipFill rotWithShape="1">
          <a:blip r:embed="rId10">
            <a:alphaModFix/>
          </a:blip>
          <a:srcRect/>
          <a:stretch/>
        </p:blipFill>
        <p:spPr>
          <a:xfrm>
            <a:off x="251847" y="54987"/>
            <a:ext cx="433083" cy="537785"/>
          </a:xfrm>
          <a:prstGeom prst="rect">
            <a:avLst/>
          </a:prstGeom>
          <a:noFill/>
          <a:ln>
            <a:noFill/>
          </a:ln>
        </p:spPr>
      </p:pic>
      <p:sp>
        <p:nvSpPr>
          <p:cNvPr id="4" name="Google Shape;114;p11">
            <a:extLst>
              <a:ext uri="{FF2B5EF4-FFF2-40B4-BE49-F238E27FC236}">
                <a16:creationId xmlns:a16="http://schemas.microsoft.com/office/drawing/2014/main" id="{8B9999DB-A725-12EA-5299-2643249A593C}"/>
              </a:ext>
            </a:extLst>
          </p:cNvPr>
          <p:cNvSpPr txBox="1"/>
          <p:nvPr/>
        </p:nvSpPr>
        <p:spPr>
          <a:xfrm>
            <a:off x="3014116" y="47784"/>
            <a:ext cx="2296070"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s-MX" sz="1100" b="0" i="0" u="none" strike="noStrike" cap="none" dirty="0">
                <a:solidFill>
                  <a:srgbClr val="7F7F7F"/>
                </a:solidFill>
                <a:latin typeface="Calibri"/>
                <a:ea typeface="Calibri"/>
                <a:cs typeface="Calibri"/>
                <a:sym typeface="Calibri"/>
              </a:rPr>
              <a:t>Nombre del curso</a:t>
            </a:r>
            <a:endParaRPr sz="1400" b="0" i="0" u="none" strike="noStrike" cap="none" dirty="0">
              <a:solidFill>
                <a:srgbClr val="000000"/>
              </a:solidFill>
              <a:latin typeface="Arial"/>
              <a:ea typeface="Arial"/>
              <a:cs typeface="Arial"/>
              <a:sym typeface="Arial"/>
            </a:endParaRPr>
          </a:p>
        </p:txBody>
      </p:sp>
      <p:sp>
        <p:nvSpPr>
          <p:cNvPr id="5" name="Google Shape;115;p11">
            <a:extLst>
              <a:ext uri="{FF2B5EF4-FFF2-40B4-BE49-F238E27FC236}">
                <a16:creationId xmlns:a16="http://schemas.microsoft.com/office/drawing/2014/main" id="{ED7C5474-2C13-9E36-082F-E339A1774E04}"/>
              </a:ext>
            </a:extLst>
          </p:cNvPr>
          <p:cNvSpPr txBox="1"/>
          <p:nvPr/>
        </p:nvSpPr>
        <p:spPr>
          <a:xfrm>
            <a:off x="3015715" y="341105"/>
            <a:ext cx="2302421" cy="248223"/>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s-MX" sz="1100" b="0" i="0" u="none" strike="noStrike" cap="none" dirty="0">
                <a:solidFill>
                  <a:srgbClr val="7F7F7F"/>
                </a:solidFill>
                <a:latin typeface="Calibri"/>
                <a:ea typeface="Calibri"/>
                <a:cs typeface="Calibri"/>
                <a:sym typeface="Calibri"/>
              </a:rPr>
              <a:t>Semestre</a:t>
            </a:r>
            <a:endParaRPr dirty="0"/>
          </a:p>
        </p:txBody>
      </p:sp>
      <p:sp>
        <p:nvSpPr>
          <p:cNvPr id="6" name="Google Shape;116;p11">
            <a:extLst>
              <a:ext uri="{FF2B5EF4-FFF2-40B4-BE49-F238E27FC236}">
                <a16:creationId xmlns:a16="http://schemas.microsoft.com/office/drawing/2014/main" id="{FA5A254C-19EC-1640-D128-1E64DF397984}"/>
              </a:ext>
            </a:extLst>
          </p:cNvPr>
          <p:cNvSpPr txBox="1"/>
          <p:nvPr/>
        </p:nvSpPr>
        <p:spPr>
          <a:xfrm>
            <a:off x="5393872" y="341105"/>
            <a:ext cx="2710095" cy="25473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s-MX" sz="1100" b="0" i="0" u="none" strike="noStrike" cap="none" dirty="0">
                <a:solidFill>
                  <a:srgbClr val="7F7F7F"/>
                </a:solidFill>
                <a:latin typeface="Calibri"/>
                <a:ea typeface="Calibri"/>
                <a:cs typeface="Calibri"/>
                <a:sym typeface="Calibri"/>
              </a:rPr>
              <a:t>Nombre del reto</a:t>
            </a:r>
            <a:endParaRPr dirty="0"/>
          </a:p>
        </p:txBody>
      </p:sp>
      <p:sp>
        <p:nvSpPr>
          <p:cNvPr id="7" name="Google Shape;121;p11">
            <a:extLst>
              <a:ext uri="{FF2B5EF4-FFF2-40B4-BE49-F238E27FC236}">
                <a16:creationId xmlns:a16="http://schemas.microsoft.com/office/drawing/2014/main" id="{26C30C0B-A1E4-FF92-161E-B378CEF458C6}"/>
              </a:ext>
            </a:extLst>
          </p:cNvPr>
          <p:cNvSpPr txBox="1"/>
          <p:nvPr/>
        </p:nvSpPr>
        <p:spPr>
          <a:xfrm>
            <a:off x="5393871" y="47784"/>
            <a:ext cx="2710095" cy="250956"/>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es-MX" sz="1100" b="0" i="0" u="none" strike="noStrike" cap="none" dirty="0">
                <a:solidFill>
                  <a:srgbClr val="7F7F7F"/>
                </a:solidFill>
                <a:latin typeface="Calibri"/>
                <a:ea typeface="Calibri"/>
                <a:cs typeface="Calibri"/>
                <a:sym typeface="Calibri"/>
              </a:rPr>
              <a:t>Docente</a:t>
            </a:r>
            <a:endParaRPr sz="1400" b="0" i="0" u="none" strike="noStrike" cap="none" dirty="0">
              <a:solidFill>
                <a:srgbClr val="000000"/>
              </a:solidFill>
              <a:latin typeface="Arial"/>
              <a:ea typeface="Arial"/>
              <a:cs typeface="Arial"/>
              <a:sym typeface="Arial"/>
            </a:endParaRPr>
          </a:p>
        </p:txBody>
      </p:sp>
      <p:sp>
        <p:nvSpPr>
          <p:cNvPr id="8" name="CuadroTexto 7">
            <a:extLst>
              <a:ext uri="{FF2B5EF4-FFF2-40B4-BE49-F238E27FC236}">
                <a16:creationId xmlns:a16="http://schemas.microsoft.com/office/drawing/2014/main" id="{67BF6384-1EDF-5274-CBD2-954396BF9C0F}"/>
              </a:ext>
            </a:extLst>
          </p:cNvPr>
          <p:cNvSpPr txBox="1"/>
          <p:nvPr/>
        </p:nvSpPr>
        <p:spPr>
          <a:xfrm>
            <a:off x="8117402" y="-10967"/>
            <a:ext cx="1059063" cy="261610"/>
          </a:xfrm>
          <a:prstGeom prst="rect">
            <a:avLst/>
          </a:prstGeom>
          <a:noFill/>
        </p:spPr>
        <p:txBody>
          <a:bodyPr wrap="square">
            <a:spAutoFit/>
          </a:bodyPr>
          <a:lstStyle/>
          <a:p>
            <a:r>
              <a:rPr lang="es-MX" sz="1050" b="0" i="1" u="none" strike="noStrike" cap="none" dirty="0">
                <a:solidFill>
                  <a:schemeClr val="dk1"/>
                </a:solidFill>
                <a:latin typeface="Calibri"/>
                <a:ea typeface="Calibri"/>
                <a:cs typeface="Calibri"/>
                <a:sym typeface="Calibri"/>
              </a:rPr>
              <a:t>Idioma español</a:t>
            </a:r>
            <a:endParaRPr lang="es-ES" sz="1050" i="1"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290C1F38767E4E4E8F7C0F5DE03CE2FF" ma:contentTypeVersion="3" ma:contentTypeDescription="Crear nuevo documento." ma:contentTypeScope="" ma:versionID="eb8dc277ed6129e70b5564fdf81e96b3">
  <xsd:schema xmlns:xsd="http://www.w3.org/2001/XMLSchema" xmlns:xs="http://www.w3.org/2001/XMLSchema" xmlns:p="http://schemas.microsoft.com/office/2006/metadata/properties" xmlns:ns1="http://schemas.microsoft.com/sharepoint/v3" xmlns:ns2="2adb2dab-6459-403f-93cd-06ef94292f78" targetNamespace="http://schemas.microsoft.com/office/2006/metadata/properties" ma:root="true" ma:fieldsID="dbb485f804fdf8c69163a380a86c8c2b" ns1:_="" ns2:_="">
    <xsd:import namespace="http://schemas.microsoft.com/sharepoint/v3"/>
    <xsd:import namespace="2adb2dab-6459-403f-93cd-06ef94292f78"/>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adb2dab-6459-403f-93cd-06ef94292f7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01FCE45-DAAE-4ED8-8895-AF666AEA6FB5}">
  <ds:schemaRefs>
    <ds:schemaRef ds:uri="http://schemas.microsoft.com/sharepoint/v3/contenttype/forms"/>
  </ds:schemaRefs>
</ds:datastoreItem>
</file>

<file path=customXml/itemProps2.xml><?xml version="1.0" encoding="utf-8"?>
<ds:datastoreItem xmlns:ds="http://schemas.openxmlformats.org/officeDocument/2006/customXml" ds:itemID="{D7F8AC2B-DDAF-4683-B87A-91901714AD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b2dab-6459-403f-93cd-06ef94292f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70C5A6-3BAC-46F5-9490-EAB22089534F}">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9</TotalTime>
  <Words>860</Words>
  <Application>Microsoft Office PowerPoint</Application>
  <PresentationFormat>On-screen Show (4:3)</PresentationFormat>
  <Paragraphs>167</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Aminul Islam</dc:creator>
  <cp:lastModifiedBy>Laura Patricia Zepeda Orantes</cp:lastModifiedBy>
  <cp:revision>4</cp:revision>
  <dcterms:created xsi:type="dcterms:W3CDTF">2013-01-06T22:45:06Z</dcterms:created>
  <dcterms:modified xsi:type="dcterms:W3CDTF">2024-04-16T17:34:38Z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0x010100290C1F38767E4E4E8F7C0F5DE03CE2FF</vt:lpwstr>
  </property>
</Properties>
</file>