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Instrucciones de llenado" id="{370D0C0E-EDB4-40D4-8BED-2FA489044749}">
          <p14:sldIdLst>
            <p14:sldId id="256"/>
          </p14:sldIdLst>
        </p14:section>
        <p14:section name="Ejemplo" id="{472D8A54-EB4E-4675-A75F-1E33F778E281}">
          <p14:sldIdLst>
            <p14:sldId id="257"/>
          </p14:sldIdLst>
        </p14:section>
        <p14:section name="Plantilla de trabajo" id="{9DD07BEC-F896-4721-B4B3-BF025F461321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9" roundtripDataSignature="AMtx7mh0gZRicvW4T2OZpSku1OCvajxE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6E053299-573B-3A97-F853-B19521509796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650572B8-434C-8460-91B7-02D16C0D3815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A10CD099-114E-CBD2-6545-50CDF2254DB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3BD47EBB-2C22-7477-4897-65942DD948ED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5D3289E9-C6A3-0C9E-C2B2-969BC4951A35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6D8CBF16-D99E-1750-F7F5-5FFE046B9021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CF55315A-06D5-29C1-6D2E-90B43A8C2763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A34FBC41-C548-9917-25A6-1E4C1A8C56F1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719946DF-549B-C31F-695A-56FF7DB71F9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93B30E79-6E6E-7D77-6144-A776D98F64A2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Participativo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678D5213-9EAD-8213-D60F-43D53F9A4B9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8E127E12-481A-8E5C-7E75-146740AC9DA4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479081" y="700715"/>
            <a:ext cx="4278485" cy="182981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175867" y="4721764"/>
            <a:ext cx="1678709" cy="133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MX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¿Cuáles son algunos de los riesgos que probablemente se enfrentarán al solucionar el reto? ¿Cómo se pueden superar?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MX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lista ayudará a desarrollar un plan de administración de riesgos.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617039" y="728082"/>
            <a:ext cx="2784658" cy="50110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esperado 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506759" y="2548015"/>
            <a:ext cx="302700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Socio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formador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4486401" y="4281517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304800" y="683234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4452" y="433968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2076072" y="651883"/>
            <a:ext cx="1506300" cy="390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Diseño/proyecto  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8183584" y="1806259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5000" b="1" i="0" u="none" strike="noStrike" cap="none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2077" y="701873"/>
            <a:ext cx="294625" cy="29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98406" y="776912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97989" y="263433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"/>
          <p:cNvSpPr/>
          <p:nvPr/>
        </p:nvSpPr>
        <p:spPr>
          <a:xfrm>
            <a:off x="2127922" y="995832"/>
            <a:ext cx="22434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 proyecto donde se llevará a cabo el diseño participativo. Debe ser un proyecto donde se detallen las cuatro etapas de la metodología: 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 1. Aproximación del problema:</a:t>
            </a: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realiza un encuentro entre los especialistas y los pobladores de la comunidad para contextualizar el problema y analizar las diferentes soluciones.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2. Investigación- conocimiento: </a:t>
            </a: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recopila la información que permita formar la propuesta de diseño. Se selecciona colectivamente las estrategias del proyecto y establecer lo siguiente: los objetivos del proyecto, identificar necesidades, explorarlas condiciones, identificar  las estrategias de participación, convocar a las personas participantes y determinar el grupo meta.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3. </a:t>
            </a:r>
            <a:r>
              <a:rPr lang="es-MX" sz="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Generación de ideas de diseño o taller de diseño: </a:t>
            </a: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diseñadores y la comunidad trabajan los aspectos visuales o representativos del diseño tales como maquetas, prototipos, planos, croquis, dibujos, escritos, esquemas, etcétera.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4. Cierre del diseño/proyecto: </a:t>
            </a: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trabaja en un proyecto final consensuado por todos los actores involucrados en el proceso. </a:t>
            </a: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304799" y="4797647"/>
            <a:ext cx="15234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Socio potencial para el desarrollo de competencias; puede estar relacionado con la industria, el ámbito educativo o la comunidad.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interactuarían 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estudiantado con el socio formador?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304799" y="1106272"/>
            <a:ext cx="17772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Listado de las subcompetencias que desarrollará el estudiantado durante el  diseño participativo 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/>
          <p:nvPr/>
        </p:nvSpPr>
        <p:spPr>
          <a:xfrm>
            <a:off x="4822127" y="4521370"/>
            <a:ext cx="3546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las etapas del diseño participativo, sus productos y evidencias necesarias.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 de: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311" marR="0" lvl="0" indent="-74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Momentos de evaluación y retroalimentación (diagnóstica, formativa y sumativa).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311" marR="0" lvl="0" indent="-74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 de evaluación (rúbrica, lista de cotejo, guía de observación, entrevista).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se evaluará el rendimiento del estudiantado?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802337" y="132702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Diseño participativo 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2566844" y="7764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4576566" y="77642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4576567" y="380946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proyecto o actividad de diseño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4092374" y="3477876"/>
            <a:ext cx="347100" cy="7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8234500" y="3482128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 i="0" u="none" strike="noStrike" cap="none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4558379" y="3097350"/>
            <a:ext cx="3948146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 de evidencias, observables y medibles, que demuestran el aprendizaje logrado por el estudiantado (saber hacer, saber ser y saber transmitir). </a:t>
            </a: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1805198" y="4391448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67403" y="43538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"/>
          <p:cNvSpPr txBox="1"/>
          <p:nvPr/>
        </p:nvSpPr>
        <p:spPr>
          <a:xfrm>
            <a:off x="2563414" y="385658"/>
            <a:ext cx="1919700" cy="251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4694049" y="1350475"/>
            <a:ext cx="3489534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Hipótesis de lo que se espera del diseño participativo. 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ráfico 2" descr="Niños con relleno sólido">
            <a:extLst>
              <a:ext uri="{FF2B5EF4-FFF2-40B4-BE49-F238E27FC236}">
                <a16:creationId xmlns:a16="http://schemas.microsoft.com/office/drawing/2014/main" id="{C9BBF31A-4D63-550C-57B7-82E473E17D8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6718" y="95118"/>
            <a:ext cx="613471" cy="61347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485FFC0-2668-4D04-CE07-ABAFD5A90C3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9;p1">
            <a:extLst>
              <a:ext uri="{FF2B5EF4-FFF2-40B4-BE49-F238E27FC236}">
                <a16:creationId xmlns:a16="http://schemas.microsoft.com/office/drawing/2014/main" id="{B9F48BC7-CDAB-9888-813C-7EDE77A253B1}"/>
              </a:ext>
            </a:extLst>
          </p:cNvPr>
          <p:cNvSpPr/>
          <p:nvPr/>
        </p:nvSpPr>
        <p:spPr>
          <a:xfrm>
            <a:off x="4479081" y="700715"/>
            <a:ext cx="4278485" cy="182981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"/>
          <p:cNvSpPr/>
          <p:nvPr/>
        </p:nvSpPr>
        <p:spPr>
          <a:xfrm>
            <a:off x="2132847" y="4894924"/>
            <a:ext cx="1678800" cy="1207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794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●"/>
            </a:pPr>
            <a:r>
              <a:rPr lang="es-MX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conseguir la participación de un funcionario público. 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94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●"/>
            </a:pPr>
            <a:r>
              <a:rPr lang="es-MX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sinergia en los equipos.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94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●"/>
            </a:pPr>
            <a:r>
              <a:rPr lang="es-MX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Fuentes no confiables de información.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Socio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formador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/>
          <p:nvPr/>
        </p:nvSpPr>
        <p:spPr>
          <a:xfrm>
            <a:off x="4486401" y="4281517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4452" y="433968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2152272" y="728083"/>
            <a:ext cx="1506212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Diseño/proyecto  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2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"/>
          <p:cNvSpPr/>
          <p:nvPr/>
        </p:nvSpPr>
        <p:spPr>
          <a:xfrm>
            <a:off x="330213" y="1229201"/>
            <a:ext cx="1777200" cy="106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9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SEG0202. Emprendimiento consciente. </a:t>
            </a:r>
            <a:br>
              <a:rPr lang="es-MX" sz="9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9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Evalúa el impacto de las iniciativas emprendedoras en el ámbito personal, en el ambiente y en los grupos de interés, desde un marco ético.</a:t>
            </a:r>
            <a:endParaRPr sz="9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2152272" y="1107932"/>
            <a:ext cx="2243411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Nombre del diseño participativo: </a:t>
            </a: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Emprendimiento y economía Pública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1. Aproximación del problema</a:t>
            </a: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se reúnen el equipo de trabajo y los funcionarios públicos como actores externos que participarán en él, para tener un primer acercamiento con el problema.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2. Investigación- conocimiento</a:t>
            </a: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con un teléfono celular o una cámara, grabarán un video de una conversación como si fueran invitados a un programa de radio para compartir su opinión sobre la estrategia de emprendimiento y economía pública en México.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3. </a:t>
            </a:r>
            <a:r>
              <a:rPr lang="es-MX" sz="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Generación de ideas de diseño o taller de diseño: </a:t>
            </a: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 partir del debate se ideará una forma de emprender adecuadamente sobre la estrategia de emprendimiento y economía pública en México. 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4. Cierre del diseño/proyecto: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Documentación del proyecto/diseño. 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304799" y="4868047"/>
            <a:ext cx="1523392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Funcionarios públicos 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4486401" y="4833373"/>
            <a:ext cx="3546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s-MX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las etapas del diseño participativo, sus productos y evidencias necesarias. 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s-MX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 de cotejo donde se demuestre la subcompetencia establecida. 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4710583" y="3095548"/>
            <a:ext cx="349740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 </a:t>
            </a:r>
            <a:r>
              <a:rPr lang="es-MX" sz="1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</a:t>
            </a:r>
            <a:r>
              <a:rPr lang="es-MX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integre las cuatro fases del diseño del proyecto. 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1805198" y="4391448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67403" y="43538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"/>
          <p:cNvSpPr/>
          <p:nvPr/>
        </p:nvSpPr>
        <p:spPr>
          <a:xfrm>
            <a:off x="4794440" y="1240445"/>
            <a:ext cx="2739327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 innovadora para que más personas participen en proyectos de emprendimiento y economía pública. 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304800" y="683234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4;p1">
            <a:extLst>
              <a:ext uri="{FF2B5EF4-FFF2-40B4-BE49-F238E27FC236}">
                <a16:creationId xmlns:a16="http://schemas.microsoft.com/office/drawing/2014/main" id="{8B4F6E71-4EF3-F476-B350-32E50B018B2C}"/>
              </a:ext>
            </a:extLst>
          </p:cNvPr>
          <p:cNvSpPr txBox="1"/>
          <p:nvPr/>
        </p:nvSpPr>
        <p:spPr>
          <a:xfrm>
            <a:off x="802337" y="132702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Diseño participativo 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5;p1">
            <a:extLst>
              <a:ext uri="{FF2B5EF4-FFF2-40B4-BE49-F238E27FC236}">
                <a16:creationId xmlns:a16="http://schemas.microsoft.com/office/drawing/2014/main" id="{532EF1C9-B623-EDE6-1938-CFBB65F6E2C6}"/>
              </a:ext>
            </a:extLst>
          </p:cNvPr>
          <p:cNvSpPr txBox="1"/>
          <p:nvPr/>
        </p:nvSpPr>
        <p:spPr>
          <a:xfrm>
            <a:off x="2566844" y="7764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Transformación y Gobierno </a:t>
            </a:r>
          </a:p>
        </p:txBody>
      </p:sp>
      <p:sp>
        <p:nvSpPr>
          <p:cNvPr id="4" name="Google Shape;126;p1">
            <a:extLst>
              <a:ext uri="{FF2B5EF4-FFF2-40B4-BE49-F238E27FC236}">
                <a16:creationId xmlns:a16="http://schemas.microsoft.com/office/drawing/2014/main" id="{E43219CE-5023-0CF6-5AA6-C4D0AFFF86C8}"/>
              </a:ext>
            </a:extLst>
          </p:cNvPr>
          <p:cNvSpPr txBox="1"/>
          <p:nvPr/>
        </p:nvSpPr>
        <p:spPr>
          <a:xfrm>
            <a:off x="4576566" y="77642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Edgar Barroso </a:t>
            </a:r>
          </a:p>
        </p:txBody>
      </p:sp>
      <p:sp>
        <p:nvSpPr>
          <p:cNvPr id="5" name="Google Shape;127;p1">
            <a:extLst>
              <a:ext uri="{FF2B5EF4-FFF2-40B4-BE49-F238E27FC236}">
                <a16:creationId xmlns:a16="http://schemas.microsoft.com/office/drawing/2014/main" id="{DCD14391-DFEE-DC98-68EE-B6134EC6CB08}"/>
              </a:ext>
            </a:extLst>
          </p:cNvPr>
          <p:cNvSpPr txBox="1"/>
          <p:nvPr/>
        </p:nvSpPr>
        <p:spPr>
          <a:xfrm>
            <a:off x="4576567" y="380946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Emprendimiento</a:t>
            </a:r>
          </a:p>
        </p:txBody>
      </p:sp>
      <p:sp>
        <p:nvSpPr>
          <p:cNvPr id="6" name="Google Shape;134;p1">
            <a:extLst>
              <a:ext uri="{FF2B5EF4-FFF2-40B4-BE49-F238E27FC236}">
                <a16:creationId xmlns:a16="http://schemas.microsoft.com/office/drawing/2014/main" id="{48DC69DE-A376-1B0B-87B8-3A2B810B38B3}"/>
              </a:ext>
            </a:extLst>
          </p:cNvPr>
          <p:cNvSpPr txBox="1"/>
          <p:nvPr/>
        </p:nvSpPr>
        <p:spPr>
          <a:xfrm>
            <a:off x="2563414" y="385658"/>
            <a:ext cx="1919700" cy="251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1er </a:t>
            </a:r>
            <a:r>
              <a:rPr lang="es-MX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smestre</a:t>
            </a:r>
            <a:endParaRPr lang="es-MX"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ráfico 6" descr="Niños con relleno sólido">
            <a:extLst>
              <a:ext uri="{FF2B5EF4-FFF2-40B4-BE49-F238E27FC236}">
                <a16:creationId xmlns:a16="http://schemas.microsoft.com/office/drawing/2014/main" id="{A5207D26-326B-685F-3171-A1CB48C030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718" y="95118"/>
            <a:ext cx="613471" cy="61347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C634380-DFDE-6FCD-98A2-AEEBC7FC42C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  <p:sp>
        <p:nvSpPr>
          <p:cNvPr id="10" name="Google Shape;104;p1">
            <a:extLst>
              <a:ext uri="{FF2B5EF4-FFF2-40B4-BE49-F238E27FC236}">
                <a16:creationId xmlns:a16="http://schemas.microsoft.com/office/drawing/2014/main" id="{A2C9C072-B534-1733-C69A-A73B05F9F77F}"/>
              </a:ext>
            </a:extLst>
          </p:cNvPr>
          <p:cNvSpPr/>
          <p:nvPr/>
        </p:nvSpPr>
        <p:spPr>
          <a:xfrm>
            <a:off x="4617039" y="728082"/>
            <a:ext cx="2784658" cy="50110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esperado 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05;p1">
            <a:extLst>
              <a:ext uri="{FF2B5EF4-FFF2-40B4-BE49-F238E27FC236}">
                <a16:creationId xmlns:a16="http://schemas.microsoft.com/office/drawing/2014/main" id="{5693A2D1-8F31-0C01-BF27-DB3E9CFB47CF}"/>
              </a:ext>
            </a:extLst>
          </p:cNvPr>
          <p:cNvSpPr/>
          <p:nvPr/>
        </p:nvSpPr>
        <p:spPr>
          <a:xfrm>
            <a:off x="4506759" y="2548015"/>
            <a:ext cx="302700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6;p1">
            <a:extLst>
              <a:ext uri="{FF2B5EF4-FFF2-40B4-BE49-F238E27FC236}">
                <a16:creationId xmlns:a16="http://schemas.microsoft.com/office/drawing/2014/main" id="{C64DC3DC-EE14-2D1B-9BDA-A14D594C18C0}"/>
              </a:ext>
            </a:extLst>
          </p:cNvPr>
          <p:cNvSpPr txBox="1"/>
          <p:nvPr/>
        </p:nvSpPr>
        <p:spPr>
          <a:xfrm>
            <a:off x="8183584" y="1806259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5000" b="1" i="0" u="none" strike="noStrike" cap="none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18;p1">
            <a:extLst>
              <a:ext uri="{FF2B5EF4-FFF2-40B4-BE49-F238E27FC236}">
                <a16:creationId xmlns:a16="http://schemas.microsoft.com/office/drawing/2014/main" id="{20C496E7-47D1-8459-2BFC-92015D44F90F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98406" y="776912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19;p1">
            <a:extLst>
              <a:ext uri="{FF2B5EF4-FFF2-40B4-BE49-F238E27FC236}">
                <a16:creationId xmlns:a16="http://schemas.microsoft.com/office/drawing/2014/main" id="{9A6EF02B-B958-7E31-56EC-1E1F931AD69F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397989" y="263433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29;p1">
            <a:extLst>
              <a:ext uri="{FF2B5EF4-FFF2-40B4-BE49-F238E27FC236}">
                <a16:creationId xmlns:a16="http://schemas.microsoft.com/office/drawing/2014/main" id="{DCF69840-3C15-0D0D-2D30-521990D9AF5E}"/>
              </a:ext>
            </a:extLst>
          </p:cNvPr>
          <p:cNvSpPr txBox="1"/>
          <p:nvPr/>
        </p:nvSpPr>
        <p:spPr>
          <a:xfrm>
            <a:off x="8234500" y="3482128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 i="0" u="none" strike="noStrike" cap="none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9;p1">
            <a:extLst>
              <a:ext uri="{FF2B5EF4-FFF2-40B4-BE49-F238E27FC236}">
                <a16:creationId xmlns:a16="http://schemas.microsoft.com/office/drawing/2014/main" id="{0D7EDA07-25AB-0219-7C6D-3D1334725B94}"/>
              </a:ext>
            </a:extLst>
          </p:cNvPr>
          <p:cNvSpPr/>
          <p:nvPr/>
        </p:nvSpPr>
        <p:spPr>
          <a:xfrm>
            <a:off x="4479081" y="700715"/>
            <a:ext cx="4278485" cy="182981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"/>
          <p:cNvSpPr/>
          <p:nvPr/>
        </p:nvSpPr>
        <p:spPr>
          <a:xfrm>
            <a:off x="2152272" y="5075049"/>
            <a:ext cx="167870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3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Socio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formador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"/>
          <p:cNvSpPr/>
          <p:nvPr/>
        </p:nvSpPr>
        <p:spPr>
          <a:xfrm>
            <a:off x="4486401" y="4281517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"/>
          <p:cNvSpPr/>
          <p:nvPr/>
        </p:nvSpPr>
        <p:spPr>
          <a:xfrm>
            <a:off x="304800" y="683234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Google Shape;20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4452" y="433968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"/>
          <p:cNvSpPr/>
          <p:nvPr/>
        </p:nvSpPr>
        <p:spPr>
          <a:xfrm>
            <a:off x="2152272" y="728083"/>
            <a:ext cx="1506212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Diseño/proyecto  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3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"/>
          <p:cNvSpPr/>
          <p:nvPr/>
        </p:nvSpPr>
        <p:spPr>
          <a:xfrm>
            <a:off x="304799" y="4868047"/>
            <a:ext cx="152339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304799" y="1106272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3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50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"/>
          <p:cNvSpPr/>
          <p:nvPr/>
        </p:nvSpPr>
        <p:spPr>
          <a:xfrm>
            <a:off x="1805198" y="4391448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Google Shape;221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67403" y="43538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"/>
          <p:cNvSpPr/>
          <p:nvPr/>
        </p:nvSpPr>
        <p:spPr>
          <a:xfrm>
            <a:off x="4794441" y="1240445"/>
            <a:ext cx="14942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4;p1">
            <a:extLst>
              <a:ext uri="{FF2B5EF4-FFF2-40B4-BE49-F238E27FC236}">
                <a16:creationId xmlns:a16="http://schemas.microsoft.com/office/drawing/2014/main" id="{286A58A7-C0CF-F152-08B3-B82250315172}"/>
              </a:ext>
            </a:extLst>
          </p:cNvPr>
          <p:cNvSpPr txBox="1"/>
          <p:nvPr/>
        </p:nvSpPr>
        <p:spPr>
          <a:xfrm>
            <a:off x="802337" y="132702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Diseño participativo 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5;p1">
            <a:extLst>
              <a:ext uri="{FF2B5EF4-FFF2-40B4-BE49-F238E27FC236}">
                <a16:creationId xmlns:a16="http://schemas.microsoft.com/office/drawing/2014/main" id="{7061A731-0075-3BAB-146F-2D9E0A496D10}"/>
              </a:ext>
            </a:extLst>
          </p:cNvPr>
          <p:cNvSpPr txBox="1"/>
          <p:nvPr/>
        </p:nvSpPr>
        <p:spPr>
          <a:xfrm>
            <a:off x="2566844" y="7764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26;p1">
            <a:extLst>
              <a:ext uri="{FF2B5EF4-FFF2-40B4-BE49-F238E27FC236}">
                <a16:creationId xmlns:a16="http://schemas.microsoft.com/office/drawing/2014/main" id="{73517758-A662-9535-EA8D-7E7AA38F803C}"/>
              </a:ext>
            </a:extLst>
          </p:cNvPr>
          <p:cNvSpPr txBox="1"/>
          <p:nvPr/>
        </p:nvSpPr>
        <p:spPr>
          <a:xfrm>
            <a:off x="4576566" y="77642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7;p1">
            <a:extLst>
              <a:ext uri="{FF2B5EF4-FFF2-40B4-BE49-F238E27FC236}">
                <a16:creationId xmlns:a16="http://schemas.microsoft.com/office/drawing/2014/main" id="{B2CF32D5-2AD1-CA87-8348-B120FB2DC759}"/>
              </a:ext>
            </a:extLst>
          </p:cNvPr>
          <p:cNvSpPr txBox="1"/>
          <p:nvPr/>
        </p:nvSpPr>
        <p:spPr>
          <a:xfrm>
            <a:off x="4576567" y="380946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proyecto o actividad de diseño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34;p1">
            <a:extLst>
              <a:ext uri="{FF2B5EF4-FFF2-40B4-BE49-F238E27FC236}">
                <a16:creationId xmlns:a16="http://schemas.microsoft.com/office/drawing/2014/main" id="{FD62938E-D050-05DD-5354-CA2EBFA64209}"/>
              </a:ext>
            </a:extLst>
          </p:cNvPr>
          <p:cNvSpPr txBox="1"/>
          <p:nvPr/>
        </p:nvSpPr>
        <p:spPr>
          <a:xfrm>
            <a:off x="2563414" y="385658"/>
            <a:ext cx="1919700" cy="251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ráfico 6" descr="Niños con relleno sólido">
            <a:extLst>
              <a:ext uri="{FF2B5EF4-FFF2-40B4-BE49-F238E27FC236}">
                <a16:creationId xmlns:a16="http://schemas.microsoft.com/office/drawing/2014/main" id="{0654D0D0-5786-2C12-A20D-84CF179A4E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718" y="95118"/>
            <a:ext cx="613471" cy="61347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A6B74BB-7D4C-D458-EB54-B251E46018D4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  <p:sp>
        <p:nvSpPr>
          <p:cNvPr id="10" name="Google Shape;104;p1">
            <a:extLst>
              <a:ext uri="{FF2B5EF4-FFF2-40B4-BE49-F238E27FC236}">
                <a16:creationId xmlns:a16="http://schemas.microsoft.com/office/drawing/2014/main" id="{7DA03ECB-6251-38BB-A9E9-34F3A7D414B1}"/>
              </a:ext>
            </a:extLst>
          </p:cNvPr>
          <p:cNvSpPr/>
          <p:nvPr/>
        </p:nvSpPr>
        <p:spPr>
          <a:xfrm>
            <a:off x="4617039" y="728082"/>
            <a:ext cx="2784658" cy="50110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esperado </a:t>
            </a: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05;p1">
            <a:extLst>
              <a:ext uri="{FF2B5EF4-FFF2-40B4-BE49-F238E27FC236}">
                <a16:creationId xmlns:a16="http://schemas.microsoft.com/office/drawing/2014/main" id="{4BBEE0F7-5E23-DE2C-6E95-6C92432B5FBD}"/>
              </a:ext>
            </a:extLst>
          </p:cNvPr>
          <p:cNvSpPr/>
          <p:nvPr/>
        </p:nvSpPr>
        <p:spPr>
          <a:xfrm>
            <a:off x="4506759" y="2548015"/>
            <a:ext cx="302700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6;p1">
            <a:extLst>
              <a:ext uri="{FF2B5EF4-FFF2-40B4-BE49-F238E27FC236}">
                <a16:creationId xmlns:a16="http://schemas.microsoft.com/office/drawing/2014/main" id="{32EBA023-175B-3967-ABF7-97288AB34151}"/>
              </a:ext>
            </a:extLst>
          </p:cNvPr>
          <p:cNvSpPr txBox="1"/>
          <p:nvPr/>
        </p:nvSpPr>
        <p:spPr>
          <a:xfrm>
            <a:off x="8183584" y="1806259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5000" b="1" i="0" u="none" strike="noStrike" cap="none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18;p1">
            <a:extLst>
              <a:ext uri="{FF2B5EF4-FFF2-40B4-BE49-F238E27FC236}">
                <a16:creationId xmlns:a16="http://schemas.microsoft.com/office/drawing/2014/main" id="{23C1DED5-4732-4CCB-0C14-CABB08AE5EAF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98406" y="776912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19;p1">
            <a:extLst>
              <a:ext uri="{FF2B5EF4-FFF2-40B4-BE49-F238E27FC236}">
                <a16:creationId xmlns:a16="http://schemas.microsoft.com/office/drawing/2014/main" id="{6D075100-CD90-9114-EA61-EFB9104C73F3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397989" y="263433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29;p1">
            <a:extLst>
              <a:ext uri="{FF2B5EF4-FFF2-40B4-BE49-F238E27FC236}">
                <a16:creationId xmlns:a16="http://schemas.microsoft.com/office/drawing/2014/main" id="{A98AB7BE-2396-4A9F-F9C3-95E810AF424C}"/>
              </a:ext>
            </a:extLst>
          </p:cNvPr>
          <p:cNvSpPr txBox="1"/>
          <p:nvPr/>
        </p:nvSpPr>
        <p:spPr>
          <a:xfrm>
            <a:off x="8234500" y="3482128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s-MX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 i="0" u="none" strike="noStrike" cap="none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BC4956-2A0F-46EC-BCC8-249593BE31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E63DAE-9114-4112-BF9D-D443C55C54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A194E-08F0-458A-AA8B-F56051CA6A7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716</Words>
  <Application>Microsoft Office PowerPoint</Application>
  <PresentationFormat>On-screen Show (4:3)</PresentationFormat>
  <Paragraphs>116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5</cp:revision>
  <dcterms:created xsi:type="dcterms:W3CDTF">2013-01-06T22:45:06Z</dcterms:created>
  <dcterms:modified xsi:type="dcterms:W3CDTF">2024-04-16T17:43:45Z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