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8"/>
  </p:notesMasterIdLst>
  <p:sldIdLst>
    <p:sldId id="256" r:id="rId5"/>
    <p:sldId id="257" r:id="rId6"/>
    <p:sldId id="258" r:id="rId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92443" autoAdjust="0"/>
  </p:normalViewPr>
  <p:slideViewPr>
    <p:cSldViewPr snapToGrid="0">
      <p:cViewPr varScale="1">
        <p:scale>
          <a:sx n="68" d="100"/>
          <a:sy n="68" d="100"/>
        </p:scale>
        <p:origin x="88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04" name="Google Shape;104;p1: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41" name="Google Shape;141;p2: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83" name="Google Shape;183;p3: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creativecommons.org/licenses/by-sa/4.0/deed.es"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1"/>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2"/>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9" name="Google Shape;99;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8"/>
        <p:cNvGrpSpPr/>
        <p:nvPr/>
      </p:nvGrpSpPr>
      <p:grpSpPr>
        <a:xfrm>
          <a:off x="0" y="0"/>
          <a:ext cx="0" cy="0"/>
          <a:chOff x="0" y="0"/>
          <a:chExt cx="0" cy="0"/>
        </a:xfrm>
      </p:grpSpPr>
      <p:sp>
        <p:nvSpPr>
          <p:cNvPr id="29" name="Google Shape;29;p3"/>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1" name="Google Shape;31;p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4"/>
        <p:cNvGrpSpPr/>
        <p:nvPr/>
      </p:nvGrpSpPr>
      <p:grpSpPr>
        <a:xfrm>
          <a:off x="0" y="0"/>
          <a:ext cx="0" cy="0"/>
          <a:chOff x="0" y="0"/>
          <a:chExt cx="0" cy="0"/>
        </a:xfrm>
      </p:grpSpPr>
      <p:sp>
        <p:nvSpPr>
          <p:cNvPr id="35" name="Google Shape;35;p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5"/>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3" name="Google Shape;43;p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6"/>
        <p:cNvGrpSpPr/>
        <p:nvPr/>
      </p:nvGrpSpPr>
      <p:grpSpPr>
        <a:xfrm>
          <a:off x="0" y="0"/>
          <a:ext cx="0" cy="0"/>
          <a:chOff x="0" y="0"/>
          <a:chExt cx="0" cy="0"/>
        </a:xfrm>
      </p:grpSpPr>
      <p:sp>
        <p:nvSpPr>
          <p:cNvPr id="47" name="Google Shape;47;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6"/>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9" name="Google Shape;49;p6"/>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0" name="Google Shape;50;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3"/>
        <p:cNvGrpSpPr/>
        <p:nvPr/>
      </p:nvGrpSpPr>
      <p:grpSpPr>
        <a:xfrm>
          <a:off x="0" y="0"/>
          <a:ext cx="0" cy="0"/>
          <a:chOff x="0" y="0"/>
          <a:chExt cx="0" cy="0"/>
        </a:xfrm>
      </p:grpSpPr>
      <p:sp>
        <p:nvSpPr>
          <p:cNvPr id="54" name="Google Shape;54;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7"/>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7"/>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7"/>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8" name="Google Shape;58;p7"/>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9" name="Google Shape;59;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Google Shape;63;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 name="Google Shape;12;p1">
            <a:extLst>
              <a:ext uri="{FF2B5EF4-FFF2-40B4-BE49-F238E27FC236}">
                <a16:creationId xmlns:a16="http://schemas.microsoft.com/office/drawing/2014/main" id="{57988A64-67C6-06AE-D6D0-0362FC6C3A7E}"/>
              </a:ext>
            </a:extLst>
          </p:cNvPr>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D06936FE-BCD6-5AFC-23ED-EFB95266AF1F}"/>
              </a:ext>
            </a:extLst>
          </p:cNvPr>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D6C94E07-BFB4-3D3D-744C-713A12B46A25}"/>
              </a:ext>
            </a:extLst>
          </p:cNvPr>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DD63355C-50BE-4643-01BD-7D7C49475BA6}"/>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F3545762-3BB0-5C5E-0E3E-15332E108FB7}"/>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A07C2220-1CD8-CCBC-53A1-0BC9974CB24E}"/>
              </a:ext>
            </a:extLst>
          </p:cNvPr>
          <p:cNvSpPr/>
          <p:nvPr userDrawn="1"/>
        </p:nvSpPr>
        <p:spPr>
          <a:xfrm>
            <a:off x="0" y="6248569"/>
            <a:ext cx="12192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770113B0-391E-1AC9-F9C3-CB1D3649534E}"/>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770E5432-EEC2-557B-C49E-8598756B9E22}"/>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10" name="Imagen 9" descr="Imagen que contiene Texto&#10;&#10;Descripción generada automáticamente">
            <a:extLst>
              <a:ext uri="{FF2B5EF4-FFF2-40B4-BE49-F238E27FC236}">
                <a16:creationId xmlns:a16="http://schemas.microsoft.com/office/drawing/2014/main" id="{85F128C6-4715-E1FF-0DFE-522E88463BC9}"/>
              </a:ext>
            </a:extLst>
          </p:cNvPr>
          <p:cNvPicPr>
            <a:picLocks noChangeAspect="1"/>
          </p:cNvPicPr>
          <p:nvPr userDrawn="1"/>
        </p:nvPicPr>
        <p:blipFill>
          <a:blip r:embed="rId2"/>
          <a:stretch>
            <a:fillRect/>
          </a:stretch>
        </p:blipFill>
        <p:spPr>
          <a:xfrm>
            <a:off x="166936" y="6401408"/>
            <a:ext cx="1293441" cy="345508"/>
          </a:xfrm>
          <a:prstGeom prst="rect">
            <a:avLst/>
          </a:prstGeom>
        </p:spPr>
      </p:pic>
      <p:sp>
        <p:nvSpPr>
          <p:cNvPr id="11" name="Rectangle 7">
            <a:extLst>
              <a:ext uri="{FF2B5EF4-FFF2-40B4-BE49-F238E27FC236}">
                <a16:creationId xmlns:a16="http://schemas.microsoft.com/office/drawing/2014/main" id="{E003632A-BA13-25AC-7705-A5094283F79F}"/>
              </a:ext>
            </a:extLst>
          </p:cNvPr>
          <p:cNvSpPr/>
          <p:nvPr userDrawn="1"/>
        </p:nvSpPr>
        <p:spPr>
          <a:xfrm>
            <a:off x="1543729" y="6324204"/>
            <a:ext cx="5826890" cy="461665"/>
          </a:xfrm>
          <a:prstGeom prst="rect">
            <a:avLst/>
          </a:prstGeom>
        </p:spPr>
        <p:txBody>
          <a:bodyPr wrap="square">
            <a:spAutoFit/>
          </a:bodyPr>
          <a:lstStyle/>
          <a:p>
            <a:r>
              <a:rPr lang="en-US" sz="800" dirty="0">
                <a:solidFill>
                  <a:schemeClr val="bg1"/>
                </a:solidFill>
                <a:latin typeface="Calibri" panose="020F0502020204030204" pitchFamily="34" charset="0"/>
                <a:cs typeface="Calibri" panose="020F0502020204030204" pitchFamily="34" charset="0"/>
              </a:rPr>
              <a:t>Dirección de </a:t>
            </a:r>
            <a:r>
              <a:rPr lang="en-US" sz="800" dirty="0" err="1">
                <a:solidFill>
                  <a:schemeClr val="bg1"/>
                </a:solidFill>
                <a:latin typeface="Calibri" panose="020F0502020204030204" pitchFamily="34" charset="0"/>
                <a:cs typeface="Calibri" panose="020F0502020204030204" pitchFamily="34" charset="0"/>
              </a:rPr>
              <a:t>Diseño</a:t>
            </a:r>
            <a:r>
              <a:rPr lang="en-US" sz="800" dirty="0">
                <a:solidFill>
                  <a:schemeClr val="bg1"/>
                </a:solidFill>
                <a:latin typeface="Calibri" panose="020F0502020204030204" pitchFamily="34" charset="0"/>
                <a:cs typeface="Calibri" panose="020F0502020204030204" pitchFamily="34" charset="0"/>
              </a:rPr>
              <a:t> y Arquitectura Pedagógica. (2023). Canvas de </a:t>
            </a:r>
            <a:r>
              <a:rPr lang="en-US" sz="800" dirty="0" err="1">
                <a:solidFill>
                  <a:schemeClr val="bg1"/>
                </a:solidFill>
                <a:latin typeface="Calibri" panose="020F0502020204030204" pitchFamily="34" charset="0"/>
                <a:cs typeface="Calibri" panose="020F0502020204030204" pitchFamily="34" charset="0"/>
              </a:rPr>
              <a:t>diseño</a:t>
            </a:r>
            <a:r>
              <a:rPr lang="en-US" sz="800" dirty="0">
                <a:solidFill>
                  <a:schemeClr val="bg1"/>
                </a:solidFill>
                <a:latin typeface="Calibri" panose="020F0502020204030204" pitchFamily="34" charset="0"/>
                <a:cs typeface="Calibri" panose="020F0502020204030204" pitchFamily="34" charset="0"/>
              </a:rPr>
              <a:t> – Design Thinking [</a:t>
            </a:r>
            <a:r>
              <a:rPr lang="en-US" sz="800" dirty="0" err="1">
                <a:solidFill>
                  <a:schemeClr val="bg1"/>
                </a:solidFill>
                <a:latin typeface="Calibri" panose="020F0502020204030204" pitchFamily="34" charset="0"/>
                <a:cs typeface="Calibri" panose="020F0502020204030204" pitchFamily="34" charset="0"/>
              </a:rPr>
              <a:t>Documento</a:t>
            </a:r>
            <a:r>
              <a:rPr lang="en-US" sz="800" dirty="0">
                <a:solidFill>
                  <a:schemeClr val="bg1"/>
                </a:solidFill>
                <a:latin typeface="Calibri" panose="020F0502020204030204" pitchFamily="34" charset="0"/>
                <a:cs typeface="Calibri" panose="020F0502020204030204" pitchFamily="34" charset="0"/>
              </a:rPr>
              <a:t> PPT]. </a:t>
            </a:r>
            <a:r>
              <a:rPr lang="en-US" sz="800" i="1" dirty="0" err="1">
                <a:solidFill>
                  <a:schemeClr val="bg1"/>
                </a:solidFill>
                <a:latin typeface="Calibri" panose="020F0502020204030204" pitchFamily="34" charset="0"/>
                <a:cs typeface="Calibri" panose="020F0502020204030204" pitchFamily="34" charset="0"/>
              </a:rPr>
              <a:t>Estrategias</a:t>
            </a:r>
            <a:r>
              <a:rPr lang="en-US" sz="800" i="1" dirty="0">
                <a:solidFill>
                  <a:schemeClr val="bg1"/>
                </a:solidFill>
                <a:latin typeface="Calibri" panose="020F0502020204030204" pitchFamily="34" charset="0"/>
                <a:cs typeface="Calibri" panose="020F0502020204030204" pitchFamily="34" charset="0"/>
              </a:rPr>
              <a:t> de Aprendizaje </a:t>
            </a:r>
            <a:r>
              <a:rPr lang="en-US" sz="800" i="1" dirty="0" err="1">
                <a:solidFill>
                  <a:schemeClr val="bg1"/>
                </a:solidFill>
                <a:latin typeface="Calibri" panose="020F0502020204030204" pitchFamily="34" charset="0"/>
                <a:cs typeface="Calibri" panose="020F0502020204030204" pitchFamily="34" charset="0"/>
              </a:rPr>
              <a:t>Activo</a:t>
            </a:r>
            <a:r>
              <a:rPr lang="en-US" sz="800" i="1" dirty="0">
                <a:solidFill>
                  <a:schemeClr val="bg1"/>
                </a:solidFill>
                <a:latin typeface="Calibri" panose="020F0502020204030204" pitchFamily="34" charset="0"/>
                <a:cs typeface="Calibri" panose="020F0502020204030204" pitchFamily="34" charset="0"/>
              </a:rPr>
              <a:t> 4.0</a:t>
            </a:r>
            <a:r>
              <a:rPr lang="en-US" sz="8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12" name="Imagen 11" descr="Dibujo en blanco y negro&#10;&#10;Descripción generada automáticamente con confianza media">
            <a:extLst>
              <a:ext uri="{FF2B5EF4-FFF2-40B4-BE49-F238E27FC236}">
                <a16:creationId xmlns:a16="http://schemas.microsoft.com/office/drawing/2014/main" id="{5DAC2DA6-3591-C9F4-A801-357B20D8F75A}"/>
              </a:ext>
            </a:extLst>
          </p:cNvPr>
          <p:cNvPicPr>
            <a:picLocks noChangeAspect="1"/>
          </p:cNvPicPr>
          <p:nvPr userDrawn="1"/>
        </p:nvPicPr>
        <p:blipFill>
          <a:blip r:embed="rId3"/>
          <a:stretch>
            <a:fillRect/>
          </a:stretch>
        </p:blipFill>
        <p:spPr>
          <a:xfrm>
            <a:off x="11200243" y="6418704"/>
            <a:ext cx="899160" cy="316954"/>
          </a:xfrm>
          <a:prstGeom prst="rect">
            <a:avLst/>
          </a:prstGeom>
        </p:spPr>
      </p:pic>
      <p:sp>
        <p:nvSpPr>
          <p:cNvPr id="13" name="CuadroTexto 12">
            <a:extLst>
              <a:ext uri="{FF2B5EF4-FFF2-40B4-BE49-F238E27FC236}">
                <a16:creationId xmlns:a16="http://schemas.microsoft.com/office/drawing/2014/main" id="{9D35806B-16DC-F6E2-F643-7B13C1FC16C0}"/>
              </a:ext>
            </a:extLst>
          </p:cNvPr>
          <p:cNvSpPr txBox="1"/>
          <p:nvPr userDrawn="1"/>
        </p:nvSpPr>
        <p:spPr>
          <a:xfrm>
            <a:off x="7685028" y="6352529"/>
            <a:ext cx="3515215" cy="461665"/>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s-ES" sz="800" b="0" i="0" u="none" strike="noStrike" cap="none" dirty="0">
                <a:solidFill>
                  <a:schemeClr val="lt1"/>
                </a:solidFill>
                <a:latin typeface="Calibri"/>
                <a:ea typeface="Calibri"/>
                <a:cs typeface="Calibri"/>
                <a:sym typeface="Calibri"/>
              </a:rPr>
              <a:t>Adaptado del </a:t>
            </a:r>
            <a:r>
              <a:rPr lang="es-ES" sz="800" b="0" i="1" u="none" strike="noStrike" cap="none" dirty="0">
                <a:solidFill>
                  <a:schemeClr val="lt1"/>
                </a:solidFill>
                <a:latin typeface="Calibri"/>
                <a:ea typeface="Calibri"/>
                <a:cs typeface="Calibri"/>
                <a:sym typeface="Calibri"/>
              </a:rPr>
              <a:t>Business </a:t>
            </a:r>
            <a:r>
              <a:rPr lang="es-ES" sz="800" b="0" i="1" u="none" strike="noStrike" cap="none" dirty="0" err="1">
                <a:solidFill>
                  <a:schemeClr val="lt1"/>
                </a:solidFill>
                <a:latin typeface="Calibri"/>
                <a:ea typeface="Calibri"/>
                <a:cs typeface="Calibri"/>
                <a:sym typeface="Calibri"/>
              </a:rPr>
              <a:t>Model</a:t>
            </a:r>
            <a:r>
              <a:rPr lang="es-ES" sz="800" b="0" i="1" u="none" strike="noStrike" cap="none" dirty="0">
                <a:solidFill>
                  <a:schemeClr val="lt1"/>
                </a:solidFill>
                <a:latin typeface="Calibri"/>
                <a:ea typeface="Calibri"/>
                <a:cs typeface="Calibri"/>
                <a:sym typeface="Calibri"/>
              </a:rPr>
              <a:t> Canvas  </a:t>
            </a:r>
            <a:r>
              <a:rPr lang="es-ES" sz="800" b="0" i="0" u="none" strike="noStrike" cap="none" dirty="0">
                <a:solidFill>
                  <a:schemeClr val="lt1"/>
                </a:solidFill>
                <a:latin typeface="Calibri"/>
                <a:ea typeface="Calibri"/>
                <a:cs typeface="Calibri"/>
                <a:sym typeface="Calibri"/>
              </a:rPr>
              <a:t>diseñado por Business </a:t>
            </a:r>
            <a:r>
              <a:rPr lang="es-ES" sz="800" b="0" i="0" u="none" strike="noStrike" cap="none" dirty="0" err="1">
                <a:solidFill>
                  <a:schemeClr val="lt1"/>
                </a:solidFill>
                <a:latin typeface="Calibri"/>
                <a:ea typeface="Calibri"/>
                <a:cs typeface="Calibri"/>
                <a:sym typeface="Calibri"/>
              </a:rPr>
              <a:t>Model</a:t>
            </a:r>
            <a:r>
              <a:rPr lang="es-ES" sz="800" b="0" i="0" u="none" strike="noStrike" cap="none" dirty="0">
                <a:solidFill>
                  <a:schemeClr val="lt1"/>
                </a:solidFill>
                <a:latin typeface="Calibri"/>
                <a:ea typeface="Calibri"/>
                <a:cs typeface="Calibri"/>
                <a:sym typeface="Calibri"/>
              </a:rPr>
              <a:t> </a:t>
            </a:r>
            <a:r>
              <a:rPr lang="es-ES" sz="800" b="0" i="0" u="none" strike="noStrike" cap="none" dirty="0" err="1">
                <a:solidFill>
                  <a:schemeClr val="lt1"/>
                </a:solidFill>
                <a:latin typeface="Calibri"/>
                <a:ea typeface="Calibri"/>
                <a:cs typeface="Calibri"/>
                <a:sym typeface="Calibri"/>
              </a:rPr>
              <a:t>Foundry</a:t>
            </a:r>
            <a:r>
              <a:rPr lang="es-ES" sz="800" b="0" i="0" u="none" strike="noStrike" cap="none" dirty="0">
                <a:solidFill>
                  <a:schemeClr val="lt1"/>
                </a:solidFill>
                <a:latin typeface="Calibri"/>
                <a:ea typeface="Calibri"/>
                <a:cs typeface="Calibri"/>
                <a:sym typeface="Calibri"/>
              </a:rPr>
              <a:t> AG</a:t>
            </a:r>
            <a:endParaRPr lang="es-ES" sz="800" b="0" i="1" u="none" strike="noStrike" cap="none" dirty="0">
              <a:solidFill>
                <a:schemeClr val="lt1"/>
              </a:solidFill>
              <a:latin typeface="Calibri"/>
              <a:ea typeface="Calibri"/>
              <a:cs typeface="Calibri"/>
              <a:sym typeface="Calibri"/>
            </a:endParaRPr>
          </a:p>
          <a:p>
            <a:pPr algn="r"/>
            <a:r>
              <a:rPr lang="en-US" sz="800" b="0" i="0" u="none" strike="noStrike" cap="none" dirty="0" err="1">
                <a:solidFill>
                  <a:schemeClr val="lt1"/>
                </a:solidFill>
                <a:latin typeface="Calibri"/>
                <a:cs typeface="Calibri"/>
                <a:sym typeface="Arial"/>
              </a:rPr>
              <a:t>Esta</a:t>
            </a:r>
            <a:r>
              <a:rPr lang="en-US" sz="800" b="0" i="0" u="none" strike="noStrike" cap="none" dirty="0">
                <a:solidFill>
                  <a:schemeClr val="lt1"/>
                </a:solidFill>
                <a:latin typeface="Calibri"/>
                <a:cs typeface="Calibri"/>
                <a:sym typeface="Arial"/>
              </a:rPr>
              <a:t> </a:t>
            </a:r>
            <a:r>
              <a:rPr lang="en-US" sz="800" b="0" i="0" u="none" strike="noStrike" cap="none" dirty="0" err="1">
                <a:solidFill>
                  <a:schemeClr val="lt1"/>
                </a:solidFill>
                <a:latin typeface="Calibri"/>
                <a:cs typeface="Calibri"/>
                <a:sym typeface="Arial"/>
              </a:rPr>
              <a:t>obra</a:t>
            </a:r>
            <a:r>
              <a:rPr lang="en-US" sz="800" b="0" i="0" u="none" strike="noStrike" cap="none" dirty="0">
                <a:solidFill>
                  <a:schemeClr val="lt1"/>
                </a:solidFill>
                <a:latin typeface="Calibri"/>
                <a:cs typeface="Calibri"/>
                <a:sym typeface="Arial"/>
              </a:rPr>
              <a:t> </a:t>
            </a:r>
            <a:r>
              <a:rPr lang="en-US" sz="800" b="0" i="0" u="none" strike="noStrike" cap="none" dirty="0" err="1">
                <a:solidFill>
                  <a:schemeClr val="lt1"/>
                </a:solidFill>
                <a:latin typeface="Calibri"/>
                <a:cs typeface="Calibri"/>
                <a:sym typeface="Arial"/>
              </a:rPr>
              <a:t>está</a:t>
            </a:r>
            <a:r>
              <a:rPr lang="en-US" sz="800" b="0" i="0" u="none" strike="noStrike" cap="none" dirty="0">
                <a:solidFill>
                  <a:schemeClr val="lt1"/>
                </a:solidFill>
                <a:latin typeface="Calibri"/>
                <a:cs typeface="Calibri"/>
                <a:sym typeface="Arial"/>
              </a:rPr>
              <a:t> bajo </a:t>
            </a:r>
            <a:r>
              <a:rPr lang="en-US" sz="800" b="0" i="0" u="none" strike="noStrike" cap="none" dirty="0" err="1">
                <a:solidFill>
                  <a:schemeClr val="lt1"/>
                </a:solidFill>
                <a:latin typeface="Calibri"/>
                <a:cs typeface="Calibri"/>
                <a:sym typeface="Arial"/>
              </a:rPr>
              <a:t>una</a:t>
            </a:r>
            <a:r>
              <a:rPr lang="en-US" sz="800" b="0" i="0" u="none" strike="noStrike" cap="none" dirty="0">
                <a:solidFill>
                  <a:schemeClr val="lt1"/>
                </a:solidFill>
                <a:latin typeface="Calibri"/>
                <a:cs typeface="Calibri"/>
                <a:sym typeface="Arial"/>
              </a:rPr>
              <a:t> </a:t>
            </a:r>
            <a:r>
              <a:rPr lang="en-US" sz="800" b="0" i="0" u="none" strike="noStrike" cap="none" dirty="0" err="1">
                <a:solidFill>
                  <a:schemeClr val="lt1"/>
                </a:solidFill>
                <a:latin typeface="Calibri"/>
                <a:cs typeface="Calibri"/>
                <a:sym typeface="Arial"/>
              </a:rPr>
              <a:t>Licencia</a:t>
            </a:r>
            <a:r>
              <a:rPr lang="en-US" sz="800" b="0" i="0" u="none" strike="noStrike" cap="none" dirty="0">
                <a:solidFill>
                  <a:schemeClr val="lt1"/>
                </a:solidFill>
                <a:latin typeface="Calibri"/>
                <a:cs typeface="Calibri"/>
                <a:sym typeface="Arial"/>
              </a:rPr>
              <a:t> </a:t>
            </a:r>
            <a:r>
              <a:rPr lang="en-US" sz="800" b="0" i="1" u="none" strike="noStrike" cap="none" dirty="0">
                <a:solidFill>
                  <a:schemeClr val="lt1"/>
                </a:solidFill>
                <a:latin typeface="Calibri"/>
                <a:cs typeface="Calibri"/>
                <a:sym typeface="Arial"/>
              </a:rPr>
              <a:t>Creative Commons </a:t>
            </a:r>
            <a:r>
              <a:rPr lang="es-ES" sz="800" b="0" i="0" u="none" strike="noStrike" cap="none" dirty="0">
                <a:solidFill>
                  <a:schemeClr val="bg1"/>
                </a:solidFill>
                <a:latin typeface="Calibri"/>
                <a:cs typeface="Calibri"/>
                <a:sym typeface="Arial"/>
                <a:hlinkClick r:id="rId4">
                  <a:extLst>
                    <a:ext uri="{A12FA001-AC4F-418D-AE19-62706E023703}">
                      <ahyp:hlinkClr xmlns:ahyp="http://schemas.microsoft.com/office/drawing/2018/hyperlinkcolor" val="tx"/>
                    </a:ext>
                  </a:extLst>
                </a:hlinkClick>
              </a:rPr>
              <a:t>Atribución-</a:t>
            </a:r>
            <a:r>
              <a:rPr lang="es-ES" sz="800" b="0" i="0" u="none" strike="noStrike" cap="none" dirty="0" err="1">
                <a:solidFill>
                  <a:schemeClr val="bg1"/>
                </a:solidFill>
                <a:latin typeface="Calibri"/>
                <a:cs typeface="Calibri"/>
                <a:sym typeface="Arial"/>
                <a:hlinkClick r:id="rId4">
                  <a:extLst>
                    <a:ext uri="{A12FA001-AC4F-418D-AE19-62706E023703}">
                      <ahyp:hlinkClr xmlns:ahyp="http://schemas.microsoft.com/office/drawing/2018/hyperlinkcolor" val="tx"/>
                    </a:ext>
                  </a:extLst>
                </a:hlinkClick>
              </a:rPr>
              <a:t>CompartirIgual</a:t>
            </a:r>
            <a:r>
              <a:rPr lang="es-ES" sz="800" b="0" i="0" u="none" strike="noStrike" cap="none" dirty="0">
                <a:solidFill>
                  <a:schemeClr val="bg1"/>
                </a:solidFill>
                <a:latin typeface="Calibri"/>
                <a:cs typeface="Calibri"/>
                <a:sym typeface="Arial"/>
                <a:hlinkClick r:id="rId4">
                  <a:extLst>
                    <a:ext uri="{A12FA001-AC4F-418D-AE19-62706E023703}">
                      <ahyp:hlinkClr xmlns:ahyp="http://schemas.microsoft.com/office/drawing/2018/hyperlinkcolor" val="tx"/>
                    </a:ext>
                  </a:extLst>
                </a:hlinkClick>
              </a:rPr>
              <a:t> 4.0 International (CC BY-SA 4.0 DEED)</a:t>
            </a:r>
            <a:endParaRPr lang="es-ES" sz="800" b="0" i="0" u="none" strike="noStrike" cap="none" dirty="0">
              <a:solidFill>
                <a:schemeClr val="bg1"/>
              </a:solidFill>
              <a:latin typeface="Calibri"/>
              <a:cs typeface="Calibri"/>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79" name="Google Shape;79;p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80" name="Google Shape;80;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10"/>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6" name="Google Shape;86;p1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87" name="Google Shape;87;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3"/>
          <p:cNvSpPr/>
          <p:nvPr/>
        </p:nvSpPr>
        <p:spPr>
          <a:xfrm>
            <a:off x="195925" y="2127255"/>
            <a:ext cx="8984070" cy="4044945"/>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r>
              <a:rPr lang="es-MX" sz="1600" b="1">
                <a:solidFill>
                  <a:schemeClr val="dk1"/>
                </a:solidFill>
                <a:latin typeface="Arial"/>
                <a:ea typeface="Arial"/>
                <a:cs typeface="Arial"/>
                <a:sym typeface="Arial"/>
              </a:rPr>
              <a:t>Etapas del Design Thinking</a:t>
            </a: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p:txBody>
      </p:sp>
      <p:grpSp>
        <p:nvGrpSpPr>
          <p:cNvPr id="107" name="Google Shape;107;p13"/>
          <p:cNvGrpSpPr/>
          <p:nvPr/>
        </p:nvGrpSpPr>
        <p:grpSpPr>
          <a:xfrm>
            <a:off x="171865" y="2283344"/>
            <a:ext cx="9032190" cy="2070049"/>
            <a:chOff x="111810" y="2273351"/>
            <a:chExt cx="11952634" cy="2719692"/>
          </a:xfrm>
        </p:grpSpPr>
        <p:pic>
          <p:nvPicPr>
            <p:cNvPr id="108" name="Google Shape;108;p13" descr="http://www.ecosdesign.it/userdata/metodo/design-thinking-method.jpg"/>
            <p:cNvPicPr preferRelativeResize="0"/>
            <p:nvPr/>
          </p:nvPicPr>
          <p:blipFill rotWithShape="1">
            <a:blip r:embed="rId3">
              <a:alphaModFix/>
            </a:blip>
            <a:srcRect/>
            <a:stretch/>
          </p:blipFill>
          <p:spPr>
            <a:xfrm>
              <a:off x="111810" y="2273351"/>
              <a:ext cx="11952634" cy="2719692"/>
            </a:xfrm>
            <a:prstGeom prst="rect">
              <a:avLst/>
            </a:prstGeom>
            <a:noFill/>
            <a:ln>
              <a:noFill/>
            </a:ln>
          </p:spPr>
        </p:pic>
        <p:sp>
          <p:nvSpPr>
            <p:cNvPr id="109" name="Google Shape;109;p13"/>
            <p:cNvSpPr/>
            <p:nvPr/>
          </p:nvSpPr>
          <p:spPr>
            <a:xfrm>
              <a:off x="640080" y="4236720"/>
              <a:ext cx="10951924" cy="7162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10" name="Google Shape;110;p13"/>
            <p:cNvSpPr txBox="1"/>
            <p:nvPr/>
          </p:nvSpPr>
          <p:spPr>
            <a:xfrm>
              <a:off x="930409"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FBB03B"/>
                  </a:solidFill>
                  <a:latin typeface="Calibri"/>
                  <a:ea typeface="Calibri"/>
                  <a:cs typeface="Calibri"/>
                  <a:sym typeface="Calibri"/>
                </a:rPr>
                <a:t>ENTENDER </a:t>
              </a:r>
              <a:br>
                <a:rPr lang="es-MX" sz="1400" b="1">
                  <a:solidFill>
                    <a:srgbClr val="FBB03B"/>
                  </a:solidFill>
                  <a:latin typeface="Calibri"/>
                  <a:ea typeface="Calibri"/>
                  <a:cs typeface="Calibri"/>
                  <a:sym typeface="Calibri"/>
                </a:rPr>
              </a:br>
              <a:r>
                <a:rPr lang="es-MX" sz="1400" b="1">
                  <a:solidFill>
                    <a:srgbClr val="FBB03B"/>
                  </a:solidFill>
                  <a:latin typeface="Calibri"/>
                  <a:ea typeface="Calibri"/>
                  <a:cs typeface="Calibri"/>
                  <a:sym typeface="Calibri"/>
                </a:rPr>
                <a:t>EMPATIZAR</a:t>
              </a:r>
              <a:endParaRPr/>
            </a:p>
          </p:txBody>
        </p:sp>
        <p:sp>
          <p:nvSpPr>
            <p:cNvPr id="111" name="Google Shape;111;p13"/>
            <p:cNvSpPr txBox="1"/>
            <p:nvPr/>
          </p:nvSpPr>
          <p:spPr>
            <a:xfrm>
              <a:off x="2633691" y="4232096"/>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EE6457"/>
                  </a:solidFill>
                  <a:latin typeface="Calibri"/>
                  <a:ea typeface="Calibri"/>
                  <a:cs typeface="Calibri"/>
                  <a:sym typeface="Calibri"/>
                </a:rPr>
                <a:t>OBSERVAR</a:t>
              </a:r>
              <a:endParaRPr/>
            </a:p>
          </p:txBody>
        </p:sp>
        <p:sp>
          <p:nvSpPr>
            <p:cNvPr id="112" name="Google Shape;112;p13"/>
            <p:cNvSpPr txBox="1"/>
            <p:nvPr/>
          </p:nvSpPr>
          <p:spPr>
            <a:xfrm>
              <a:off x="4430108"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866988"/>
                  </a:solidFill>
                  <a:latin typeface="Calibri"/>
                  <a:ea typeface="Calibri"/>
                  <a:cs typeface="Calibri"/>
                  <a:sym typeface="Calibri"/>
                </a:rPr>
                <a:t>SINTETIZAR  DEFINIR</a:t>
              </a:r>
              <a:endParaRPr/>
            </a:p>
          </p:txBody>
        </p:sp>
        <p:sp>
          <p:nvSpPr>
            <p:cNvPr id="113" name="Google Shape;113;p13"/>
            <p:cNvSpPr txBox="1"/>
            <p:nvPr/>
          </p:nvSpPr>
          <p:spPr>
            <a:xfrm>
              <a:off x="6226526" y="4232417"/>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8CCAD7"/>
                  </a:solidFill>
                  <a:latin typeface="Calibri"/>
                  <a:ea typeface="Calibri"/>
                  <a:cs typeface="Calibri"/>
                  <a:sym typeface="Calibri"/>
                </a:rPr>
                <a:t>IDEAR</a:t>
              </a:r>
              <a:endParaRPr/>
            </a:p>
          </p:txBody>
        </p:sp>
        <p:sp>
          <p:nvSpPr>
            <p:cNvPr id="114" name="Google Shape;114;p13"/>
            <p:cNvSpPr txBox="1"/>
            <p:nvPr/>
          </p:nvSpPr>
          <p:spPr>
            <a:xfrm>
              <a:off x="8046718" y="4232096"/>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19A7B5"/>
                  </a:solidFill>
                  <a:latin typeface="Calibri"/>
                  <a:ea typeface="Calibri"/>
                  <a:cs typeface="Calibri"/>
                  <a:sym typeface="Calibri"/>
                </a:rPr>
                <a:t>PROTOTIPAR</a:t>
              </a:r>
              <a:endParaRPr/>
            </a:p>
          </p:txBody>
        </p:sp>
        <p:sp>
          <p:nvSpPr>
            <p:cNvPr id="115" name="Google Shape;115;p13"/>
            <p:cNvSpPr txBox="1"/>
            <p:nvPr/>
          </p:nvSpPr>
          <p:spPr>
            <a:xfrm>
              <a:off x="9819361"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9F9186"/>
                  </a:solidFill>
                  <a:latin typeface="Calibri"/>
                  <a:ea typeface="Calibri"/>
                  <a:cs typeface="Calibri"/>
                  <a:sym typeface="Calibri"/>
                </a:rPr>
                <a:t>PROBAR</a:t>
              </a:r>
              <a:br>
                <a:rPr lang="es-MX" sz="1400" b="1">
                  <a:solidFill>
                    <a:srgbClr val="9F9186"/>
                  </a:solidFill>
                  <a:latin typeface="Calibri"/>
                  <a:ea typeface="Calibri"/>
                  <a:cs typeface="Calibri"/>
                  <a:sym typeface="Calibri"/>
                </a:rPr>
              </a:br>
              <a:r>
                <a:rPr lang="es-MX" sz="1400" b="1">
                  <a:solidFill>
                    <a:srgbClr val="9F9186"/>
                  </a:solidFill>
                  <a:latin typeface="Calibri"/>
                  <a:ea typeface="Calibri"/>
                  <a:cs typeface="Calibri"/>
                  <a:sym typeface="Calibri"/>
                </a:rPr>
                <a:t>EVALUAR</a:t>
              </a:r>
              <a:endParaRPr/>
            </a:p>
          </p:txBody>
        </p:sp>
      </p:grpSp>
      <p:sp>
        <p:nvSpPr>
          <p:cNvPr id="116" name="Google Shape;116;p13"/>
          <p:cNvSpPr/>
          <p:nvPr/>
        </p:nvSpPr>
        <p:spPr>
          <a:xfrm>
            <a:off x="208224" y="708776"/>
            <a:ext cx="3681812" cy="1581572"/>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Alcance</a:t>
            </a:r>
            <a:endParaRPr/>
          </a:p>
          <a:p>
            <a:pPr marL="0" marR="0" lvl="0" indent="0" algn="l" rtl="0">
              <a:spcBef>
                <a:spcPts val="0"/>
              </a:spcBef>
              <a:spcAft>
                <a:spcPts val="0"/>
              </a:spcAft>
              <a:buNone/>
            </a:pPr>
            <a:endParaRPr sz="1200">
              <a:solidFill>
                <a:schemeClr val="dk1"/>
              </a:solidFill>
              <a:latin typeface="Arial"/>
              <a:ea typeface="Arial"/>
              <a:cs typeface="Arial"/>
              <a:sym typeface="Arial"/>
            </a:endParaRPr>
          </a:p>
          <a:p>
            <a:pPr marL="0" marR="0" lvl="0" indent="0" algn="l" rtl="0">
              <a:spcBef>
                <a:spcPts val="0"/>
              </a:spcBef>
              <a:spcAft>
                <a:spcPts val="0"/>
              </a:spcAft>
              <a:buNone/>
            </a:pPr>
            <a:endParaRPr sz="600">
              <a:solidFill>
                <a:schemeClr val="dk1"/>
              </a:solidFill>
              <a:latin typeface="Arial"/>
              <a:ea typeface="Arial"/>
              <a:cs typeface="Arial"/>
              <a:sym typeface="Arial"/>
            </a:endParaRPr>
          </a:p>
        </p:txBody>
      </p:sp>
      <p:sp>
        <p:nvSpPr>
          <p:cNvPr id="117" name="Google Shape;117;p13"/>
          <p:cNvSpPr/>
          <p:nvPr/>
        </p:nvSpPr>
        <p:spPr>
          <a:xfrm>
            <a:off x="3858462" y="708776"/>
            <a:ext cx="3554476" cy="158157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Reto de diseño</a:t>
            </a:r>
            <a:endParaRPr sz="1600" b="1">
              <a:solidFill>
                <a:schemeClr val="dk1"/>
              </a:solidFill>
              <a:latin typeface="Arial"/>
              <a:ea typeface="Arial"/>
              <a:cs typeface="Arial"/>
              <a:sym typeface="Arial"/>
            </a:endParaRPr>
          </a:p>
        </p:txBody>
      </p:sp>
      <p:pic>
        <p:nvPicPr>
          <p:cNvPr id="118" name="Google Shape;118;p13"/>
          <p:cNvPicPr preferRelativeResize="0"/>
          <p:nvPr/>
        </p:nvPicPr>
        <p:blipFill rotWithShape="1">
          <a:blip r:embed="rId4">
            <a:alphaModFix/>
          </a:blip>
          <a:srcRect/>
          <a:stretch/>
        </p:blipFill>
        <p:spPr>
          <a:xfrm>
            <a:off x="3546074" y="753115"/>
            <a:ext cx="282893" cy="314325"/>
          </a:xfrm>
          <a:prstGeom prst="rect">
            <a:avLst/>
          </a:prstGeom>
          <a:noFill/>
          <a:ln>
            <a:noFill/>
          </a:ln>
        </p:spPr>
      </p:pic>
      <p:sp>
        <p:nvSpPr>
          <p:cNvPr id="119" name="Google Shape;119;p13"/>
          <p:cNvSpPr/>
          <p:nvPr/>
        </p:nvSpPr>
        <p:spPr>
          <a:xfrm>
            <a:off x="3858461" y="965349"/>
            <a:ext cx="2903744"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Calibri"/>
                <a:ea typeface="Calibri"/>
                <a:cs typeface="Calibri"/>
                <a:sym typeface="Calibri"/>
              </a:rPr>
              <a:t>Describir en términos generales qué se busca diseñar o rediseñar mediante la metodología.</a:t>
            </a:r>
            <a:endParaRPr/>
          </a:p>
        </p:txBody>
      </p:sp>
      <p:sp>
        <p:nvSpPr>
          <p:cNvPr id="120" name="Google Shape;120;p13"/>
          <p:cNvSpPr/>
          <p:nvPr/>
        </p:nvSpPr>
        <p:spPr>
          <a:xfrm>
            <a:off x="266872" y="1029815"/>
            <a:ext cx="3206808" cy="106182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rgbClr val="262626"/>
                </a:solidFill>
                <a:latin typeface="Arial"/>
                <a:ea typeface="Arial"/>
                <a:cs typeface="Arial"/>
                <a:sym typeface="Arial"/>
              </a:rPr>
              <a:t>Elige el alcance del Design Thinking en el curso:</a:t>
            </a:r>
            <a:endParaRPr/>
          </a:p>
          <a:p>
            <a:pPr marL="0" marR="0" lvl="0" indent="0" algn="l" rtl="0">
              <a:spcBef>
                <a:spcPts val="0"/>
              </a:spcBef>
              <a:spcAft>
                <a:spcPts val="0"/>
              </a:spcAft>
              <a:buNone/>
            </a:pPr>
            <a:endParaRPr sz="900">
              <a:solidFill>
                <a:srgbClr val="262626"/>
              </a:solidFill>
              <a:latin typeface="Arial"/>
              <a:ea typeface="Arial"/>
              <a:cs typeface="Arial"/>
              <a:sym typeface="Arial"/>
            </a:endParaRPr>
          </a:p>
          <a:p>
            <a:pPr marL="285750" marR="0" lvl="0" indent="-285750" algn="l" rtl="0">
              <a:spcBef>
                <a:spcPts val="0"/>
              </a:spcBef>
              <a:spcAft>
                <a:spcPts val="0"/>
              </a:spcAft>
              <a:buClr>
                <a:srgbClr val="262626"/>
              </a:buClr>
              <a:buSzPts val="900"/>
              <a:buFont typeface="Arial"/>
              <a:buChar char="•"/>
            </a:pPr>
            <a:r>
              <a:rPr lang="es-MX" sz="900">
                <a:solidFill>
                  <a:srgbClr val="262626"/>
                </a:solidFill>
                <a:latin typeface="Arial"/>
                <a:ea typeface="Arial"/>
                <a:cs typeface="Arial"/>
                <a:sym typeface="Arial"/>
              </a:rPr>
              <a:t>Metodología para elaborar o desarrollar la actividad eje del curso.</a:t>
            </a:r>
            <a:endParaRPr/>
          </a:p>
          <a:p>
            <a:pPr marL="285750" marR="0" lvl="0" indent="-285750" algn="l" rtl="0">
              <a:spcBef>
                <a:spcPts val="0"/>
              </a:spcBef>
              <a:spcAft>
                <a:spcPts val="0"/>
              </a:spcAft>
              <a:buClr>
                <a:srgbClr val="262626"/>
              </a:buClr>
              <a:buSzPts val="900"/>
              <a:buFont typeface="Arial"/>
              <a:buChar char="•"/>
            </a:pPr>
            <a:r>
              <a:rPr lang="es-MX" sz="900">
                <a:solidFill>
                  <a:srgbClr val="262626"/>
                </a:solidFill>
                <a:latin typeface="Arial"/>
                <a:ea typeface="Arial"/>
                <a:cs typeface="Arial"/>
                <a:sym typeface="Arial"/>
              </a:rPr>
              <a:t>Se usará solamente en algún tema o unidad.</a:t>
            </a:r>
            <a:endParaRPr/>
          </a:p>
          <a:p>
            <a:pPr marL="171450" marR="0" lvl="0" indent="-114300" algn="l" rtl="0">
              <a:spcBef>
                <a:spcPts val="0"/>
              </a:spcBef>
              <a:spcAft>
                <a:spcPts val="0"/>
              </a:spcAft>
              <a:buClr>
                <a:schemeClr val="dk1"/>
              </a:buClr>
              <a:buSzPts val="900"/>
              <a:buFont typeface="Arial"/>
              <a:buNone/>
            </a:pPr>
            <a:endParaRPr sz="900">
              <a:solidFill>
                <a:srgbClr val="262626"/>
              </a:solidFill>
              <a:latin typeface="Arial"/>
              <a:ea typeface="Arial"/>
              <a:cs typeface="Arial"/>
              <a:sym typeface="Arial"/>
            </a:endParaRPr>
          </a:p>
          <a:p>
            <a:pPr marL="171450" marR="0" lvl="0" indent="-114300" algn="l" rtl="0">
              <a:spcBef>
                <a:spcPts val="0"/>
              </a:spcBef>
              <a:spcAft>
                <a:spcPts val="0"/>
              </a:spcAft>
              <a:buClr>
                <a:schemeClr val="dk1"/>
              </a:buClr>
              <a:buSzPts val="900"/>
              <a:buFont typeface="Arial"/>
              <a:buNone/>
            </a:pPr>
            <a:endParaRPr sz="900">
              <a:solidFill>
                <a:srgbClr val="262626"/>
              </a:solidFill>
              <a:latin typeface="Arial"/>
              <a:ea typeface="Arial"/>
              <a:cs typeface="Arial"/>
              <a:sym typeface="Arial"/>
            </a:endParaRPr>
          </a:p>
        </p:txBody>
      </p:sp>
      <p:pic>
        <p:nvPicPr>
          <p:cNvPr id="121" name="Google Shape;121;p13" descr="Resultado de imagen para challenge icon"/>
          <p:cNvPicPr preferRelativeResize="0"/>
          <p:nvPr/>
        </p:nvPicPr>
        <p:blipFill rotWithShape="1">
          <a:blip r:embed="rId5">
            <a:alphaModFix/>
          </a:blip>
          <a:srcRect/>
          <a:stretch/>
        </p:blipFill>
        <p:spPr>
          <a:xfrm>
            <a:off x="6780237" y="764835"/>
            <a:ext cx="548448" cy="565410"/>
          </a:xfrm>
          <a:prstGeom prst="rect">
            <a:avLst/>
          </a:prstGeom>
          <a:noFill/>
          <a:ln>
            <a:noFill/>
          </a:ln>
        </p:spPr>
      </p:pic>
      <p:sp>
        <p:nvSpPr>
          <p:cNvPr id="122" name="Google Shape;122;p13"/>
          <p:cNvSpPr/>
          <p:nvPr/>
        </p:nvSpPr>
        <p:spPr>
          <a:xfrm>
            <a:off x="7421806" y="708776"/>
            <a:ext cx="4377861" cy="158157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Entregables esperados</a:t>
            </a:r>
            <a:endParaRPr/>
          </a:p>
        </p:txBody>
      </p:sp>
      <p:sp>
        <p:nvSpPr>
          <p:cNvPr id="123" name="Google Shape;123;p13"/>
          <p:cNvSpPr/>
          <p:nvPr/>
        </p:nvSpPr>
        <p:spPr>
          <a:xfrm>
            <a:off x="7489959" y="1047149"/>
            <a:ext cx="3559041" cy="7848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Enlista los entregables deseados, sus características. Puede ser algo muy general. </a:t>
            </a:r>
            <a:endParaRPr/>
          </a:p>
          <a:p>
            <a:pPr marL="0" marR="0" lvl="0" indent="0" algn="l" rtl="0">
              <a:spcBef>
                <a:spcPts val="0"/>
              </a:spcBef>
              <a:spcAft>
                <a:spcPts val="0"/>
              </a:spcAft>
              <a:buNone/>
            </a:pPr>
            <a:r>
              <a:rPr lang="es-MX" sz="900">
                <a:solidFill>
                  <a:schemeClr val="dk1"/>
                </a:solidFill>
                <a:latin typeface="Arial"/>
                <a:ea typeface="Arial"/>
                <a:cs typeface="Arial"/>
                <a:sym typeface="Arial"/>
              </a:rPr>
              <a:t>¿Buscamos que la solución se implemente? ¿será un prototipo? ¿qué tipo de prototipo funcional, storyboard? ¿¿harán un “pitch”?  ¿qué características mínimas debe tener? </a:t>
            </a:r>
            <a:endParaRPr/>
          </a:p>
        </p:txBody>
      </p:sp>
      <p:sp>
        <p:nvSpPr>
          <p:cNvPr id="124" name="Google Shape;124;p13"/>
          <p:cNvSpPr/>
          <p:nvPr/>
        </p:nvSpPr>
        <p:spPr>
          <a:xfrm>
            <a:off x="9179996" y="2290346"/>
            <a:ext cx="2619672" cy="385887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dirty="0">
                <a:solidFill>
                  <a:schemeClr val="dk1"/>
                </a:solidFill>
                <a:latin typeface="Arial"/>
                <a:ea typeface="Arial"/>
                <a:cs typeface="Arial"/>
                <a:sym typeface="Arial"/>
              </a:rPr>
              <a:t>Seguimiento, </a:t>
            </a:r>
            <a:br>
              <a:rPr lang="es-MX" sz="1600" b="1" dirty="0">
                <a:solidFill>
                  <a:schemeClr val="dk1"/>
                </a:solidFill>
                <a:latin typeface="Arial"/>
                <a:ea typeface="Arial"/>
                <a:cs typeface="Arial"/>
                <a:sym typeface="Arial"/>
              </a:rPr>
            </a:br>
            <a:r>
              <a:rPr lang="es-MX" sz="1600" b="1" dirty="0">
                <a:solidFill>
                  <a:schemeClr val="dk1"/>
                </a:solidFill>
                <a:latin typeface="Arial"/>
                <a:ea typeface="Arial"/>
                <a:cs typeface="Arial"/>
                <a:sym typeface="Arial"/>
              </a:rPr>
              <a:t>monitoreo y </a:t>
            </a:r>
            <a:endParaRPr dirty="0"/>
          </a:p>
          <a:p>
            <a:pPr marL="0" marR="0" lvl="0" indent="0" algn="l" rtl="0">
              <a:spcBef>
                <a:spcPts val="0"/>
              </a:spcBef>
              <a:spcAft>
                <a:spcPts val="0"/>
              </a:spcAft>
              <a:buNone/>
            </a:pPr>
            <a:r>
              <a:rPr lang="es-MX" sz="1600" b="1" dirty="0">
                <a:solidFill>
                  <a:schemeClr val="dk1"/>
                </a:solidFill>
                <a:latin typeface="Arial"/>
                <a:ea typeface="Arial"/>
                <a:cs typeface="Arial"/>
                <a:sym typeface="Arial"/>
              </a:rPr>
              <a:t>evaluación</a:t>
            </a:r>
            <a:br>
              <a:rPr lang="es-MX" sz="1600" b="1" dirty="0">
                <a:solidFill>
                  <a:schemeClr val="dk1"/>
                </a:solidFill>
                <a:latin typeface="Arial"/>
                <a:ea typeface="Arial"/>
                <a:cs typeface="Arial"/>
                <a:sym typeface="Arial"/>
              </a:rPr>
            </a:br>
            <a:endParaRPr sz="1600" b="1" dirty="0">
              <a:solidFill>
                <a:schemeClr val="dk1"/>
              </a:solidFill>
              <a:latin typeface="Arial"/>
              <a:ea typeface="Arial"/>
              <a:cs typeface="Arial"/>
              <a:sym typeface="Arial"/>
            </a:endParaRPr>
          </a:p>
          <a:p>
            <a:pPr marL="0" marR="0" lvl="0" indent="0" algn="l" rtl="0">
              <a:spcBef>
                <a:spcPts val="0"/>
              </a:spcBef>
              <a:spcAft>
                <a:spcPts val="0"/>
              </a:spcAft>
              <a:buNone/>
            </a:pPr>
            <a:r>
              <a:rPr lang="es-MX" sz="1000" dirty="0">
                <a:solidFill>
                  <a:schemeClr val="dk1"/>
                </a:solidFill>
                <a:latin typeface="Arial"/>
                <a:ea typeface="Arial"/>
                <a:cs typeface="Arial"/>
                <a:sym typeface="Arial"/>
              </a:rPr>
              <a:t>Describir la forma en que se dará seguimiento:</a:t>
            </a:r>
            <a:br>
              <a:rPr lang="es-MX" sz="1000" dirty="0">
                <a:solidFill>
                  <a:schemeClr val="dk1"/>
                </a:solidFill>
                <a:latin typeface="Arial"/>
                <a:ea typeface="Arial"/>
                <a:cs typeface="Arial"/>
                <a:sym typeface="Arial"/>
              </a:rPr>
            </a:br>
            <a:r>
              <a:rPr lang="es-MX" sz="1000" dirty="0">
                <a:solidFill>
                  <a:schemeClr val="dk1"/>
                </a:solidFill>
                <a:latin typeface="Arial"/>
                <a:ea typeface="Arial"/>
                <a:cs typeface="Arial"/>
                <a:sym typeface="Arial"/>
              </a:rPr>
              <a:t>- Cómo monitorearé la participación del alumnado.</a:t>
            </a:r>
            <a:br>
              <a:rPr lang="es-MX" sz="1000" dirty="0">
                <a:solidFill>
                  <a:schemeClr val="dk1"/>
                </a:solidFill>
                <a:latin typeface="Arial"/>
                <a:ea typeface="Arial"/>
                <a:cs typeface="Arial"/>
                <a:sym typeface="Arial"/>
              </a:rPr>
            </a:br>
            <a:r>
              <a:rPr lang="es-MX" sz="1000" dirty="0">
                <a:solidFill>
                  <a:schemeClr val="dk1"/>
                </a:solidFill>
                <a:latin typeface="Arial"/>
                <a:ea typeface="Arial"/>
                <a:cs typeface="Arial"/>
                <a:sym typeface="Arial"/>
              </a:rPr>
              <a:t>-  Describe cómo evaluarás los resultados. </a:t>
            </a:r>
            <a:endParaRPr dirty="0"/>
          </a:p>
          <a:p>
            <a:pPr marL="171450" marR="0" lvl="0" indent="-171450" algn="l" rtl="0">
              <a:spcBef>
                <a:spcPts val="0"/>
              </a:spcBef>
              <a:spcAft>
                <a:spcPts val="0"/>
              </a:spcAft>
              <a:buClr>
                <a:schemeClr val="dk1"/>
              </a:buClr>
              <a:buSzPts val="1000"/>
              <a:buFont typeface="Arial"/>
              <a:buChar char="-"/>
            </a:pPr>
            <a:r>
              <a:rPr lang="es-MX" sz="1000" dirty="0">
                <a:solidFill>
                  <a:schemeClr val="dk1"/>
                </a:solidFill>
                <a:latin typeface="Arial"/>
                <a:ea typeface="Arial"/>
                <a:cs typeface="Arial"/>
                <a:sym typeface="Arial"/>
              </a:rPr>
              <a:t>Quién evaluará (¿tendré personas invitadas expertas, coevaluaciones, </a:t>
            </a:r>
            <a:r>
              <a:rPr lang="es-MX" sz="1000" dirty="0" err="1">
                <a:solidFill>
                  <a:schemeClr val="dk1"/>
                </a:solidFill>
                <a:latin typeface="Arial"/>
                <a:ea typeface="Arial"/>
                <a:cs typeface="Arial"/>
                <a:sym typeface="Arial"/>
              </a:rPr>
              <a:t>etc</a:t>
            </a:r>
            <a:r>
              <a:rPr lang="es-MX" sz="1000" dirty="0">
                <a:solidFill>
                  <a:schemeClr val="dk1"/>
                </a:solidFill>
                <a:latin typeface="Arial"/>
                <a:ea typeface="Arial"/>
                <a:cs typeface="Arial"/>
                <a:sym typeface="Arial"/>
              </a:rPr>
              <a:t>?</a:t>
            </a:r>
            <a:endParaRPr dirty="0"/>
          </a:p>
          <a:p>
            <a:pPr marL="0" marR="0" lvl="0" indent="0" algn="l" rtl="0">
              <a:spcBef>
                <a:spcPts val="0"/>
              </a:spcBef>
              <a:spcAft>
                <a:spcPts val="0"/>
              </a:spcAft>
              <a:buNone/>
            </a:pPr>
            <a:endParaRPr sz="1000" dirty="0">
              <a:solidFill>
                <a:schemeClr val="dk1"/>
              </a:solidFill>
              <a:latin typeface="Arial"/>
              <a:ea typeface="Arial"/>
              <a:cs typeface="Arial"/>
              <a:sym typeface="Arial"/>
            </a:endParaRPr>
          </a:p>
          <a:p>
            <a:pPr marL="0" marR="0" lvl="0" indent="0" algn="l" rtl="0">
              <a:spcBef>
                <a:spcPts val="0"/>
              </a:spcBef>
              <a:spcAft>
                <a:spcPts val="0"/>
              </a:spcAft>
              <a:buNone/>
            </a:pPr>
            <a:r>
              <a:rPr lang="es-MX" sz="1000" dirty="0">
                <a:solidFill>
                  <a:schemeClr val="dk1"/>
                </a:solidFill>
                <a:latin typeface="Arial"/>
                <a:ea typeface="Arial"/>
                <a:cs typeface="Arial"/>
                <a:sym typeface="Arial"/>
              </a:rPr>
              <a:t>Criterios de evaluación:</a:t>
            </a:r>
            <a:endParaRPr dirty="0"/>
          </a:p>
          <a:p>
            <a:pPr marL="0" marR="0" lvl="0" indent="0" algn="l" rtl="0">
              <a:spcBef>
                <a:spcPts val="0"/>
              </a:spcBef>
              <a:spcAft>
                <a:spcPts val="0"/>
              </a:spcAft>
              <a:buNone/>
            </a:pPr>
            <a:endParaRPr sz="1000" dirty="0">
              <a:solidFill>
                <a:schemeClr val="dk1"/>
              </a:solidFill>
              <a:latin typeface="Arial"/>
              <a:ea typeface="Arial"/>
              <a:cs typeface="Arial"/>
              <a:sym typeface="Arial"/>
            </a:endParaRPr>
          </a:p>
          <a:p>
            <a:pPr marL="0" marR="0" lvl="0" indent="0" algn="l" rtl="0">
              <a:spcBef>
                <a:spcPts val="0"/>
              </a:spcBef>
              <a:spcAft>
                <a:spcPts val="0"/>
              </a:spcAft>
              <a:buNone/>
            </a:pPr>
            <a:r>
              <a:rPr lang="es-MX" sz="1000" dirty="0">
                <a:solidFill>
                  <a:schemeClr val="dk1"/>
                </a:solidFill>
                <a:latin typeface="Arial"/>
                <a:ea typeface="Arial"/>
                <a:cs typeface="Arial"/>
                <a:sym typeface="Arial"/>
              </a:rPr>
              <a:t>Describir o listar los criterios mínimos que se espera evaluar de acuerdo con los objetivos académicos que se buscan en el curso.</a:t>
            </a:r>
            <a:endParaRPr dirty="0"/>
          </a:p>
          <a:p>
            <a:pPr marL="0" marR="0" lvl="0" indent="0" algn="l" rtl="0">
              <a:spcBef>
                <a:spcPts val="0"/>
              </a:spcBef>
              <a:spcAft>
                <a:spcPts val="0"/>
              </a:spcAft>
              <a:buNone/>
            </a:pPr>
            <a:endParaRPr sz="1000" b="1" dirty="0">
              <a:solidFill>
                <a:schemeClr val="dk1"/>
              </a:solidFill>
              <a:latin typeface="Arial"/>
              <a:ea typeface="Arial"/>
              <a:cs typeface="Arial"/>
              <a:sym typeface="Arial"/>
            </a:endParaRPr>
          </a:p>
        </p:txBody>
      </p:sp>
      <p:pic>
        <p:nvPicPr>
          <p:cNvPr id="125" name="Google Shape;125;p13"/>
          <p:cNvPicPr preferRelativeResize="0"/>
          <p:nvPr/>
        </p:nvPicPr>
        <p:blipFill rotWithShape="1">
          <a:blip r:embed="rId6">
            <a:alphaModFix/>
          </a:blip>
          <a:srcRect/>
          <a:stretch/>
        </p:blipFill>
        <p:spPr>
          <a:xfrm>
            <a:off x="11256742" y="2383306"/>
            <a:ext cx="514350" cy="314325"/>
          </a:xfrm>
          <a:prstGeom prst="rect">
            <a:avLst/>
          </a:prstGeom>
          <a:noFill/>
          <a:ln>
            <a:noFill/>
          </a:ln>
        </p:spPr>
      </p:pic>
      <p:sp>
        <p:nvSpPr>
          <p:cNvPr id="126" name="Google Shape;126;p13"/>
          <p:cNvSpPr txBox="1"/>
          <p:nvPr/>
        </p:nvSpPr>
        <p:spPr>
          <a:xfrm>
            <a:off x="3256623" y="1353788"/>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1</a:t>
            </a:r>
            <a:endParaRPr/>
          </a:p>
        </p:txBody>
      </p:sp>
      <p:sp>
        <p:nvSpPr>
          <p:cNvPr id="127" name="Google Shape;127;p13"/>
          <p:cNvSpPr txBox="1"/>
          <p:nvPr/>
        </p:nvSpPr>
        <p:spPr>
          <a:xfrm>
            <a:off x="6807365" y="1375960"/>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2</a:t>
            </a:r>
            <a:endParaRPr/>
          </a:p>
        </p:txBody>
      </p:sp>
      <p:sp>
        <p:nvSpPr>
          <p:cNvPr id="128" name="Google Shape;128;p13"/>
          <p:cNvSpPr txBox="1"/>
          <p:nvPr/>
        </p:nvSpPr>
        <p:spPr>
          <a:xfrm>
            <a:off x="11151165" y="1339441"/>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3</a:t>
            </a:r>
            <a:endParaRPr/>
          </a:p>
        </p:txBody>
      </p:sp>
      <p:sp>
        <p:nvSpPr>
          <p:cNvPr id="129" name="Google Shape;129;p13"/>
          <p:cNvSpPr txBox="1"/>
          <p:nvPr/>
        </p:nvSpPr>
        <p:spPr>
          <a:xfrm>
            <a:off x="304010" y="5257940"/>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dirty="0">
                <a:solidFill>
                  <a:srgbClr val="FABF8E"/>
                </a:solidFill>
                <a:latin typeface="Calibri"/>
                <a:ea typeface="Calibri"/>
                <a:cs typeface="Calibri"/>
                <a:sym typeface="Calibri"/>
              </a:rPr>
              <a:t>4</a:t>
            </a:r>
            <a:endParaRPr dirty="0"/>
          </a:p>
        </p:txBody>
      </p:sp>
      <p:sp>
        <p:nvSpPr>
          <p:cNvPr id="130" name="Google Shape;130;p13"/>
          <p:cNvSpPr/>
          <p:nvPr/>
        </p:nvSpPr>
        <p:spPr>
          <a:xfrm>
            <a:off x="832215" y="5192292"/>
            <a:ext cx="8237999"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dirty="0" err="1">
                <a:solidFill>
                  <a:srgbClr val="262626"/>
                </a:solidFill>
                <a:latin typeface="Arial"/>
                <a:ea typeface="Arial"/>
                <a:cs typeface="Arial"/>
                <a:sym typeface="Arial"/>
              </a:rPr>
              <a:t>Decribir</a:t>
            </a:r>
            <a:r>
              <a:rPr lang="es-MX" sz="900" dirty="0">
                <a:solidFill>
                  <a:srgbClr val="262626"/>
                </a:solidFill>
                <a:latin typeface="Arial"/>
                <a:ea typeface="Arial"/>
                <a:cs typeface="Arial"/>
                <a:sym typeface="Arial"/>
              </a:rPr>
              <a:t> de manera general qué se buscaría en cada etapa. </a:t>
            </a:r>
            <a:endParaRPr dirty="0"/>
          </a:p>
          <a:p>
            <a:pPr marL="0" marR="0" lvl="0" indent="0" algn="l" rtl="0">
              <a:spcBef>
                <a:spcPts val="0"/>
              </a:spcBef>
              <a:spcAft>
                <a:spcPts val="0"/>
              </a:spcAft>
              <a:buNone/>
            </a:pPr>
            <a:r>
              <a:rPr lang="es-MX" sz="900" dirty="0">
                <a:solidFill>
                  <a:srgbClr val="262626"/>
                </a:solidFill>
                <a:latin typeface="Arial"/>
                <a:ea typeface="Arial"/>
                <a:cs typeface="Arial"/>
                <a:sym typeface="Arial"/>
              </a:rPr>
              <a:t>¿Cómo pensamos que podría ser la logística? </a:t>
            </a:r>
            <a:endParaRPr dirty="0"/>
          </a:p>
          <a:p>
            <a:pPr marL="0" marR="0" lvl="0" indent="0" algn="l" rtl="0">
              <a:spcBef>
                <a:spcPts val="0"/>
              </a:spcBef>
              <a:spcAft>
                <a:spcPts val="0"/>
              </a:spcAft>
              <a:buNone/>
            </a:pPr>
            <a:r>
              <a:rPr lang="es-MX" sz="900" dirty="0">
                <a:solidFill>
                  <a:srgbClr val="262626"/>
                </a:solidFill>
                <a:latin typeface="Arial"/>
                <a:ea typeface="Arial"/>
                <a:cs typeface="Arial"/>
                <a:sym typeface="Arial"/>
              </a:rPr>
              <a:t>¿Qué dinámica seguiría el alumno en cada etapa? </a:t>
            </a:r>
            <a:endParaRPr dirty="0"/>
          </a:p>
          <a:p>
            <a:pPr marL="0" marR="0" lvl="0" indent="0" algn="l" rtl="0">
              <a:spcBef>
                <a:spcPts val="0"/>
              </a:spcBef>
              <a:spcAft>
                <a:spcPts val="0"/>
              </a:spcAft>
              <a:buNone/>
            </a:pPr>
            <a:r>
              <a:rPr lang="es-MX" sz="900" dirty="0">
                <a:solidFill>
                  <a:srgbClr val="262626"/>
                </a:solidFill>
                <a:latin typeface="Arial"/>
                <a:ea typeface="Arial"/>
                <a:cs typeface="Arial"/>
                <a:sym typeface="Arial"/>
              </a:rPr>
              <a:t>¿Qué esperamos que realice? </a:t>
            </a:r>
            <a:endParaRPr dirty="0"/>
          </a:p>
          <a:p>
            <a:pPr marL="0" marR="0" lvl="0" indent="0" algn="l" rtl="0">
              <a:spcBef>
                <a:spcPts val="0"/>
              </a:spcBef>
              <a:spcAft>
                <a:spcPts val="0"/>
              </a:spcAft>
              <a:buNone/>
            </a:pPr>
            <a:r>
              <a:rPr lang="es-MX" sz="900" dirty="0">
                <a:solidFill>
                  <a:srgbClr val="262626"/>
                </a:solidFill>
                <a:latin typeface="Arial"/>
                <a:ea typeface="Arial"/>
                <a:cs typeface="Arial"/>
                <a:sym typeface="Arial"/>
              </a:rPr>
              <a:t>¿Cómo intervenimos nosotros como </a:t>
            </a:r>
            <a:r>
              <a:rPr lang="es-MX" sz="900" dirty="0">
                <a:solidFill>
                  <a:srgbClr val="262626"/>
                </a:solidFill>
              </a:rPr>
              <a:t>docentes</a:t>
            </a:r>
            <a:r>
              <a:rPr lang="es-MX" sz="900" dirty="0">
                <a:solidFill>
                  <a:srgbClr val="262626"/>
                </a:solidFill>
                <a:latin typeface="Arial"/>
                <a:ea typeface="Arial"/>
                <a:cs typeface="Arial"/>
                <a:sym typeface="Arial"/>
              </a:rPr>
              <a:t>? </a:t>
            </a:r>
            <a:endParaRPr dirty="0"/>
          </a:p>
          <a:p>
            <a:pPr marL="0" marR="0" lvl="0" indent="0" algn="l" rtl="0">
              <a:spcBef>
                <a:spcPts val="0"/>
              </a:spcBef>
              <a:spcAft>
                <a:spcPts val="0"/>
              </a:spcAft>
              <a:buNone/>
            </a:pPr>
            <a:r>
              <a:rPr lang="es-MX" sz="900" dirty="0">
                <a:solidFill>
                  <a:srgbClr val="262626"/>
                </a:solidFill>
                <a:latin typeface="Arial"/>
                <a:ea typeface="Arial"/>
                <a:cs typeface="Arial"/>
                <a:sym typeface="Arial"/>
              </a:rPr>
              <a:t>¿Qué se haría en clase y qué se haría fuera de ella?</a:t>
            </a:r>
            <a:endParaRPr dirty="0"/>
          </a:p>
        </p:txBody>
      </p:sp>
      <p:sp>
        <p:nvSpPr>
          <p:cNvPr id="131" name="Google Shape;131;p13"/>
          <p:cNvSpPr/>
          <p:nvPr/>
        </p:nvSpPr>
        <p:spPr>
          <a:xfrm>
            <a:off x="195926" y="708776"/>
            <a:ext cx="11603741" cy="5463424"/>
          </a:xfrm>
          <a:prstGeom prst="roundRect">
            <a:avLst>
              <a:gd name="adj" fmla="val 0"/>
            </a:avLst>
          </a:prstGeom>
          <a:noFill/>
          <a:ln w="3810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50"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pic>
        <p:nvPicPr>
          <p:cNvPr id="132" name="Google Shape;132;p13"/>
          <p:cNvPicPr preferRelativeResize="0"/>
          <p:nvPr/>
        </p:nvPicPr>
        <p:blipFill rotWithShape="1">
          <a:blip r:embed="rId7">
            <a:alphaModFix/>
          </a:blip>
          <a:srcRect/>
          <a:stretch/>
        </p:blipFill>
        <p:spPr>
          <a:xfrm>
            <a:off x="11174302" y="753115"/>
            <a:ext cx="500063" cy="513578"/>
          </a:xfrm>
          <a:prstGeom prst="rect">
            <a:avLst/>
          </a:prstGeom>
          <a:noFill/>
          <a:ln>
            <a:noFill/>
          </a:ln>
        </p:spPr>
      </p:pic>
      <p:sp>
        <p:nvSpPr>
          <p:cNvPr id="133" name="Google Shape;133;p13"/>
          <p:cNvSpPr txBox="1"/>
          <p:nvPr/>
        </p:nvSpPr>
        <p:spPr>
          <a:xfrm>
            <a:off x="1132584" y="93226"/>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Design</a:t>
            </a:r>
            <a:r>
              <a:rPr lang="es-MX" sz="1400" b="1" dirty="0">
                <a:solidFill>
                  <a:srgbClr val="FFC000"/>
                </a:solidFill>
                <a:latin typeface="Calibri"/>
                <a:ea typeface="Calibri"/>
                <a:cs typeface="Calibri"/>
                <a:sym typeface="Calibri"/>
              </a:rPr>
              <a:t> </a:t>
            </a:r>
            <a:r>
              <a:rPr lang="es-MX" b="1" dirty="0" err="1">
                <a:solidFill>
                  <a:srgbClr val="FFC000"/>
                </a:solidFill>
                <a:latin typeface="Calibri"/>
                <a:ea typeface="Calibri"/>
                <a:cs typeface="Calibri"/>
                <a:sym typeface="Calibri"/>
              </a:rPr>
              <a:t>T</a:t>
            </a:r>
            <a:r>
              <a:rPr lang="es-MX" sz="1400" b="1" dirty="0" err="1">
                <a:solidFill>
                  <a:srgbClr val="FFC000"/>
                </a:solidFill>
                <a:latin typeface="Calibri"/>
                <a:ea typeface="Calibri"/>
                <a:cs typeface="Calibri"/>
                <a:sym typeface="Calibri"/>
              </a:rPr>
              <a:t>hinking</a:t>
            </a:r>
            <a:endParaRPr sz="1400" b="1" dirty="0">
              <a:solidFill>
                <a:srgbClr val="FFC000"/>
              </a:solidFill>
              <a:latin typeface="Calibri"/>
              <a:ea typeface="Calibri"/>
              <a:cs typeface="Calibri"/>
              <a:sym typeface="Calibri"/>
            </a:endParaRPr>
          </a:p>
        </p:txBody>
      </p:sp>
      <p:sp>
        <p:nvSpPr>
          <p:cNvPr id="134" name="Google Shape;134;p13"/>
          <p:cNvSpPr txBox="1"/>
          <p:nvPr/>
        </p:nvSpPr>
        <p:spPr>
          <a:xfrm>
            <a:off x="5383272" y="96778"/>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Materia </a:t>
            </a:r>
            <a:endParaRPr/>
          </a:p>
        </p:txBody>
      </p:sp>
      <p:sp>
        <p:nvSpPr>
          <p:cNvPr id="135" name="Google Shape;135;p13"/>
          <p:cNvSpPr txBox="1"/>
          <p:nvPr/>
        </p:nvSpPr>
        <p:spPr>
          <a:xfrm>
            <a:off x="7392994" y="96779"/>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docente</a:t>
            </a:r>
            <a:endParaRPr sz="1100" dirty="0">
              <a:solidFill>
                <a:srgbClr val="7F7F7F"/>
              </a:solidFill>
              <a:latin typeface="Calibri"/>
              <a:ea typeface="Calibri"/>
              <a:cs typeface="Calibri"/>
              <a:sym typeface="Calibri"/>
            </a:endParaRPr>
          </a:p>
        </p:txBody>
      </p:sp>
      <p:sp>
        <p:nvSpPr>
          <p:cNvPr id="136" name="Google Shape;136;p13"/>
          <p:cNvSpPr txBox="1"/>
          <p:nvPr/>
        </p:nvSpPr>
        <p:spPr>
          <a:xfrm>
            <a:off x="7392995" y="400083"/>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Nombre de la actividad</a:t>
            </a:r>
            <a:endParaRPr sz="1100">
              <a:solidFill>
                <a:srgbClr val="7F7F7F"/>
              </a:solidFill>
              <a:latin typeface="Calibri"/>
              <a:ea typeface="Calibri"/>
              <a:cs typeface="Calibri"/>
              <a:sym typeface="Calibri"/>
            </a:endParaRPr>
          </a:p>
        </p:txBody>
      </p:sp>
      <p:sp>
        <p:nvSpPr>
          <p:cNvPr id="137" name="Google Shape;137;p13"/>
          <p:cNvSpPr txBox="1"/>
          <p:nvPr/>
        </p:nvSpPr>
        <p:spPr>
          <a:xfrm>
            <a:off x="5379842" y="404795"/>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Semestre </a:t>
            </a:r>
            <a:endParaRPr/>
          </a:p>
        </p:txBody>
      </p:sp>
      <p:pic>
        <p:nvPicPr>
          <p:cNvPr id="138" name="Google Shape;138;p13" descr="Resultado de imagen para idea icon"/>
          <p:cNvPicPr preferRelativeResize="0"/>
          <p:nvPr/>
        </p:nvPicPr>
        <p:blipFill rotWithShape="1">
          <a:blip r:embed="rId8">
            <a:alphaModFix/>
            <a:duotone>
              <a:schemeClr val="bg2">
                <a:shade val="45000"/>
                <a:satMod val="135000"/>
              </a:schemeClr>
              <a:prstClr val="white"/>
            </a:duotone>
          </a:blip>
          <a:srcRect/>
          <a:stretch/>
        </p:blipFill>
        <p:spPr>
          <a:xfrm>
            <a:off x="431594" y="139679"/>
            <a:ext cx="487446" cy="487446"/>
          </a:xfrm>
          <a:prstGeom prst="rect">
            <a:avLst/>
          </a:prstGeom>
          <a:noFill/>
          <a:ln>
            <a:noFill/>
          </a:ln>
        </p:spPr>
      </p:pic>
      <p:sp>
        <p:nvSpPr>
          <p:cNvPr id="35" name="Google Shape;129;p13"/>
          <p:cNvSpPr txBox="1"/>
          <p:nvPr/>
        </p:nvSpPr>
        <p:spPr>
          <a:xfrm>
            <a:off x="11254934" y="5257940"/>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dirty="0">
                <a:solidFill>
                  <a:srgbClr val="FABF8E"/>
                </a:solidFill>
                <a:latin typeface="Calibri"/>
                <a:ea typeface="Calibri"/>
                <a:cs typeface="Calibri"/>
                <a:sym typeface="Calibri"/>
              </a:rPr>
              <a:t>5</a:t>
            </a:r>
            <a:endParaRPr dirty="0"/>
          </a:p>
        </p:txBody>
      </p:sp>
      <p:sp>
        <p:nvSpPr>
          <p:cNvPr id="2" name="CuadroTexto 1">
            <a:extLst>
              <a:ext uri="{FF2B5EF4-FFF2-40B4-BE49-F238E27FC236}">
                <a16:creationId xmlns:a16="http://schemas.microsoft.com/office/drawing/2014/main" id="{91C3D331-2C1A-F949-F141-6515023CCB79}"/>
              </a:ext>
            </a:extLst>
          </p:cNvPr>
          <p:cNvSpPr txBox="1"/>
          <p:nvPr/>
        </p:nvSpPr>
        <p:spPr>
          <a:xfrm>
            <a:off x="10843571" y="50456"/>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4" name="Google Shape;144;p14"/>
          <p:cNvSpPr txBox="1"/>
          <p:nvPr/>
        </p:nvSpPr>
        <p:spPr>
          <a:xfrm>
            <a:off x="4411409" y="75337"/>
            <a:ext cx="2911364" cy="21167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Planeación estratégica de la mercadotecnia</a:t>
            </a:r>
            <a:endParaRPr sz="1100" dirty="0">
              <a:solidFill>
                <a:srgbClr val="7F7F7F"/>
              </a:solidFill>
              <a:latin typeface="Calibri"/>
              <a:ea typeface="Calibri"/>
              <a:cs typeface="Calibri"/>
              <a:sym typeface="Calibri"/>
            </a:endParaRPr>
          </a:p>
        </p:txBody>
      </p:sp>
      <p:sp>
        <p:nvSpPr>
          <p:cNvPr id="145" name="Google Shape;145;p14"/>
          <p:cNvSpPr txBox="1"/>
          <p:nvPr/>
        </p:nvSpPr>
        <p:spPr>
          <a:xfrm>
            <a:off x="7412937" y="75338"/>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Julián Pérez </a:t>
            </a:r>
            <a:endParaRPr sz="1100">
              <a:solidFill>
                <a:srgbClr val="7F7F7F"/>
              </a:solidFill>
              <a:latin typeface="Calibri"/>
              <a:ea typeface="Calibri"/>
              <a:cs typeface="Calibri"/>
              <a:sym typeface="Calibri"/>
            </a:endParaRPr>
          </a:p>
        </p:txBody>
      </p:sp>
      <p:sp>
        <p:nvSpPr>
          <p:cNvPr id="146" name="Google Shape;146;p14"/>
          <p:cNvSpPr txBox="1"/>
          <p:nvPr/>
        </p:nvSpPr>
        <p:spPr>
          <a:xfrm>
            <a:off x="7412938" y="378642"/>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Design thinking workshop</a:t>
            </a:r>
            <a:endParaRPr sz="1100">
              <a:solidFill>
                <a:srgbClr val="7F7F7F"/>
              </a:solidFill>
              <a:latin typeface="Calibri"/>
              <a:ea typeface="Calibri"/>
              <a:cs typeface="Calibri"/>
              <a:sym typeface="Calibri"/>
            </a:endParaRPr>
          </a:p>
        </p:txBody>
      </p:sp>
      <p:sp>
        <p:nvSpPr>
          <p:cNvPr id="147" name="Google Shape;147;p14"/>
          <p:cNvSpPr txBox="1"/>
          <p:nvPr/>
        </p:nvSpPr>
        <p:spPr>
          <a:xfrm>
            <a:off x="4411409" y="383354"/>
            <a:ext cx="2907933" cy="21102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Segundo </a:t>
            </a:r>
            <a:endParaRPr sz="1100">
              <a:solidFill>
                <a:srgbClr val="7F7F7F"/>
              </a:solidFill>
              <a:latin typeface="Calibri"/>
              <a:ea typeface="Calibri"/>
              <a:cs typeface="Calibri"/>
              <a:sym typeface="Calibri"/>
            </a:endParaRPr>
          </a:p>
        </p:txBody>
      </p:sp>
      <p:sp>
        <p:nvSpPr>
          <p:cNvPr id="149" name="Google Shape;149;p14"/>
          <p:cNvSpPr/>
          <p:nvPr/>
        </p:nvSpPr>
        <p:spPr>
          <a:xfrm>
            <a:off x="195925" y="2127255"/>
            <a:ext cx="8984070" cy="4044945"/>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p:txBody>
      </p:sp>
      <p:grpSp>
        <p:nvGrpSpPr>
          <p:cNvPr id="150" name="Google Shape;150;p14"/>
          <p:cNvGrpSpPr/>
          <p:nvPr/>
        </p:nvGrpSpPr>
        <p:grpSpPr>
          <a:xfrm>
            <a:off x="171865" y="2283344"/>
            <a:ext cx="9032190" cy="2070049"/>
            <a:chOff x="111810" y="2273351"/>
            <a:chExt cx="11952634" cy="2719692"/>
          </a:xfrm>
        </p:grpSpPr>
        <p:pic>
          <p:nvPicPr>
            <p:cNvPr id="151" name="Google Shape;151;p14" descr="http://www.ecosdesign.it/userdata/metodo/design-thinking-method.jpg"/>
            <p:cNvPicPr preferRelativeResize="0"/>
            <p:nvPr/>
          </p:nvPicPr>
          <p:blipFill rotWithShape="1">
            <a:blip r:embed="rId3">
              <a:alphaModFix/>
            </a:blip>
            <a:srcRect/>
            <a:stretch/>
          </p:blipFill>
          <p:spPr>
            <a:xfrm>
              <a:off x="111810" y="2273351"/>
              <a:ext cx="11952634" cy="2719692"/>
            </a:xfrm>
            <a:prstGeom prst="rect">
              <a:avLst/>
            </a:prstGeom>
            <a:noFill/>
            <a:ln>
              <a:noFill/>
            </a:ln>
          </p:spPr>
        </p:pic>
        <p:sp>
          <p:nvSpPr>
            <p:cNvPr id="152" name="Google Shape;152;p14"/>
            <p:cNvSpPr/>
            <p:nvPr/>
          </p:nvSpPr>
          <p:spPr>
            <a:xfrm>
              <a:off x="640080" y="4236720"/>
              <a:ext cx="10951924" cy="7162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153" name="Google Shape;153;p14"/>
            <p:cNvSpPr txBox="1"/>
            <p:nvPr/>
          </p:nvSpPr>
          <p:spPr>
            <a:xfrm>
              <a:off x="930409"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FBB03B"/>
                  </a:solidFill>
                  <a:latin typeface="Calibri"/>
                  <a:ea typeface="Calibri"/>
                  <a:cs typeface="Calibri"/>
                  <a:sym typeface="Calibri"/>
                </a:rPr>
                <a:t>ENTENDER </a:t>
              </a:r>
              <a:br>
                <a:rPr lang="es-MX" sz="1400" b="1">
                  <a:solidFill>
                    <a:srgbClr val="FBB03B"/>
                  </a:solidFill>
                  <a:latin typeface="Calibri"/>
                  <a:ea typeface="Calibri"/>
                  <a:cs typeface="Calibri"/>
                  <a:sym typeface="Calibri"/>
                </a:rPr>
              </a:br>
              <a:r>
                <a:rPr lang="es-MX" sz="1400" b="1">
                  <a:solidFill>
                    <a:srgbClr val="FBB03B"/>
                  </a:solidFill>
                  <a:latin typeface="Calibri"/>
                  <a:ea typeface="Calibri"/>
                  <a:cs typeface="Calibri"/>
                  <a:sym typeface="Calibri"/>
                </a:rPr>
                <a:t>EMPATIZAR</a:t>
              </a:r>
              <a:endParaRPr/>
            </a:p>
          </p:txBody>
        </p:sp>
        <p:sp>
          <p:nvSpPr>
            <p:cNvPr id="154" name="Google Shape;154;p14"/>
            <p:cNvSpPr txBox="1"/>
            <p:nvPr/>
          </p:nvSpPr>
          <p:spPr>
            <a:xfrm>
              <a:off x="2633691" y="4232096"/>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EE6457"/>
                  </a:solidFill>
                  <a:latin typeface="Calibri"/>
                  <a:ea typeface="Calibri"/>
                  <a:cs typeface="Calibri"/>
                  <a:sym typeface="Calibri"/>
                </a:rPr>
                <a:t>OBSERVAR</a:t>
              </a:r>
              <a:endParaRPr/>
            </a:p>
          </p:txBody>
        </p:sp>
        <p:sp>
          <p:nvSpPr>
            <p:cNvPr id="155" name="Google Shape;155;p14"/>
            <p:cNvSpPr txBox="1"/>
            <p:nvPr/>
          </p:nvSpPr>
          <p:spPr>
            <a:xfrm>
              <a:off x="4430108"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866988"/>
                  </a:solidFill>
                  <a:latin typeface="Calibri"/>
                  <a:ea typeface="Calibri"/>
                  <a:cs typeface="Calibri"/>
                  <a:sym typeface="Calibri"/>
                </a:rPr>
                <a:t>SINTETIZAR  DEFINIR</a:t>
              </a:r>
              <a:endParaRPr/>
            </a:p>
          </p:txBody>
        </p:sp>
        <p:sp>
          <p:nvSpPr>
            <p:cNvPr id="156" name="Google Shape;156;p14"/>
            <p:cNvSpPr txBox="1"/>
            <p:nvPr/>
          </p:nvSpPr>
          <p:spPr>
            <a:xfrm>
              <a:off x="6226526" y="4232417"/>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8CCAD7"/>
                  </a:solidFill>
                  <a:latin typeface="Calibri"/>
                  <a:ea typeface="Calibri"/>
                  <a:cs typeface="Calibri"/>
                  <a:sym typeface="Calibri"/>
                </a:rPr>
                <a:t>IDEAR</a:t>
              </a:r>
              <a:endParaRPr/>
            </a:p>
          </p:txBody>
        </p:sp>
        <p:sp>
          <p:nvSpPr>
            <p:cNvPr id="157" name="Google Shape;157;p14"/>
            <p:cNvSpPr txBox="1"/>
            <p:nvPr/>
          </p:nvSpPr>
          <p:spPr>
            <a:xfrm>
              <a:off x="8046718" y="4232096"/>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19A7B5"/>
                  </a:solidFill>
                  <a:latin typeface="Calibri"/>
                  <a:ea typeface="Calibri"/>
                  <a:cs typeface="Calibri"/>
                  <a:sym typeface="Calibri"/>
                </a:rPr>
                <a:t>PROTOTIPAR</a:t>
              </a:r>
              <a:endParaRPr/>
            </a:p>
          </p:txBody>
        </p:sp>
        <p:sp>
          <p:nvSpPr>
            <p:cNvPr id="158" name="Google Shape;158;p14"/>
            <p:cNvSpPr txBox="1"/>
            <p:nvPr/>
          </p:nvSpPr>
          <p:spPr>
            <a:xfrm>
              <a:off x="9819361"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9F9186"/>
                  </a:solidFill>
                  <a:latin typeface="Calibri"/>
                  <a:ea typeface="Calibri"/>
                  <a:cs typeface="Calibri"/>
                  <a:sym typeface="Calibri"/>
                </a:rPr>
                <a:t>PROBAR</a:t>
              </a:r>
              <a:br>
                <a:rPr lang="es-MX" sz="1400" b="1">
                  <a:solidFill>
                    <a:srgbClr val="9F9186"/>
                  </a:solidFill>
                  <a:latin typeface="Calibri"/>
                  <a:ea typeface="Calibri"/>
                  <a:cs typeface="Calibri"/>
                  <a:sym typeface="Calibri"/>
                </a:rPr>
              </a:br>
              <a:r>
                <a:rPr lang="es-MX" sz="1400" b="1">
                  <a:solidFill>
                    <a:srgbClr val="9F9186"/>
                  </a:solidFill>
                  <a:latin typeface="Calibri"/>
                  <a:ea typeface="Calibri"/>
                  <a:cs typeface="Calibri"/>
                  <a:sym typeface="Calibri"/>
                </a:rPr>
                <a:t>EVALUAR</a:t>
              </a:r>
              <a:endParaRPr/>
            </a:p>
          </p:txBody>
        </p:sp>
      </p:grpSp>
      <p:sp>
        <p:nvSpPr>
          <p:cNvPr id="159" name="Google Shape;159;p14"/>
          <p:cNvSpPr/>
          <p:nvPr/>
        </p:nvSpPr>
        <p:spPr>
          <a:xfrm>
            <a:off x="208224" y="708776"/>
            <a:ext cx="3681812" cy="1581572"/>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Alcance</a:t>
            </a:r>
            <a:endParaRPr/>
          </a:p>
          <a:p>
            <a:pPr marL="0" marR="0" lvl="0" indent="0" algn="l" rtl="0">
              <a:spcBef>
                <a:spcPts val="0"/>
              </a:spcBef>
              <a:spcAft>
                <a:spcPts val="0"/>
              </a:spcAft>
              <a:buNone/>
            </a:pPr>
            <a:endParaRPr sz="1200">
              <a:solidFill>
                <a:schemeClr val="dk1"/>
              </a:solidFill>
              <a:latin typeface="Arial"/>
              <a:ea typeface="Arial"/>
              <a:cs typeface="Arial"/>
              <a:sym typeface="Arial"/>
            </a:endParaRPr>
          </a:p>
        </p:txBody>
      </p:sp>
      <p:sp>
        <p:nvSpPr>
          <p:cNvPr id="160" name="Google Shape;160;p14"/>
          <p:cNvSpPr/>
          <p:nvPr/>
        </p:nvSpPr>
        <p:spPr>
          <a:xfrm>
            <a:off x="3858462" y="708776"/>
            <a:ext cx="3554476" cy="158157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Reto de diseño</a:t>
            </a:r>
            <a:endParaRPr/>
          </a:p>
          <a:p>
            <a:pPr marL="0" marR="0" lvl="0" indent="0" algn="l" rtl="0">
              <a:spcBef>
                <a:spcPts val="0"/>
              </a:spcBef>
              <a:spcAft>
                <a:spcPts val="0"/>
              </a:spcAft>
              <a:buNone/>
            </a:pPr>
            <a:endParaRPr sz="900">
              <a:solidFill>
                <a:schemeClr val="dk1"/>
              </a:solidFill>
              <a:latin typeface="Arial"/>
              <a:ea typeface="Arial"/>
              <a:cs typeface="Arial"/>
              <a:sym typeface="Arial"/>
            </a:endParaRPr>
          </a:p>
          <a:p>
            <a:pPr marL="0" marR="0" lvl="0" indent="0" algn="l" rtl="0">
              <a:spcBef>
                <a:spcPts val="0"/>
              </a:spcBef>
              <a:spcAft>
                <a:spcPts val="0"/>
              </a:spcAft>
              <a:buNone/>
            </a:pPr>
            <a:endParaRPr sz="900">
              <a:solidFill>
                <a:schemeClr val="dk1"/>
              </a:solidFill>
              <a:latin typeface="Arial"/>
              <a:ea typeface="Arial"/>
              <a:cs typeface="Arial"/>
              <a:sym typeface="Arial"/>
            </a:endParaRPr>
          </a:p>
        </p:txBody>
      </p:sp>
      <p:pic>
        <p:nvPicPr>
          <p:cNvPr id="161" name="Google Shape;161;p14"/>
          <p:cNvPicPr preferRelativeResize="0"/>
          <p:nvPr/>
        </p:nvPicPr>
        <p:blipFill rotWithShape="1">
          <a:blip r:embed="rId4">
            <a:alphaModFix/>
          </a:blip>
          <a:srcRect/>
          <a:stretch/>
        </p:blipFill>
        <p:spPr>
          <a:xfrm>
            <a:off x="3546074" y="753115"/>
            <a:ext cx="282893" cy="314325"/>
          </a:xfrm>
          <a:prstGeom prst="rect">
            <a:avLst/>
          </a:prstGeom>
          <a:noFill/>
          <a:ln>
            <a:noFill/>
          </a:ln>
        </p:spPr>
      </p:pic>
      <p:pic>
        <p:nvPicPr>
          <p:cNvPr id="162" name="Google Shape;162;p14" descr="Resultado de imagen para challenge icon"/>
          <p:cNvPicPr preferRelativeResize="0"/>
          <p:nvPr/>
        </p:nvPicPr>
        <p:blipFill rotWithShape="1">
          <a:blip r:embed="rId5">
            <a:alphaModFix/>
          </a:blip>
          <a:srcRect/>
          <a:stretch/>
        </p:blipFill>
        <p:spPr>
          <a:xfrm>
            <a:off x="6780237" y="764835"/>
            <a:ext cx="548448" cy="565410"/>
          </a:xfrm>
          <a:prstGeom prst="rect">
            <a:avLst/>
          </a:prstGeom>
          <a:noFill/>
          <a:ln>
            <a:noFill/>
          </a:ln>
        </p:spPr>
      </p:pic>
      <p:sp>
        <p:nvSpPr>
          <p:cNvPr id="163" name="Google Shape;163;p14"/>
          <p:cNvSpPr/>
          <p:nvPr/>
        </p:nvSpPr>
        <p:spPr>
          <a:xfrm>
            <a:off x="7421806" y="708776"/>
            <a:ext cx="4377861" cy="158157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Entregables esperados</a:t>
            </a:r>
            <a:endParaRPr/>
          </a:p>
        </p:txBody>
      </p:sp>
      <p:sp>
        <p:nvSpPr>
          <p:cNvPr id="164" name="Google Shape;164;p14"/>
          <p:cNvSpPr/>
          <p:nvPr/>
        </p:nvSpPr>
        <p:spPr>
          <a:xfrm>
            <a:off x="9179996" y="2290346"/>
            <a:ext cx="2619672" cy="385887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Seguimiento, </a:t>
            </a:r>
            <a:br>
              <a:rPr lang="es-MX" sz="1600" b="1">
                <a:solidFill>
                  <a:schemeClr val="dk1"/>
                </a:solidFill>
                <a:latin typeface="Arial"/>
                <a:ea typeface="Arial"/>
                <a:cs typeface="Arial"/>
                <a:sym typeface="Arial"/>
              </a:rPr>
            </a:br>
            <a:r>
              <a:rPr lang="es-MX" sz="1600" b="1">
                <a:solidFill>
                  <a:schemeClr val="dk1"/>
                </a:solidFill>
                <a:latin typeface="Arial"/>
                <a:ea typeface="Arial"/>
                <a:cs typeface="Arial"/>
                <a:sym typeface="Arial"/>
              </a:rPr>
              <a:t>monitoreo y </a:t>
            </a:r>
            <a:endParaRPr/>
          </a:p>
          <a:p>
            <a:pPr marL="0" marR="0" lvl="0" indent="0" algn="l" rtl="0">
              <a:spcBef>
                <a:spcPts val="0"/>
              </a:spcBef>
              <a:spcAft>
                <a:spcPts val="0"/>
              </a:spcAft>
              <a:buNone/>
            </a:pPr>
            <a:r>
              <a:rPr lang="es-MX" sz="1600" b="1">
                <a:solidFill>
                  <a:schemeClr val="dk1"/>
                </a:solidFill>
                <a:latin typeface="Arial"/>
                <a:ea typeface="Arial"/>
                <a:cs typeface="Arial"/>
                <a:sym typeface="Arial"/>
              </a:rPr>
              <a:t>evaluación</a:t>
            </a:r>
            <a:br>
              <a:rPr lang="es-MX" sz="1600" b="1">
                <a:solidFill>
                  <a:schemeClr val="dk1"/>
                </a:solidFill>
                <a:latin typeface="Arial"/>
                <a:ea typeface="Arial"/>
                <a:cs typeface="Arial"/>
                <a:sym typeface="Arial"/>
              </a:rPr>
            </a:b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000" b="1">
              <a:solidFill>
                <a:schemeClr val="dk1"/>
              </a:solidFill>
              <a:latin typeface="Arial"/>
              <a:ea typeface="Arial"/>
              <a:cs typeface="Arial"/>
              <a:sym typeface="Arial"/>
            </a:endParaRPr>
          </a:p>
        </p:txBody>
      </p:sp>
      <p:pic>
        <p:nvPicPr>
          <p:cNvPr id="165" name="Google Shape;165;p14"/>
          <p:cNvPicPr preferRelativeResize="0"/>
          <p:nvPr/>
        </p:nvPicPr>
        <p:blipFill rotWithShape="1">
          <a:blip r:embed="rId6">
            <a:alphaModFix/>
          </a:blip>
          <a:srcRect/>
          <a:stretch/>
        </p:blipFill>
        <p:spPr>
          <a:xfrm>
            <a:off x="11256742" y="2383306"/>
            <a:ext cx="514350" cy="314325"/>
          </a:xfrm>
          <a:prstGeom prst="rect">
            <a:avLst/>
          </a:prstGeom>
          <a:noFill/>
          <a:ln>
            <a:noFill/>
          </a:ln>
        </p:spPr>
      </p:pic>
      <p:sp>
        <p:nvSpPr>
          <p:cNvPr id="166" name="Google Shape;166;p14"/>
          <p:cNvSpPr txBox="1"/>
          <p:nvPr/>
        </p:nvSpPr>
        <p:spPr>
          <a:xfrm>
            <a:off x="3300918" y="1424382"/>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1</a:t>
            </a:r>
            <a:endParaRPr/>
          </a:p>
        </p:txBody>
      </p:sp>
      <p:sp>
        <p:nvSpPr>
          <p:cNvPr id="167" name="Google Shape;167;p14"/>
          <p:cNvSpPr txBox="1"/>
          <p:nvPr/>
        </p:nvSpPr>
        <p:spPr>
          <a:xfrm>
            <a:off x="6892574" y="1432472"/>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2</a:t>
            </a:r>
            <a:endParaRPr/>
          </a:p>
        </p:txBody>
      </p:sp>
      <p:sp>
        <p:nvSpPr>
          <p:cNvPr id="168" name="Google Shape;168;p14"/>
          <p:cNvSpPr txBox="1"/>
          <p:nvPr/>
        </p:nvSpPr>
        <p:spPr>
          <a:xfrm>
            <a:off x="11151165" y="1339441"/>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3</a:t>
            </a:r>
            <a:endParaRPr/>
          </a:p>
        </p:txBody>
      </p:sp>
      <p:sp>
        <p:nvSpPr>
          <p:cNvPr id="169" name="Google Shape;169;p14"/>
          <p:cNvSpPr/>
          <p:nvPr/>
        </p:nvSpPr>
        <p:spPr>
          <a:xfrm>
            <a:off x="195926" y="708776"/>
            <a:ext cx="11603741" cy="5463424"/>
          </a:xfrm>
          <a:prstGeom prst="roundRect">
            <a:avLst>
              <a:gd name="adj" fmla="val 0"/>
            </a:avLst>
          </a:prstGeom>
          <a:noFill/>
          <a:ln w="3810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50"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pic>
        <p:nvPicPr>
          <p:cNvPr id="170" name="Google Shape;170;p14"/>
          <p:cNvPicPr preferRelativeResize="0"/>
          <p:nvPr/>
        </p:nvPicPr>
        <p:blipFill rotWithShape="1">
          <a:blip r:embed="rId7">
            <a:alphaModFix/>
          </a:blip>
          <a:srcRect/>
          <a:stretch/>
        </p:blipFill>
        <p:spPr>
          <a:xfrm>
            <a:off x="11174302" y="753115"/>
            <a:ext cx="500063" cy="513578"/>
          </a:xfrm>
          <a:prstGeom prst="rect">
            <a:avLst/>
          </a:prstGeom>
          <a:noFill/>
          <a:ln>
            <a:noFill/>
          </a:ln>
        </p:spPr>
      </p:pic>
      <p:sp>
        <p:nvSpPr>
          <p:cNvPr id="171" name="Google Shape;171;p14"/>
          <p:cNvSpPr/>
          <p:nvPr/>
        </p:nvSpPr>
        <p:spPr>
          <a:xfrm>
            <a:off x="637638" y="4281033"/>
            <a:ext cx="1197699" cy="186819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Escuchar los problemas que tiene la persona usuaria en cuestión, puede ser una persona con un negocio o que ofrece un producto o servicio. </a:t>
            </a:r>
            <a:endParaRPr sz="800" dirty="0">
              <a:solidFill>
                <a:schemeClr val="dk1"/>
              </a:solidFill>
              <a:latin typeface="Arial"/>
              <a:ea typeface="Arial"/>
              <a:cs typeface="Arial"/>
              <a:sym typeface="Arial"/>
            </a:endParaRPr>
          </a:p>
          <a:p>
            <a:pPr marL="0" marR="0" lvl="0" indent="0" algn="l" rtl="0">
              <a:spcBef>
                <a:spcPts val="0"/>
              </a:spcBef>
              <a:spcAft>
                <a:spcPts val="0"/>
              </a:spcAft>
              <a:buNone/>
            </a:pPr>
            <a:r>
              <a:rPr lang="es-MX" sz="800" dirty="0">
                <a:solidFill>
                  <a:schemeClr val="dk1"/>
                </a:solidFill>
                <a:latin typeface="Arial"/>
                <a:ea typeface="Arial"/>
                <a:cs typeface="Arial"/>
                <a:sym typeface="Arial"/>
              </a:rPr>
              <a:t>Realizar entrevistas a las personas usuarias para ver cuáles son sus necesidades y problemas y conocerlas un poco más.</a:t>
            </a:r>
            <a:endParaRPr sz="800" dirty="0">
              <a:solidFill>
                <a:schemeClr val="dk1"/>
              </a:solidFill>
              <a:latin typeface="Arial"/>
              <a:ea typeface="Arial"/>
              <a:cs typeface="Arial"/>
              <a:sym typeface="Arial"/>
            </a:endParaRPr>
          </a:p>
          <a:p>
            <a:pPr marL="0" marR="0" lvl="0" indent="0" algn="l" rtl="0">
              <a:spcBef>
                <a:spcPts val="0"/>
              </a:spcBef>
              <a:spcAft>
                <a:spcPts val="0"/>
              </a:spcAft>
              <a:buNone/>
            </a:pPr>
            <a:endParaRPr sz="800" dirty="0">
              <a:solidFill>
                <a:schemeClr val="dk1"/>
              </a:solidFill>
              <a:latin typeface="Arial"/>
              <a:ea typeface="Arial"/>
              <a:cs typeface="Arial"/>
              <a:sym typeface="Arial"/>
            </a:endParaRPr>
          </a:p>
        </p:txBody>
      </p:sp>
      <p:sp>
        <p:nvSpPr>
          <p:cNvPr id="172" name="Google Shape;172;p14"/>
          <p:cNvSpPr/>
          <p:nvPr/>
        </p:nvSpPr>
        <p:spPr>
          <a:xfrm>
            <a:off x="1977163" y="4281033"/>
            <a:ext cx="1248981" cy="189116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Observar el entorno y a las personas que interactúan en él, ver cuáles son sus necesidades.  </a:t>
            </a:r>
            <a:endParaRPr sz="900">
              <a:solidFill>
                <a:schemeClr val="dk1"/>
              </a:solidFill>
              <a:latin typeface="Arial"/>
              <a:ea typeface="Arial"/>
              <a:cs typeface="Arial"/>
              <a:sym typeface="Arial"/>
            </a:endParaRPr>
          </a:p>
        </p:txBody>
      </p:sp>
      <p:sp>
        <p:nvSpPr>
          <p:cNvPr id="173" name="Google Shape;173;p14"/>
          <p:cNvSpPr/>
          <p:nvPr/>
        </p:nvSpPr>
        <p:spPr>
          <a:xfrm>
            <a:off x="3357301" y="4281033"/>
            <a:ext cx="1248981" cy="189116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Definir un problema, de los detectados para darle solución. Sintetizarlo en una oración: “El problema es… y lo que se necesita o se busca es… (la solución simple y concreta)” </a:t>
            </a:r>
            <a:endParaRPr sz="900">
              <a:solidFill>
                <a:schemeClr val="dk1"/>
              </a:solidFill>
              <a:latin typeface="Arial"/>
              <a:ea typeface="Arial"/>
              <a:cs typeface="Arial"/>
              <a:sym typeface="Arial"/>
            </a:endParaRPr>
          </a:p>
        </p:txBody>
      </p:sp>
      <p:sp>
        <p:nvSpPr>
          <p:cNvPr id="174" name="Google Shape;174;p14"/>
          <p:cNvSpPr/>
          <p:nvPr/>
        </p:nvSpPr>
        <p:spPr>
          <a:xfrm>
            <a:off x="4742367" y="4281033"/>
            <a:ext cx="1248981" cy="186819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Hacer lluvia de ideas en equipo para llegar a una solución al problema en cuestión. </a:t>
            </a:r>
            <a:endParaRPr/>
          </a:p>
          <a:p>
            <a:pPr marL="0" marR="0" lvl="0" indent="0" algn="l" rtl="0">
              <a:spcBef>
                <a:spcPts val="0"/>
              </a:spcBef>
              <a:spcAft>
                <a:spcPts val="0"/>
              </a:spcAft>
              <a:buNone/>
            </a:pPr>
            <a:r>
              <a:rPr lang="es-MX" sz="900">
                <a:solidFill>
                  <a:schemeClr val="dk1"/>
                </a:solidFill>
                <a:latin typeface="Arial"/>
                <a:ea typeface="Arial"/>
                <a:cs typeface="Arial"/>
                <a:sym typeface="Arial"/>
              </a:rPr>
              <a:t>Se deberán resumir las ideas y dejar solo aquellas que sí son realizables al momento y con los recursos con los que se cuenta. </a:t>
            </a:r>
            <a:endParaRPr/>
          </a:p>
          <a:p>
            <a:pPr marL="0" marR="0" lvl="0" indent="0" algn="l" rtl="0">
              <a:spcBef>
                <a:spcPts val="0"/>
              </a:spcBef>
              <a:spcAft>
                <a:spcPts val="0"/>
              </a:spcAft>
              <a:buNone/>
            </a:pPr>
            <a:r>
              <a:rPr lang="es-MX" sz="900">
                <a:solidFill>
                  <a:schemeClr val="dk1"/>
                </a:solidFill>
                <a:latin typeface="Arial"/>
                <a:ea typeface="Arial"/>
                <a:cs typeface="Arial"/>
                <a:sym typeface="Arial"/>
              </a:rPr>
              <a:t>(salón de clases)</a:t>
            </a:r>
            <a:endParaRPr sz="900">
              <a:solidFill>
                <a:schemeClr val="dk1"/>
              </a:solidFill>
              <a:latin typeface="Arial"/>
              <a:ea typeface="Arial"/>
              <a:cs typeface="Arial"/>
              <a:sym typeface="Arial"/>
            </a:endParaRPr>
          </a:p>
        </p:txBody>
      </p:sp>
      <p:sp>
        <p:nvSpPr>
          <p:cNvPr id="175" name="Google Shape;175;p14"/>
          <p:cNvSpPr/>
          <p:nvPr/>
        </p:nvSpPr>
        <p:spPr>
          <a:xfrm>
            <a:off x="6127433" y="4281033"/>
            <a:ext cx="1248981" cy="189116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Realizar un prototipo lo más claro posible para el usuario final, con los materiales con los que se cuenta. </a:t>
            </a:r>
            <a:endParaRPr/>
          </a:p>
          <a:p>
            <a:pPr marL="0" marR="0" lvl="0" indent="0" algn="l" rtl="0">
              <a:spcBef>
                <a:spcPts val="0"/>
              </a:spcBef>
              <a:spcAft>
                <a:spcPts val="0"/>
              </a:spcAft>
              <a:buNone/>
            </a:pPr>
            <a:r>
              <a:rPr lang="es-MX" sz="900">
                <a:solidFill>
                  <a:schemeClr val="dk1"/>
                </a:solidFill>
                <a:latin typeface="Arial"/>
                <a:ea typeface="Arial"/>
                <a:cs typeface="Arial"/>
                <a:sym typeface="Arial"/>
              </a:rPr>
              <a:t>(durante la clase -  Serán dos sesiones) </a:t>
            </a:r>
            <a:endParaRPr sz="900">
              <a:solidFill>
                <a:schemeClr val="dk1"/>
              </a:solidFill>
              <a:latin typeface="Arial"/>
              <a:ea typeface="Arial"/>
              <a:cs typeface="Arial"/>
              <a:sym typeface="Arial"/>
            </a:endParaRPr>
          </a:p>
        </p:txBody>
      </p:sp>
      <p:sp>
        <p:nvSpPr>
          <p:cNvPr id="176" name="Google Shape;176;p14"/>
          <p:cNvSpPr/>
          <p:nvPr/>
        </p:nvSpPr>
        <p:spPr>
          <a:xfrm>
            <a:off x="7489959" y="4281033"/>
            <a:ext cx="1357089" cy="186819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Arial"/>
                <a:ea typeface="Arial"/>
                <a:cs typeface="Arial"/>
                <a:sym typeface="Arial"/>
              </a:rPr>
              <a:t>Mostrar el prototipo frente </a:t>
            </a:r>
            <a:r>
              <a:rPr lang="es-MX" sz="800" dirty="0">
                <a:solidFill>
                  <a:schemeClr val="dk1"/>
                </a:solidFill>
              </a:rPr>
              <a:t>a la persona</a:t>
            </a:r>
            <a:r>
              <a:rPr lang="es-MX" sz="800" dirty="0">
                <a:solidFill>
                  <a:schemeClr val="dk1"/>
                </a:solidFill>
                <a:latin typeface="Arial"/>
                <a:ea typeface="Arial"/>
                <a:cs typeface="Arial"/>
                <a:sym typeface="Arial"/>
              </a:rPr>
              <a:t> usuaria final (en la clase – última sesión) donde se le explique la solución a su problema por medio del prototipo. El pitch debe ser no mayor a 3 minutos.</a:t>
            </a:r>
            <a:endParaRPr dirty="0"/>
          </a:p>
          <a:p>
            <a:pPr marL="0" marR="0" lvl="0" indent="0" algn="l" rtl="0">
              <a:spcBef>
                <a:spcPts val="0"/>
              </a:spcBef>
              <a:spcAft>
                <a:spcPts val="0"/>
              </a:spcAft>
              <a:buNone/>
            </a:pPr>
            <a:r>
              <a:rPr lang="es-MX" sz="800" dirty="0">
                <a:solidFill>
                  <a:schemeClr val="dk1"/>
                </a:solidFill>
              </a:rPr>
              <a:t>La persona </a:t>
            </a:r>
            <a:r>
              <a:rPr lang="es-MX" sz="800" dirty="0">
                <a:solidFill>
                  <a:schemeClr val="dk1"/>
                </a:solidFill>
                <a:latin typeface="Arial"/>
                <a:ea typeface="Arial"/>
                <a:cs typeface="Arial"/>
                <a:sym typeface="Arial"/>
              </a:rPr>
              <a:t>usuaria debe comentar si le es factible la solución y sus razones para que el equipo lo evalúe y realice mejoras en él.  </a:t>
            </a:r>
            <a:endParaRPr dirty="0"/>
          </a:p>
        </p:txBody>
      </p:sp>
      <p:sp>
        <p:nvSpPr>
          <p:cNvPr id="177" name="Google Shape;177;p14"/>
          <p:cNvSpPr txBox="1"/>
          <p:nvPr/>
        </p:nvSpPr>
        <p:spPr>
          <a:xfrm>
            <a:off x="3939810" y="1234118"/>
            <a:ext cx="2913417"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dirty="0">
                <a:solidFill>
                  <a:schemeClr val="dk1"/>
                </a:solidFill>
                <a:latin typeface="Arial"/>
                <a:ea typeface="Arial"/>
                <a:cs typeface="Arial"/>
                <a:sym typeface="Arial"/>
              </a:rPr>
              <a:t>En equipos, se tendrá que diseñar un producto o servicio, de acuerdo a un problema detectado con </a:t>
            </a:r>
            <a:r>
              <a:rPr lang="es-MX" sz="900" dirty="0">
                <a:solidFill>
                  <a:schemeClr val="dk1"/>
                </a:solidFill>
              </a:rPr>
              <a:t>la persona</a:t>
            </a:r>
            <a:r>
              <a:rPr lang="es-MX" sz="900" dirty="0">
                <a:solidFill>
                  <a:schemeClr val="dk1"/>
                </a:solidFill>
                <a:latin typeface="Arial"/>
                <a:ea typeface="Arial"/>
                <a:cs typeface="Arial"/>
                <a:sym typeface="Arial"/>
              </a:rPr>
              <a:t> usuaria en cuestión. Se tendrá que realizar un prototipo con materiales que tengan a su alcance como rotafolios, plastilina, cartulinas, marcadores, etc. </a:t>
            </a:r>
            <a:endParaRPr sz="900" dirty="0">
              <a:solidFill>
                <a:schemeClr val="dk1"/>
              </a:solidFill>
              <a:latin typeface="Arial"/>
              <a:ea typeface="Arial"/>
              <a:cs typeface="Arial"/>
              <a:sym typeface="Arial"/>
            </a:endParaRPr>
          </a:p>
        </p:txBody>
      </p:sp>
      <p:sp>
        <p:nvSpPr>
          <p:cNvPr id="178" name="Google Shape;178;p14"/>
          <p:cNvSpPr txBox="1"/>
          <p:nvPr/>
        </p:nvSpPr>
        <p:spPr>
          <a:xfrm>
            <a:off x="335560" y="1222785"/>
            <a:ext cx="2890584"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Llegar hasta un pitch mostrando un prototipo, frente a personas con una necesidad real (pueden ser personas que tengan un negocio) de tal forma que ellas puedan dar retroalimentación sobre s,i lo que se propone, realmente es viable para satisfacer o resolver su problema. </a:t>
            </a:r>
            <a:endParaRPr sz="900">
              <a:solidFill>
                <a:schemeClr val="dk1"/>
              </a:solidFill>
              <a:latin typeface="Calibri"/>
              <a:ea typeface="Calibri"/>
              <a:cs typeface="Calibri"/>
              <a:sym typeface="Calibri"/>
            </a:endParaRPr>
          </a:p>
        </p:txBody>
      </p:sp>
      <p:sp>
        <p:nvSpPr>
          <p:cNvPr id="179" name="Google Shape;179;p14"/>
          <p:cNvSpPr txBox="1"/>
          <p:nvPr/>
        </p:nvSpPr>
        <p:spPr>
          <a:xfrm>
            <a:off x="7874377" y="1197939"/>
            <a:ext cx="2801080" cy="646331"/>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dk1"/>
              </a:buClr>
              <a:buSzPts val="900"/>
              <a:buFont typeface="Arial"/>
              <a:buChar char="•"/>
            </a:pPr>
            <a:r>
              <a:rPr lang="es-MX" sz="900">
                <a:solidFill>
                  <a:schemeClr val="dk1"/>
                </a:solidFill>
                <a:latin typeface="Arial"/>
                <a:ea typeface="Arial"/>
                <a:cs typeface="Arial"/>
                <a:sym typeface="Arial"/>
              </a:rPr>
              <a:t>Prototipo</a:t>
            </a:r>
            <a:endParaRPr/>
          </a:p>
          <a:p>
            <a:pPr marL="171450" marR="0" lvl="0" indent="-171450" algn="l" rtl="0">
              <a:spcBef>
                <a:spcPts val="0"/>
              </a:spcBef>
              <a:spcAft>
                <a:spcPts val="0"/>
              </a:spcAft>
              <a:buClr>
                <a:schemeClr val="dk1"/>
              </a:buClr>
              <a:buSzPts val="900"/>
              <a:buFont typeface="Arial"/>
              <a:buChar char="•"/>
            </a:pPr>
            <a:r>
              <a:rPr lang="es-MX" sz="900">
                <a:solidFill>
                  <a:schemeClr val="dk1"/>
                </a:solidFill>
                <a:latin typeface="Arial"/>
                <a:ea typeface="Arial"/>
                <a:cs typeface="Arial"/>
                <a:sym typeface="Arial"/>
              </a:rPr>
              <a:t>Pitch </a:t>
            </a:r>
            <a:endParaRPr/>
          </a:p>
          <a:p>
            <a:pPr marL="171450" marR="0" lvl="0" indent="-171450" algn="l" rtl="0">
              <a:spcBef>
                <a:spcPts val="0"/>
              </a:spcBef>
              <a:spcAft>
                <a:spcPts val="0"/>
              </a:spcAft>
              <a:buClr>
                <a:schemeClr val="dk1"/>
              </a:buClr>
              <a:buSzPts val="900"/>
              <a:buFont typeface="Arial"/>
              <a:buChar char="•"/>
            </a:pPr>
            <a:r>
              <a:rPr lang="es-MX" sz="900">
                <a:solidFill>
                  <a:schemeClr val="dk1"/>
                </a:solidFill>
                <a:latin typeface="Arial"/>
                <a:ea typeface="Arial"/>
                <a:cs typeface="Arial"/>
                <a:sym typeface="Arial"/>
              </a:rPr>
              <a:t>Reporte de mejoras que pueden hacer de acuerdo a la retroalimentación del usuario final. </a:t>
            </a:r>
            <a:endParaRPr sz="900">
              <a:solidFill>
                <a:schemeClr val="dk1"/>
              </a:solidFill>
              <a:latin typeface="Arial"/>
              <a:ea typeface="Arial"/>
              <a:cs typeface="Arial"/>
              <a:sym typeface="Arial"/>
            </a:endParaRPr>
          </a:p>
        </p:txBody>
      </p:sp>
      <p:sp>
        <p:nvSpPr>
          <p:cNvPr id="180" name="Google Shape;180;p14"/>
          <p:cNvSpPr txBox="1"/>
          <p:nvPr/>
        </p:nvSpPr>
        <p:spPr>
          <a:xfrm>
            <a:off x="9209222" y="3169526"/>
            <a:ext cx="2333319" cy="258532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dirty="0">
                <a:solidFill>
                  <a:schemeClr val="dk1"/>
                </a:solidFill>
                <a:latin typeface="Arial"/>
                <a:ea typeface="Arial"/>
                <a:cs typeface="Arial"/>
                <a:sym typeface="Arial"/>
              </a:rPr>
              <a:t>Se observará la participación de los alumnos dentro de la clase. </a:t>
            </a:r>
            <a:endParaRPr dirty="0"/>
          </a:p>
          <a:p>
            <a:pPr marL="0" marR="0" lvl="0" indent="0" algn="l" rtl="0">
              <a:spcBef>
                <a:spcPts val="0"/>
              </a:spcBef>
              <a:spcAft>
                <a:spcPts val="0"/>
              </a:spcAft>
              <a:buNone/>
            </a:pPr>
            <a:r>
              <a:rPr lang="es-MX" sz="900" dirty="0">
                <a:solidFill>
                  <a:schemeClr val="dk1"/>
                </a:solidFill>
                <a:latin typeface="Arial"/>
                <a:ea typeface="Arial"/>
                <a:cs typeface="Arial"/>
                <a:sym typeface="Arial"/>
              </a:rPr>
              <a:t>Después se evaluará que todos participen en la elaboración del prototipo y en el pitch. </a:t>
            </a:r>
            <a:endParaRPr dirty="0"/>
          </a:p>
          <a:p>
            <a:pPr marL="0" marR="0" lvl="0" indent="0" algn="l" rtl="0">
              <a:spcBef>
                <a:spcPts val="0"/>
              </a:spcBef>
              <a:spcAft>
                <a:spcPts val="0"/>
              </a:spcAft>
              <a:buNone/>
            </a:pPr>
            <a:endParaRPr sz="900" dirty="0">
              <a:solidFill>
                <a:schemeClr val="dk1"/>
              </a:solidFill>
              <a:latin typeface="Arial"/>
              <a:ea typeface="Arial"/>
              <a:cs typeface="Arial"/>
              <a:sym typeface="Arial"/>
            </a:endParaRPr>
          </a:p>
          <a:p>
            <a:pPr marL="0" marR="0" lvl="0" indent="0" algn="l" rtl="0">
              <a:spcBef>
                <a:spcPts val="0"/>
              </a:spcBef>
              <a:spcAft>
                <a:spcPts val="0"/>
              </a:spcAft>
              <a:buNone/>
            </a:pPr>
            <a:r>
              <a:rPr lang="es-MX" sz="900" dirty="0">
                <a:solidFill>
                  <a:schemeClr val="dk1"/>
                </a:solidFill>
                <a:latin typeface="Arial"/>
                <a:ea typeface="Arial"/>
                <a:cs typeface="Arial"/>
                <a:sym typeface="Arial"/>
              </a:rPr>
              <a:t>Criterios:</a:t>
            </a:r>
            <a:endParaRPr dirty="0"/>
          </a:p>
          <a:p>
            <a:pPr marL="171450" marR="0" lvl="0" indent="-171450" algn="l" rtl="0">
              <a:spcBef>
                <a:spcPts val="0"/>
              </a:spcBef>
              <a:spcAft>
                <a:spcPts val="0"/>
              </a:spcAft>
              <a:buClr>
                <a:schemeClr val="dk1"/>
              </a:buClr>
              <a:buSzPts val="900"/>
              <a:buFont typeface="Arial"/>
              <a:buChar char="•"/>
            </a:pPr>
            <a:r>
              <a:rPr lang="es-MX" sz="900" dirty="0">
                <a:solidFill>
                  <a:schemeClr val="dk1"/>
                </a:solidFill>
                <a:latin typeface="Arial"/>
                <a:ea typeface="Arial"/>
                <a:cs typeface="Arial"/>
                <a:sym typeface="Arial"/>
              </a:rPr>
              <a:t>Elaboración del prototipo (cumple con las características que ellos mismos describen y es claro para mostrar a la audiencia).</a:t>
            </a:r>
            <a:endParaRPr dirty="0"/>
          </a:p>
          <a:p>
            <a:pPr marL="171450" marR="0" lvl="0" indent="-171450" algn="l" rtl="0">
              <a:spcBef>
                <a:spcPts val="0"/>
              </a:spcBef>
              <a:spcAft>
                <a:spcPts val="0"/>
              </a:spcAft>
              <a:buClr>
                <a:schemeClr val="dk1"/>
              </a:buClr>
              <a:buSzPts val="900"/>
              <a:buFont typeface="Arial"/>
              <a:buChar char="•"/>
            </a:pPr>
            <a:r>
              <a:rPr lang="es-MX" sz="900" dirty="0">
                <a:solidFill>
                  <a:schemeClr val="dk1"/>
                </a:solidFill>
                <a:latin typeface="Arial"/>
                <a:ea typeface="Arial"/>
                <a:cs typeface="Arial"/>
                <a:sym typeface="Arial"/>
              </a:rPr>
              <a:t>La idea responde a una necesidad real de la comunidad. </a:t>
            </a:r>
            <a:endParaRPr dirty="0"/>
          </a:p>
          <a:p>
            <a:pPr marL="171450" marR="0" lvl="0" indent="-171450" algn="l" rtl="0">
              <a:spcBef>
                <a:spcPts val="0"/>
              </a:spcBef>
              <a:spcAft>
                <a:spcPts val="0"/>
              </a:spcAft>
              <a:buClr>
                <a:schemeClr val="dk1"/>
              </a:buClr>
              <a:buSzPts val="900"/>
              <a:buFont typeface="Arial"/>
              <a:buChar char="•"/>
            </a:pPr>
            <a:r>
              <a:rPr lang="es-MX" sz="900" dirty="0">
                <a:solidFill>
                  <a:schemeClr val="dk1"/>
                </a:solidFill>
                <a:latin typeface="Arial"/>
                <a:ea typeface="Arial"/>
                <a:cs typeface="Arial"/>
                <a:sym typeface="Arial"/>
              </a:rPr>
              <a:t>Se presenta el pitch indicando lo elemental y en el tiempo indicado. </a:t>
            </a:r>
            <a:endParaRPr dirty="0"/>
          </a:p>
          <a:p>
            <a:pPr marL="171450" marR="0" lvl="0" indent="-171450" algn="l" rtl="0">
              <a:spcBef>
                <a:spcPts val="0"/>
              </a:spcBef>
              <a:spcAft>
                <a:spcPts val="0"/>
              </a:spcAft>
              <a:buClr>
                <a:schemeClr val="dk1"/>
              </a:buClr>
              <a:buSzPts val="900"/>
              <a:buFont typeface="Arial"/>
              <a:buChar char="•"/>
            </a:pPr>
            <a:r>
              <a:rPr lang="es-MX" sz="900" dirty="0">
                <a:solidFill>
                  <a:schemeClr val="dk1"/>
                </a:solidFill>
                <a:latin typeface="Arial"/>
                <a:ea typeface="Arial"/>
                <a:cs typeface="Arial"/>
                <a:sym typeface="Arial"/>
              </a:rPr>
              <a:t>Se realiza el reporte de mejoras, de acuerdo a lo comentado por el usuario final. </a:t>
            </a:r>
            <a:endParaRPr sz="900" dirty="0">
              <a:solidFill>
                <a:schemeClr val="dk1"/>
              </a:solidFill>
              <a:latin typeface="Arial"/>
              <a:ea typeface="Arial"/>
              <a:cs typeface="Arial"/>
              <a:sym typeface="Arial"/>
            </a:endParaRPr>
          </a:p>
        </p:txBody>
      </p:sp>
      <p:sp>
        <p:nvSpPr>
          <p:cNvPr id="40" name="Google Shape;129;p13"/>
          <p:cNvSpPr txBox="1"/>
          <p:nvPr/>
        </p:nvSpPr>
        <p:spPr>
          <a:xfrm>
            <a:off x="115691" y="5316196"/>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4</a:t>
            </a:r>
            <a:endParaRPr/>
          </a:p>
        </p:txBody>
      </p:sp>
      <p:sp>
        <p:nvSpPr>
          <p:cNvPr id="41" name="Google Shape;129;p13"/>
          <p:cNvSpPr txBox="1"/>
          <p:nvPr/>
        </p:nvSpPr>
        <p:spPr>
          <a:xfrm>
            <a:off x="11293793" y="5278096"/>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dirty="0">
                <a:solidFill>
                  <a:srgbClr val="FABF8E"/>
                </a:solidFill>
                <a:latin typeface="Calibri"/>
                <a:ea typeface="Calibri"/>
                <a:cs typeface="Calibri"/>
                <a:sym typeface="Calibri"/>
              </a:rPr>
              <a:t>5</a:t>
            </a:r>
            <a:endParaRPr dirty="0"/>
          </a:p>
        </p:txBody>
      </p:sp>
      <p:sp>
        <p:nvSpPr>
          <p:cNvPr id="2" name="Google Shape;133;p13">
            <a:extLst>
              <a:ext uri="{FF2B5EF4-FFF2-40B4-BE49-F238E27FC236}">
                <a16:creationId xmlns:a16="http://schemas.microsoft.com/office/drawing/2014/main" id="{0F667DE8-1090-EF9E-356B-BB4265747D3F}"/>
              </a:ext>
            </a:extLst>
          </p:cNvPr>
          <p:cNvSpPr txBox="1"/>
          <p:nvPr/>
        </p:nvSpPr>
        <p:spPr>
          <a:xfrm>
            <a:off x="1132584" y="93226"/>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Design</a:t>
            </a:r>
            <a:r>
              <a:rPr lang="es-MX" sz="1400" b="1" dirty="0">
                <a:solidFill>
                  <a:srgbClr val="FFC000"/>
                </a:solidFill>
                <a:latin typeface="Calibri"/>
                <a:ea typeface="Calibri"/>
                <a:cs typeface="Calibri"/>
                <a:sym typeface="Calibri"/>
              </a:rPr>
              <a:t> </a:t>
            </a:r>
            <a:r>
              <a:rPr lang="es-MX" b="1" dirty="0" err="1">
                <a:solidFill>
                  <a:srgbClr val="FFC000"/>
                </a:solidFill>
                <a:latin typeface="Calibri"/>
                <a:ea typeface="Calibri"/>
                <a:cs typeface="Calibri"/>
                <a:sym typeface="Calibri"/>
              </a:rPr>
              <a:t>T</a:t>
            </a:r>
            <a:r>
              <a:rPr lang="es-MX" sz="1400" b="1" dirty="0" err="1">
                <a:solidFill>
                  <a:srgbClr val="FFC000"/>
                </a:solidFill>
                <a:latin typeface="Calibri"/>
                <a:ea typeface="Calibri"/>
                <a:cs typeface="Calibri"/>
                <a:sym typeface="Calibri"/>
              </a:rPr>
              <a:t>hinking</a:t>
            </a:r>
            <a:endParaRPr sz="1400" b="1" dirty="0">
              <a:solidFill>
                <a:srgbClr val="FFC000"/>
              </a:solidFill>
              <a:latin typeface="Calibri"/>
              <a:ea typeface="Calibri"/>
              <a:cs typeface="Calibri"/>
              <a:sym typeface="Calibri"/>
            </a:endParaRPr>
          </a:p>
        </p:txBody>
      </p:sp>
      <p:pic>
        <p:nvPicPr>
          <p:cNvPr id="7" name="Google Shape;138;p13" descr="Resultado de imagen para idea icon">
            <a:extLst>
              <a:ext uri="{FF2B5EF4-FFF2-40B4-BE49-F238E27FC236}">
                <a16:creationId xmlns:a16="http://schemas.microsoft.com/office/drawing/2014/main" id="{C5BB2EA7-43D4-505C-25DD-66F43B0AFC05}"/>
              </a:ext>
            </a:extLst>
          </p:cNvPr>
          <p:cNvPicPr preferRelativeResize="0"/>
          <p:nvPr/>
        </p:nvPicPr>
        <p:blipFill rotWithShape="1">
          <a:blip r:embed="rId8">
            <a:alphaModFix/>
            <a:duotone>
              <a:schemeClr val="bg2">
                <a:shade val="45000"/>
                <a:satMod val="135000"/>
              </a:schemeClr>
              <a:prstClr val="white"/>
            </a:duotone>
          </a:blip>
          <a:srcRect/>
          <a:stretch/>
        </p:blipFill>
        <p:spPr>
          <a:xfrm>
            <a:off x="431594" y="139679"/>
            <a:ext cx="487446" cy="487446"/>
          </a:xfrm>
          <a:prstGeom prst="rect">
            <a:avLst/>
          </a:prstGeom>
          <a:noFill/>
          <a:ln>
            <a:noFill/>
          </a:ln>
        </p:spPr>
      </p:pic>
      <p:sp>
        <p:nvSpPr>
          <p:cNvPr id="8" name="CuadroTexto 7">
            <a:extLst>
              <a:ext uri="{FF2B5EF4-FFF2-40B4-BE49-F238E27FC236}">
                <a16:creationId xmlns:a16="http://schemas.microsoft.com/office/drawing/2014/main" id="{EA557F75-0FE4-006D-2404-9BCE2E08CFA1}"/>
              </a:ext>
            </a:extLst>
          </p:cNvPr>
          <p:cNvSpPr txBox="1"/>
          <p:nvPr/>
        </p:nvSpPr>
        <p:spPr>
          <a:xfrm>
            <a:off x="10843571" y="50456"/>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5"/>
          <p:cNvSpPr/>
          <p:nvPr/>
        </p:nvSpPr>
        <p:spPr>
          <a:xfrm>
            <a:off x="-3239872" y="-319021"/>
            <a:ext cx="3052751" cy="1177749"/>
          </a:xfrm>
          <a:prstGeom prst="round2DiagRect">
            <a:avLst>
              <a:gd name="adj1" fmla="val 16667"/>
              <a:gd name="adj2" fmla="val 0"/>
            </a:avLst>
          </a:prstGeom>
          <a:solidFill>
            <a:srgbClr val="F2F2F2"/>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800">
                <a:solidFill>
                  <a:srgbClr val="007DDA"/>
                </a:solidFill>
                <a:latin typeface="Calibri"/>
                <a:ea typeface="Calibri"/>
                <a:cs typeface="Calibri"/>
                <a:sym typeface="Calibri"/>
              </a:rPr>
              <a:t>Para llenar el formato puede escribir directamente en cada caja o bien usar los “sticky notes”.</a:t>
            </a:r>
            <a:endParaRPr/>
          </a:p>
        </p:txBody>
      </p:sp>
      <p:sp>
        <p:nvSpPr>
          <p:cNvPr id="186" name="Google Shape;186;p15"/>
          <p:cNvSpPr txBox="1"/>
          <p:nvPr/>
        </p:nvSpPr>
        <p:spPr>
          <a:xfrm>
            <a:off x="-2450726" y="916487"/>
            <a:ext cx="1854418"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2400" b="1">
                <a:solidFill>
                  <a:srgbClr val="595959"/>
                </a:solidFill>
                <a:latin typeface="Calibri"/>
                <a:ea typeface="Calibri"/>
                <a:cs typeface="Calibri"/>
                <a:sym typeface="Calibri"/>
              </a:rPr>
              <a:t>Sticky notes  </a:t>
            </a:r>
            <a:endParaRPr/>
          </a:p>
        </p:txBody>
      </p:sp>
      <p:sp>
        <p:nvSpPr>
          <p:cNvPr id="187" name="Google Shape;187;p15"/>
          <p:cNvSpPr/>
          <p:nvPr/>
        </p:nvSpPr>
        <p:spPr>
          <a:xfrm rot="-60000">
            <a:off x="-3012117" y="2517210"/>
            <a:ext cx="1172692" cy="823062"/>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F6E7A6"/>
              </a:gs>
              <a:gs pos="21000">
                <a:srgbClr val="FEF99C"/>
              </a:gs>
              <a:gs pos="100000">
                <a:srgbClr val="FFC925"/>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This is a sample text, insert your own text,</a:t>
            </a:r>
            <a:endParaRPr/>
          </a:p>
        </p:txBody>
      </p:sp>
      <p:sp>
        <p:nvSpPr>
          <p:cNvPr id="188" name="Google Shape;188;p15"/>
          <p:cNvSpPr/>
          <p:nvPr/>
        </p:nvSpPr>
        <p:spPr>
          <a:xfrm rot="-60000">
            <a:off x="-1570975" y="5195126"/>
            <a:ext cx="967057" cy="274320"/>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8BD0E9"/>
              </a:gs>
              <a:gs pos="25000">
                <a:srgbClr val="75DBFF"/>
              </a:gs>
              <a:gs pos="100000">
                <a:srgbClr val="75DBFF"/>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200">
                <a:solidFill>
                  <a:schemeClr val="dk1"/>
                </a:solidFill>
                <a:latin typeface="Arial"/>
                <a:ea typeface="Arial"/>
                <a:cs typeface="Arial"/>
                <a:sym typeface="Arial"/>
              </a:rPr>
              <a:t>Sample text</a:t>
            </a:r>
            <a:endParaRPr/>
          </a:p>
        </p:txBody>
      </p:sp>
      <p:sp>
        <p:nvSpPr>
          <p:cNvPr id="189" name="Google Shape;189;p15"/>
          <p:cNvSpPr/>
          <p:nvPr/>
        </p:nvSpPr>
        <p:spPr>
          <a:xfrm rot="-60000">
            <a:off x="-1678107" y="2495667"/>
            <a:ext cx="1371430" cy="923779"/>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CDC1DB"/>
              </a:gs>
              <a:gs pos="27000">
                <a:srgbClr val="CC9EFE"/>
              </a:gs>
              <a:gs pos="76000">
                <a:srgbClr val="CC9EFE"/>
              </a:gs>
              <a:gs pos="100000">
                <a:srgbClr val="CC9EFE"/>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This is a sample text, insert your own text,</a:t>
            </a:r>
            <a:endParaRPr/>
          </a:p>
        </p:txBody>
      </p:sp>
      <p:sp>
        <p:nvSpPr>
          <p:cNvPr id="190" name="Google Shape;190;p15"/>
          <p:cNvSpPr/>
          <p:nvPr/>
        </p:nvSpPr>
        <p:spPr>
          <a:xfrm rot="-60000">
            <a:off x="-2978773" y="5212825"/>
            <a:ext cx="1097280" cy="274320"/>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C4D0AC"/>
              </a:gs>
              <a:gs pos="21000">
                <a:srgbClr val="D6E3BC"/>
              </a:gs>
              <a:gs pos="100000">
                <a:srgbClr val="94E53B"/>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200">
                <a:solidFill>
                  <a:schemeClr val="dk1"/>
                </a:solidFill>
                <a:latin typeface="Arial"/>
                <a:ea typeface="Arial"/>
                <a:cs typeface="Arial"/>
                <a:sym typeface="Arial"/>
              </a:rPr>
              <a:t>Sample Text</a:t>
            </a:r>
            <a:endParaRPr/>
          </a:p>
        </p:txBody>
      </p:sp>
      <p:sp>
        <p:nvSpPr>
          <p:cNvPr id="191" name="Google Shape;191;p15"/>
          <p:cNvSpPr/>
          <p:nvPr/>
        </p:nvSpPr>
        <p:spPr>
          <a:xfrm rot="-60000">
            <a:off x="-2968531" y="5647165"/>
            <a:ext cx="1097280" cy="274320"/>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F6E7A6"/>
              </a:gs>
              <a:gs pos="21000">
                <a:srgbClr val="FEF99C"/>
              </a:gs>
              <a:gs pos="100000">
                <a:srgbClr val="FFC925"/>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200">
                <a:solidFill>
                  <a:schemeClr val="dk1"/>
                </a:solidFill>
                <a:latin typeface="Arial"/>
                <a:ea typeface="Arial"/>
                <a:cs typeface="Arial"/>
                <a:sym typeface="Arial"/>
              </a:rPr>
              <a:t>Sample Text</a:t>
            </a:r>
            <a:endParaRPr/>
          </a:p>
        </p:txBody>
      </p:sp>
      <p:sp>
        <p:nvSpPr>
          <p:cNvPr id="192" name="Google Shape;192;p15"/>
          <p:cNvSpPr/>
          <p:nvPr/>
        </p:nvSpPr>
        <p:spPr>
          <a:xfrm rot="-60000">
            <a:off x="-2633437" y="3728084"/>
            <a:ext cx="772361" cy="529993"/>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C4D0AC"/>
              </a:gs>
              <a:gs pos="21000">
                <a:srgbClr val="D6E3BC"/>
              </a:gs>
              <a:gs pos="100000">
                <a:srgbClr val="94E53B"/>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Sample Text</a:t>
            </a:r>
            <a:endParaRPr/>
          </a:p>
        </p:txBody>
      </p:sp>
      <p:sp>
        <p:nvSpPr>
          <p:cNvPr id="193" name="Google Shape;193;p15"/>
          <p:cNvSpPr/>
          <p:nvPr/>
        </p:nvSpPr>
        <p:spPr>
          <a:xfrm rot="-60000">
            <a:off x="-1681498" y="3740308"/>
            <a:ext cx="772361" cy="529993"/>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8BD0E9"/>
              </a:gs>
              <a:gs pos="25000">
                <a:srgbClr val="75DBFF"/>
              </a:gs>
              <a:gs pos="100000">
                <a:srgbClr val="75DBFF"/>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Sample Text</a:t>
            </a:r>
            <a:endParaRPr/>
          </a:p>
        </p:txBody>
      </p:sp>
      <p:sp>
        <p:nvSpPr>
          <p:cNvPr id="194" name="Google Shape;194;p15"/>
          <p:cNvSpPr/>
          <p:nvPr/>
        </p:nvSpPr>
        <p:spPr>
          <a:xfrm rot="-60000">
            <a:off x="-2633437" y="4362763"/>
            <a:ext cx="772361" cy="529993"/>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F6E7A6"/>
              </a:gs>
              <a:gs pos="21000">
                <a:srgbClr val="FEF99C"/>
              </a:gs>
              <a:gs pos="100000">
                <a:srgbClr val="FFC925"/>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Sample Text</a:t>
            </a:r>
            <a:endParaRPr/>
          </a:p>
        </p:txBody>
      </p:sp>
      <p:sp>
        <p:nvSpPr>
          <p:cNvPr id="195" name="Google Shape;195;p15"/>
          <p:cNvSpPr/>
          <p:nvPr/>
        </p:nvSpPr>
        <p:spPr>
          <a:xfrm rot="-60000">
            <a:off x="-1681498" y="4374987"/>
            <a:ext cx="772361" cy="529993"/>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CDC1DB"/>
              </a:gs>
              <a:gs pos="27000">
                <a:srgbClr val="CC9EFE"/>
              </a:gs>
              <a:gs pos="76000">
                <a:srgbClr val="CC9EFE"/>
              </a:gs>
              <a:gs pos="100000">
                <a:srgbClr val="CC9EFE"/>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Sample Text</a:t>
            </a:r>
            <a:endParaRPr/>
          </a:p>
        </p:txBody>
      </p:sp>
      <p:sp>
        <p:nvSpPr>
          <p:cNvPr id="196" name="Google Shape;196;p15"/>
          <p:cNvSpPr/>
          <p:nvPr/>
        </p:nvSpPr>
        <p:spPr>
          <a:xfrm rot="-60000">
            <a:off x="-3071432" y="1454838"/>
            <a:ext cx="1194748" cy="913271"/>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C4D0AC"/>
              </a:gs>
              <a:gs pos="21000">
                <a:srgbClr val="D6E3BC"/>
              </a:gs>
              <a:gs pos="100000">
                <a:srgbClr val="94E53B"/>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This is a sample text, insert your own text,</a:t>
            </a:r>
            <a:endParaRPr/>
          </a:p>
        </p:txBody>
      </p:sp>
      <p:sp>
        <p:nvSpPr>
          <p:cNvPr id="197" name="Google Shape;197;p15"/>
          <p:cNvSpPr/>
          <p:nvPr/>
        </p:nvSpPr>
        <p:spPr>
          <a:xfrm rot="-60000">
            <a:off x="-1686489" y="1473869"/>
            <a:ext cx="1258239" cy="793957"/>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8BD0E9"/>
              </a:gs>
              <a:gs pos="25000">
                <a:srgbClr val="75DBFF"/>
              </a:gs>
              <a:gs pos="100000">
                <a:srgbClr val="75DBFF"/>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050">
                <a:solidFill>
                  <a:schemeClr val="dk1"/>
                </a:solidFill>
                <a:latin typeface="Arial"/>
                <a:ea typeface="Arial"/>
                <a:cs typeface="Arial"/>
                <a:sym typeface="Arial"/>
              </a:rPr>
              <a:t>This is a sample text, insert your own text,</a:t>
            </a:r>
            <a:endParaRPr/>
          </a:p>
        </p:txBody>
      </p:sp>
      <p:sp>
        <p:nvSpPr>
          <p:cNvPr id="198" name="Google Shape;198;p15"/>
          <p:cNvSpPr/>
          <p:nvPr/>
        </p:nvSpPr>
        <p:spPr>
          <a:xfrm rot="-60000">
            <a:off x="-1676186" y="5646988"/>
            <a:ext cx="1077315" cy="303031"/>
          </a:xfrm>
          <a:custGeom>
            <a:avLst/>
            <a:gdLst/>
            <a:ahLst/>
            <a:cxnLst/>
            <a:rect l="l" t="t" r="r" b="b"/>
            <a:pathLst>
              <a:path w="1319601" h="1235984" extrusionOk="0">
                <a:moveTo>
                  <a:pt x="30785" y="0"/>
                </a:moveTo>
                <a:lnTo>
                  <a:pt x="1312848" y="20567"/>
                </a:lnTo>
                <a:cubicBezTo>
                  <a:pt x="1314777" y="429048"/>
                  <a:pt x="1317672" y="824648"/>
                  <a:pt x="1319601" y="1233129"/>
                </a:cubicBezTo>
                <a:lnTo>
                  <a:pt x="0" y="1235984"/>
                </a:lnTo>
                <a:lnTo>
                  <a:pt x="30785" y="0"/>
                </a:lnTo>
                <a:close/>
              </a:path>
            </a:pathLst>
          </a:custGeom>
          <a:gradFill>
            <a:gsLst>
              <a:gs pos="0">
                <a:srgbClr val="CDC1DB"/>
              </a:gs>
              <a:gs pos="27000">
                <a:srgbClr val="CC9EFE"/>
              </a:gs>
              <a:gs pos="76000">
                <a:srgbClr val="CC9EFE"/>
              </a:gs>
              <a:gs pos="100000">
                <a:srgbClr val="CC9EFE"/>
              </a:gs>
            </a:gsLst>
            <a:lin ang="5400000" scaled="0"/>
          </a:gradFill>
          <a:ln>
            <a:noFill/>
          </a:ln>
          <a:effectLst>
            <a:outerShdw blurRad="38100" dist="25400" dir="2700000" algn="tl" rotWithShape="0">
              <a:srgbClr val="000000">
                <a:alpha val="40000"/>
              </a:srgbClr>
            </a:outerShdw>
          </a:effectLst>
        </p:spPr>
        <p:txBody>
          <a:bodyPr spcFirstLastPara="1" wrap="square" lIns="45700" tIns="45700" rIns="45700" bIns="45700" anchor="ctr" anchorCtr="0">
            <a:noAutofit/>
          </a:bodyPr>
          <a:lstStyle/>
          <a:p>
            <a:pPr marL="0" marR="0" lvl="0" indent="0" algn="ctr" rtl="0">
              <a:spcBef>
                <a:spcPts val="0"/>
              </a:spcBef>
              <a:spcAft>
                <a:spcPts val="0"/>
              </a:spcAft>
              <a:buNone/>
            </a:pPr>
            <a:r>
              <a:rPr lang="es-MX" sz="1100">
                <a:solidFill>
                  <a:schemeClr val="dk1"/>
                </a:solidFill>
                <a:latin typeface="Arial"/>
                <a:ea typeface="Arial"/>
                <a:cs typeface="Arial"/>
                <a:sym typeface="Arial"/>
              </a:rPr>
              <a:t>Sample Text</a:t>
            </a:r>
            <a:endParaRPr/>
          </a:p>
        </p:txBody>
      </p:sp>
      <p:sp>
        <p:nvSpPr>
          <p:cNvPr id="205" name="Google Shape;205;p15"/>
          <p:cNvSpPr/>
          <p:nvPr/>
        </p:nvSpPr>
        <p:spPr>
          <a:xfrm>
            <a:off x="195925" y="2127255"/>
            <a:ext cx="8984070" cy="4044945"/>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600" b="1">
              <a:solidFill>
                <a:schemeClr val="dk1"/>
              </a:solidFill>
              <a:latin typeface="Arial"/>
              <a:ea typeface="Arial"/>
              <a:cs typeface="Arial"/>
              <a:sym typeface="Arial"/>
            </a:endParaRPr>
          </a:p>
        </p:txBody>
      </p:sp>
      <p:grpSp>
        <p:nvGrpSpPr>
          <p:cNvPr id="206" name="Google Shape;206;p15"/>
          <p:cNvGrpSpPr/>
          <p:nvPr/>
        </p:nvGrpSpPr>
        <p:grpSpPr>
          <a:xfrm>
            <a:off x="171865" y="2283344"/>
            <a:ext cx="9032190" cy="2070049"/>
            <a:chOff x="111810" y="2273351"/>
            <a:chExt cx="11952634" cy="2719692"/>
          </a:xfrm>
        </p:grpSpPr>
        <p:pic>
          <p:nvPicPr>
            <p:cNvPr id="207" name="Google Shape;207;p15" descr="http://www.ecosdesign.it/userdata/metodo/design-thinking-method.jpg"/>
            <p:cNvPicPr preferRelativeResize="0"/>
            <p:nvPr/>
          </p:nvPicPr>
          <p:blipFill rotWithShape="1">
            <a:blip r:embed="rId3">
              <a:alphaModFix/>
            </a:blip>
            <a:srcRect/>
            <a:stretch/>
          </p:blipFill>
          <p:spPr>
            <a:xfrm>
              <a:off x="111810" y="2273351"/>
              <a:ext cx="11952634" cy="2719692"/>
            </a:xfrm>
            <a:prstGeom prst="rect">
              <a:avLst/>
            </a:prstGeom>
            <a:noFill/>
            <a:ln>
              <a:noFill/>
            </a:ln>
          </p:spPr>
        </p:pic>
        <p:sp>
          <p:nvSpPr>
            <p:cNvPr id="208" name="Google Shape;208;p15"/>
            <p:cNvSpPr/>
            <p:nvPr/>
          </p:nvSpPr>
          <p:spPr>
            <a:xfrm>
              <a:off x="640080" y="4236720"/>
              <a:ext cx="10951924" cy="7162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209" name="Google Shape;209;p15"/>
            <p:cNvSpPr txBox="1"/>
            <p:nvPr/>
          </p:nvSpPr>
          <p:spPr>
            <a:xfrm>
              <a:off x="930409"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FBB03B"/>
                  </a:solidFill>
                  <a:latin typeface="Calibri"/>
                  <a:ea typeface="Calibri"/>
                  <a:cs typeface="Calibri"/>
                  <a:sym typeface="Calibri"/>
                </a:rPr>
                <a:t>ENTENDER </a:t>
              </a:r>
              <a:br>
                <a:rPr lang="es-MX" sz="1400" b="1">
                  <a:solidFill>
                    <a:srgbClr val="FBB03B"/>
                  </a:solidFill>
                  <a:latin typeface="Calibri"/>
                  <a:ea typeface="Calibri"/>
                  <a:cs typeface="Calibri"/>
                  <a:sym typeface="Calibri"/>
                </a:rPr>
              </a:br>
              <a:r>
                <a:rPr lang="es-MX" sz="1400" b="1">
                  <a:solidFill>
                    <a:srgbClr val="FBB03B"/>
                  </a:solidFill>
                  <a:latin typeface="Calibri"/>
                  <a:ea typeface="Calibri"/>
                  <a:cs typeface="Calibri"/>
                  <a:sym typeface="Calibri"/>
                </a:rPr>
                <a:t>EMPATIZAR</a:t>
              </a:r>
              <a:endParaRPr/>
            </a:p>
          </p:txBody>
        </p:sp>
        <p:sp>
          <p:nvSpPr>
            <p:cNvPr id="210" name="Google Shape;210;p15"/>
            <p:cNvSpPr txBox="1"/>
            <p:nvPr/>
          </p:nvSpPr>
          <p:spPr>
            <a:xfrm>
              <a:off x="2633691" y="4232096"/>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EE6457"/>
                  </a:solidFill>
                  <a:latin typeface="Calibri"/>
                  <a:ea typeface="Calibri"/>
                  <a:cs typeface="Calibri"/>
                  <a:sym typeface="Calibri"/>
                </a:rPr>
                <a:t>OBSERVAR</a:t>
              </a:r>
              <a:endParaRPr/>
            </a:p>
          </p:txBody>
        </p:sp>
        <p:sp>
          <p:nvSpPr>
            <p:cNvPr id="211" name="Google Shape;211;p15"/>
            <p:cNvSpPr txBox="1"/>
            <p:nvPr/>
          </p:nvSpPr>
          <p:spPr>
            <a:xfrm>
              <a:off x="4430108"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866988"/>
                  </a:solidFill>
                  <a:latin typeface="Calibri"/>
                  <a:ea typeface="Calibri"/>
                  <a:cs typeface="Calibri"/>
                  <a:sym typeface="Calibri"/>
                </a:rPr>
                <a:t>SINTETIZAR  DEFINIR</a:t>
              </a:r>
              <a:endParaRPr/>
            </a:p>
          </p:txBody>
        </p:sp>
        <p:sp>
          <p:nvSpPr>
            <p:cNvPr id="212" name="Google Shape;212;p15"/>
            <p:cNvSpPr txBox="1"/>
            <p:nvPr/>
          </p:nvSpPr>
          <p:spPr>
            <a:xfrm>
              <a:off x="6226526" y="4232417"/>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8CCAD7"/>
                  </a:solidFill>
                  <a:latin typeface="Calibri"/>
                  <a:ea typeface="Calibri"/>
                  <a:cs typeface="Calibri"/>
                  <a:sym typeface="Calibri"/>
                </a:rPr>
                <a:t>IDEAR</a:t>
              </a:r>
              <a:endParaRPr/>
            </a:p>
          </p:txBody>
        </p:sp>
        <p:sp>
          <p:nvSpPr>
            <p:cNvPr id="213" name="Google Shape;213;p15"/>
            <p:cNvSpPr txBox="1"/>
            <p:nvPr/>
          </p:nvSpPr>
          <p:spPr>
            <a:xfrm>
              <a:off x="8046718" y="4232096"/>
              <a:ext cx="1584960" cy="4043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19A7B5"/>
                  </a:solidFill>
                  <a:latin typeface="Calibri"/>
                  <a:ea typeface="Calibri"/>
                  <a:cs typeface="Calibri"/>
                  <a:sym typeface="Calibri"/>
                </a:rPr>
                <a:t>PROTOTIPAR</a:t>
              </a:r>
              <a:endParaRPr/>
            </a:p>
          </p:txBody>
        </p:sp>
        <p:sp>
          <p:nvSpPr>
            <p:cNvPr id="214" name="Google Shape;214;p15"/>
            <p:cNvSpPr txBox="1"/>
            <p:nvPr/>
          </p:nvSpPr>
          <p:spPr>
            <a:xfrm>
              <a:off x="9819361" y="4232096"/>
              <a:ext cx="1584960" cy="687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1400" b="1">
                  <a:solidFill>
                    <a:srgbClr val="9F9186"/>
                  </a:solidFill>
                  <a:latin typeface="Calibri"/>
                  <a:ea typeface="Calibri"/>
                  <a:cs typeface="Calibri"/>
                  <a:sym typeface="Calibri"/>
                </a:rPr>
                <a:t>PROBAR</a:t>
              </a:r>
              <a:br>
                <a:rPr lang="es-MX" sz="1400" b="1">
                  <a:solidFill>
                    <a:srgbClr val="9F9186"/>
                  </a:solidFill>
                  <a:latin typeface="Calibri"/>
                  <a:ea typeface="Calibri"/>
                  <a:cs typeface="Calibri"/>
                  <a:sym typeface="Calibri"/>
                </a:rPr>
              </a:br>
              <a:r>
                <a:rPr lang="es-MX" sz="1400" b="1">
                  <a:solidFill>
                    <a:srgbClr val="9F9186"/>
                  </a:solidFill>
                  <a:latin typeface="Calibri"/>
                  <a:ea typeface="Calibri"/>
                  <a:cs typeface="Calibri"/>
                  <a:sym typeface="Calibri"/>
                </a:rPr>
                <a:t>EVALUAR</a:t>
              </a:r>
              <a:endParaRPr/>
            </a:p>
          </p:txBody>
        </p:sp>
      </p:grpSp>
      <p:sp>
        <p:nvSpPr>
          <p:cNvPr id="215" name="Google Shape;215;p15"/>
          <p:cNvSpPr/>
          <p:nvPr/>
        </p:nvSpPr>
        <p:spPr>
          <a:xfrm>
            <a:off x="208224" y="708776"/>
            <a:ext cx="3681812" cy="1581572"/>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Alcance</a:t>
            </a:r>
            <a:endParaRPr/>
          </a:p>
          <a:p>
            <a:pPr marL="0" marR="0" lvl="0" indent="0" algn="l" rtl="0">
              <a:spcBef>
                <a:spcPts val="0"/>
              </a:spcBef>
              <a:spcAft>
                <a:spcPts val="0"/>
              </a:spcAft>
              <a:buNone/>
            </a:pPr>
            <a:endParaRPr sz="1200">
              <a:solidFill>
                <a:schemeClr val="dk1"/>
              </a:solidFill>
              <a:latin typeface="Arial"/>
              <a:ea typeface="Arial"/>
              <a:cs typeface="Arial"/>
              <a:sym typeface="Arial"/>
            </a:endParaRPr>
          </a:p>
          <a:p>
            <a:pPr marL="0" marR="0" lvl="0" indent="0" algn="l" rtl="0">
              <a:spcBef>
                <a:spcPts val="0"/>
              </a:spcBef>
              <a:spcAft>
                <a:spcPts val="0"/>
              </a:spcAft>
              <a:buNone/>
            </a:pPr>
            <a:endParaRPr sz="600">
              <a:solidFill>
                <a:schemeClr val="dk1"/>
              </a:solidFill>
              <a:latin typeface="Arial"/>
              <a:ea typeface="Arial"/>
              <a:cs typeface="Arial"/>
              <a:sym typeface="Arial"/>
            </a:endParaRPr>
          </a:p>
        </p:txBody>
      </p:sp>
      <p:sp>
        <p:nvSpPr>
          <p:cNvPr id="216" name="Google Shape;216;p15"/>
          <p:cNvSpPr/>
          <p:nvPr/>
        </p:nvSpPr>
        <p:spPr>
          <a:xfrm>
            <a:off x="3858462" y="708776"/>
            <a:ext cx="3554476" cy="158157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Reto de diseño</a:t>
            </a:r>
            <a:endParaRPr sz="1600" b="1">
              <a:solidFill>
                <a:schemeClr val="dk1"/>
              </a:solidFill>
              <a:latin typeface="Arial"/>
              <a:ea typeface="Arial"/>
              <a:cs typeface="Arial"/>
              <a:sym typeface="Arial"/>
            </a:endParaRPr>
          </a:p>
        </p:txBody>
      </p:sp>
      <p:pic>
        <p:nvPicPr>
          <p:cNvPr id="217" name="Google Shape;217;p15"/>
          <p:cNvPicPr preferRelativeResize="0"/>
          <p:nvPr/>
        </p:nvPicPr>
        <p:blipFill rotWithShape="1">
          <a:blip r:embed="rId4">
            <a:alphaModFix/>
          </a:blip>
          <a:srcRect/>
          <a:stretch/>
        </p:blipFill>
        <p:spPr>
          <a:xfrm>
            <a:off x="3546074" y="753115"/>
            <a:ext cx="282893" cy="314325"/>
          </a:xfrm>
          <a:prstGeom prst="rect">
            <a:avLst/>
          </a:prstGeom>
          <a:noFill/>
          <a:ln>
            <a:noFill/>
          </a:ln>
        </p:spPr>
      </p:pic>
      <p:pic>
        <p:nvPicPr>
          <p:cNvPr id="218" name="Google Shape;218;p15" descr="Resultado de imagen para challenge icon"/>
          <p:cNvPicPr preferRelativeResize="0"/>
          <p:nvPr/>
        </p:nvPicPr>
        <p:blipFill rotWithShape="1">
          <a:blip r:embed="rId5">
            <a:alphaModFix/>
          </a:blip>
          <a:srcRect/>
          <a:stretch/>
        </p:blipFill>
        <p:spPr>
          <a:xfrm>
            <a:off x="6780237" y="764835"/>
            <a:ext cx="548448" cy="565410"/>
          </a:xfrm>
          <a:prstGeom prst="rect">
            <a:avLst/>
          </a:prstGeom>
          <a:noFill/>
          <a:ln>
            <a:noFill/>
          </a:ln>
        </p:spPr>
      </p:pic>
      <p:sp>
        <p:nvSpPr>
          <p:cNvPr id="219" name="Google Shape;219;p15"/>
          <p:cNvSpPr/>
          <p:nvPr/>
        </p:nvSpPr>
        <p:spPr>
          <a:xfrm>
            <a:off x="7421806" y="708776"/>
            <a:ext cx="4377861" cy="158157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Entregables esperados</a:t>
            </a:r>
            <a:endParaRPr/>
          </a:p>
        </p:txBody>
      </p:sp>
      <p:sp>
        <p:nvSpPr>
          <p:cNvPr id="220" name="Google Shape;220;p15"/>
          <p:cNvSpPr/>
          <p:nvPr/>
        </p:nvSpPr>
        <p:spPr>
          <a:xfrm>
            <a:off x="9179996" y="2290346"/>
            <a:ext cx="2619672" cy="385887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Seguimiento, </a:t>
            </a:r>
            <a:br>
              <a:rPr lang="es-MX" sz="1600" b="1">
                <a:solidFill>
                  <a:schemeClr val="dk1"/>
                </a:solidFill>
                <a:latin typeface="Arial"/>
                <a:ea typeface="Arial"/>
                <a:cs typeface="Arial"/>
                <a:sym typeface="Arial"/>
              </a:rPr>
            </a:br>
            <a:r>
              <a:rPr lang="es-MX" sz="1600" b="1">
                <a:solidFill>
                  <a:schemeClr val="dk1"/>
                </a:solidFill>
                <a:latin typeface="Arial"/>
                <a:ea typeface="Arial"/>
                <a:cs typeface="Arial"/>
                <a:sym typeface="Arial"/>
              </a:rPr>
              <a:t>monitoreo y </a:t>
            </a:r>
            <a:endParaRPr/>
          </a:p>
          <a:p>
            <a:pPr marL="0" marR="0" lvl="0" indent="0" algn="l" rtl="0">
              <a:spcBef>
                <a:spcPts val="0"/>
              </a:spcBef>
              <a:spcAft>
                <a:spcPts val="0"/>
              </a:spcAft>
              <a:buNone/>
            </a:pPr>
            <a:r>
              <a:rPr lang="es-MX" sz="1600" b="1">
                <a:solidFill>
                  <a:schemeClr val="dk1"/>
                </a:solidFill>
                <a:latin typeface="Arial"/>
                <a:ea typeface="Arial"/>
                <a:cs typeface="Arial"/>
                <a:sym typeface="Arial"/>
              </a:rPr>
              <a:t>evaluación</a:t>
            </a:r>
            <a:br>
              <a:rPr lang="es-MX" sz="1600" b="1">
                <a:solidFill>
                  <a:schemeClr val="dk1"/>
                </a:solidFill>
                <a:latin typeface="Arial"/>
                <a:ea typeface="Arial"/>
                <a:cs typeface="Arial"/>
                <a:sym typeface="Arial"/>
              </a:rPr>
            </a:br>
            <a:endParaRPr sz="1600" b="1">
              <a:solidFill>
                <a:schemeClr val="dk1"/>
              </a:solidFill>
              <a:latin typeface="Arial"/>
              <a:ea typeface="Arial"/>
              <a:cs typeface="Arial"/>
              <a:sym typeface="Arial"/>
            </a:endParaRPr>
          </a:p>
          <a:p>
            <a:pPr marL="0" marR="0" lvl="0" indent="0" algn="l" rtl="0">
              <a:spcBef>
                <a:spcPts val="0"/>
              </a:spcBef>
              <a:spcAft>
                <a:spcPts val="0"/>
              </a:spcAft>
              <a:buNone/>
            </a:pPr>
            <a:endParaRPr sz="1000" b="1">
              <a:solidFill>
                <a:schemeClr val="dk1"/>
              </a:solidFill>
              <a:latin typeface="Arial"/>
              <a:ea typeface="Arial"/>
              <a:cs typeface="Arial"/>
              <a:sym typeface="Arial"/>
            </a:endParaRPr>
          </a:p>
        </p:txBody>
      </p:sp>
      <p:pic>
        <p:nvPicPr>
          <p:cNvPr id="221" name="Google Shape;221;p15"/>
          <p:cNvPicPr preferRelativeResize="0"/>
          <p:nvPr/>
        </p:nvPicPr>
        <p:blipFill rotWithShape="1">
          <a:blip r:embed="rId6">
            <a:alphaModFix/>
          </a:blip>
          <a:srcRect/>
          <a:stretch/>
        </p:blipFill>
        <p:spPr>
          <a:xfrm>
            <a:off x="11256742" y="2383306"/>
            <a:ext cx="514350" cy="314325"/>
          </a:xfrm>
          <a:prstGeom prst="rect">
            <a:avLst/>
          </a:prstGeom>
          <a:noFill/>
          <a:ln>
            <a:noFill/>
          </a:ln>
        </p:spPr>
      </p:pic>
      <p:sp>
        <p:nvSpPr>
          <p:cNvPr id="222" name="Google Shape;222;p15"/>
          <p:cNvSpPr txBox="1"/>
          <p:nvPr/>
        </p:nvSpPr>
        <p:spPr>
          <a:xfrm>
            <a:off x="3256623" y="1353788"/>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1</a:t>
            </a:r>
            <a:endParaRPr/>
          </a:p>
        </p:txBody>
      </p:sp>
      <p:sp>
        <p:nvSpPr>
          <p:cNvPr id="223" name="Google Shape;223;p15"/>
          <p:cNvSpPr txBox="1"/>
          <p:nvPr/>
        </p:nvSpPr>
        <p:spPr>
          <a:xfrm>
            <a:off x="6807365" y="1375960"/>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2</a:t>
            </a:r>
            <a:endParaRPr/>
          </a:p>
        </p:txBody>
      </p:sp>
      <p:sp>
        <p:nvSpPr>
          <p:cNvPr id="224" name="Google Shape;224;p15"/>
          <p:cNvSpPr txBox="1"/>
          <p:nvPr/>
        </p:nvSpPr>
        <p:spPr>
          <a:xfrm>
            <a:off x="11151165" y="1339441"/>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3</a:t>
            </a:r>
            <a:endParaRPr/>
          </a:p>
        </p:txBody>
      </p:sp>
      <p:sp>
        <p:nvSpPr>
          <p:cNvPr id="225" name="Google Shape;225;p15"/>
          <p:cNvSpPr/>
          <p:nvPr/>
        </p:nvSpPr>
        <p:spPr>
          <a:xfrm>
            <a:off x="195926" y="708776"/>
            <a:ext cx="11603741" cy="5463424"/>
          </a:xfrm>
          <a:prstGeom prst="roundRect">
            <a:avLst>
              <a:gd name="adj" fmla="val 0"/>
            </a:avLst>
          </a:prstGeom>
          <a:noFill/>
          <a:ln w="3810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50"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pic>
        <p:nvPicPr>
          <p:cNvPr id="226" name="Google Shape;226;p15"/>
          <p:cNvPicPr preferRelativeResize="0"/>
          <p:nvPr/>
        </p:nvPicPr>
        <p:blipFill rotWithShape="1">
          <a:blip r:embed="rId7">
            <a:alphaModFix/>
          </a:blip>
          <a:srcRect/>
          <a:stretch/>
        </p:blipFill>
        <p:spPr>
          <a:xfrm>
            <a:off x="11174302" y="753115"/>
            <a:ext cx="500063" cy="513578"/>
          </a:xfrm>
          <a:prstGeom prst="rect">
            <a:avLst/>
          </a:prstGeom>
          <a:noFill/>
          <a:ln>
            <a:noFill/>
          </a:ln>
        </p:spPr>
      </p:pic>
      <p:sp>
        <p:nvSpPr>
          <p:cNvPr id="227" name="Google Shape;227;p15"/>
          <p:cNvSpPr/>
          <p:nvPr/>
        </p:nvSpPr>
        <p:spPr>
          <a:xfrm>
            <a:off x="637638" y="4281033"/>
            <a:ext cx="1197699" cy="186819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 </a:t>
            </a:r>
            <a:endParaRPr/>
          </a:p>
        </p:txBody>
      </p:sp>
      <p:sp>
        <p:nvSpPr>
          <p:cNvPr id="228" name="Google Shape;228;p15"/>
          <p:cNvSpPr/>
          <p:nvPr/>
        </p:nvSpPr>
        <p:spPr>
          <a:xfrm>
            <a:off x="1977163" y="4281033"/>
            <a:ext cx="1248981" cy="189116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 </a:t>
            </a:r>
            <a:endParaRPr/>
          </a:p>
        </p:txBody>
      </p:sp>
      <p:sp>
        <p:nvSpPr>
          <p:cNvPr id="229" name="Google Shape;229;p15"/>
          <p:cNvSpPr/>
          <p:nvPr/>
        </p:nvSpPr>
        <p:spPr>
          <a:xfrm>
            <a:off x="3357301" y="4281033"/>
            <a:ext cx="1248981" cy="189116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 </a:t>
            </a:r>
            <a:endParaRPr/>
          </a:p>
        </p:txBody>
      </p:sp>
      <p:sp>
        <p:nvSpPr>
          <p:cNvPr id="230" name="Google Shape;230;p15"/>
          <p:cNvSpPr/>
          <p:nvPr/>
        </p:nvSpPr>
        <p:spPr>
          <a:xfrm>
            <a:off x="4742367" y="4281033"/>
            <a:ext cx="1248981" cy="186819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 </a:t>
            </a:r>
            <a:endParaRPr/>
          </a:p>
        </p:txBody>
      </p:sp>
      <p:sp>
        <p:nvSpPr>
          <p:cNvPr id="231" name="Google Shape;231;p15"/>
          <p:cNvSpPr/>
          <p:nvPr/>
        </p:nvSpPr>
        <p:spPr>
          <a:xfrm>
            <a:off x="6127433" y="4281033"/>
            <a:ext cx="1248981" cy="1891167"/>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 </a:t>
            </a:r>
            <a:endParaRPr/>
          </a:p>
        </p:txBody>
      </p:sp>
      <p:sp>
        <p:nvSpPr>
          <p:cNvPr id="232" name="Google Shape;232;p15"/>
          <p:cNvSpPr/>
          <p:nvPr/>
        </p:nvSpPr>
        <p:spPr>
          <a:xfrm>
            <a:off x="7489959" y="4281033"/>
            <a:ext cx="1248981" cy="1868191"/>
          </a:xfrm>
          <a:prstGeom prst="roundRect">
            <a:avLst>
              <a:gd name="adj" fmla="val 0"/>
            </a:avLst>
          </a:prstGeom>
          <a:gradFill>
            <a:gsLst>
              <a:gs pos="0">
                <a:srgbClr val="F2F2F2"/>
              </a:gs>
              <a:gs pos="100000">
                <a:schemeClr val="lt1"/>
              </a:gs>
            </a:gsLst>
            <a:lin ang="16200000" scaled="0"/>
          </a:gradFill>
          <a:ln w="19050"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s-MX" sz="900">
                <a:solidFill>
                  <a:schemeClr val="dk1"/>
                </a:solidFill>
                <a:latin typeface="Arial"/>
                <a:ea typeface="Arial"/>
                <a:cs typeface="Arial"/>
                <a:sym typeface="Arial"/>
              </a:rPr>
              <a:t> </a:t>
            </a:r>
            <a:endParaRPr/>
          </a:p>
        </p:txBody>
      </p:sp>
      <p:sp>
        <p:nvSpPr>
          <p:cNvPr id="50" name="Google Shape;129;p13"/>
          <p:cNvSpPr txBox="1"/>
          <p:nvPr/>
        </p:nvSpPr>
        <p:spPr>
          <a:xfrm>
            <a:off x="112765" y="5321358"/>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a:solidFill>
                  <a:srgbClr val="FABF8E"/>
                </a:solidFill>
                <a:latin typeface="Calibri"/>
                <a:ea typeface="Calibri"/>
                <a:cs typeface="Calibri"/>
                <a:sym typeface="Calibri"/>
              </a:rPr>
              <a:t>4</a:t>
            </a:r>
            <a:endParaRPr/>
          </a:p>
        </p:txBody>
      </p:sp>
      <p:sp>
        <p:nvSpPr>
          <p:cNvPr id="51" name="Google Shape;129;p13"/>
          <p:cNvSpPr txBox="1"/>
          <p:nvPr/>
        </p:nvSpPr>
        <p:spPr>
          <a:xfrm>
            <a:off x="11281952" y="5282605"/>
            <a:ext cx="1295400" cy="110799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6600" b="1" dirty="0">
                <a:solidFill>
                  <a:srgbClr val="FABF8E"/>
                </a:solidFill>
                <a:latin typeface="Calibri"/>
                <a:ea typeface="Calibri"/>
                <a:cs typeface="Calibri"/>
                <a:sym typeface="Calibri"/>
              </a:rPr>
              <a:t>5</a:t>
            </a:r>
            <a:endParaRPr dirty="0"/>
          </a:p>
        </p:txBody>
      </p:sp>
      <p:sp>
        <p:nvSpPr>
          <p:cNvPr id="2" name="Google Shape;133;p13">
            <a:extLst>
              <a:ext uri="{FF2B5EF4-FFF2-40B4-BE49-F238E27FC236}">
                <a16:creationId xmlns:a16="http://schemas.microsoft.com/office/drawing/2014/main" id="{EA8488BB-D66A-7E46-0AEC-6000F73ADB74}"/>
              </a:ext>
            </a:extLst>
          </p:cNvPr>
          <p:cNvSpPr txBox="1"/>
          <p:nvPr/>
        </p:nvSpPr>
        <p:spPr>
          <a:xfrm>
            <a:off x="1132584" y="93226"/>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Design</a:t>
            </a:r>
            <a:r>
              <a:rPr lang="es-MX" sz="1400" b="1" dirty="0">
                <a:solidFill>
                  <a:srgbClr val="FFC000"/>
                </a:solidFill>
                <a:latin typeface="Calibri"/>
                <a:ea typeface="Calibri"/>
                <a:cs typeface="Calibri"/>
                <a:sym typeface="Calibri"/>
              </a:rPr>
              <a:t> </a:t>
            </a:r>
            <a:r>
              <a:rPr lang="es-MX" b="1" dirty="0" err="1">
                <a:solidFill>
                  <a:srgbClr val="FFC000"/>
                </a:solidFill>
                <a:latin typeface="Calibri"/>
                <a:ea typeface="Calibri"/>
                <a:cs typeface="Calibri"/>
                <a:sym typeface="Calibri"/>
              </a:rPr>
              <a:t>T</a:t>
            </a:r>
            <a:r>
              <a:rPr lang="es-MX" sz="1400" b="1" dirty="0" err="1">
                <a:solidFill>
                  <a:srgbClr val="FFC000"/>
                </a:solidFill>
                <a:latin typeface="Calibri"/>
                <a:ea typeface="Calibri"/>
                <a:cs typeface="Calibri"/>
                <a:sym typeface="Calibri"/>
              </a:rPr>
              <a:t>hinking</a:t>
            </a:r>
            <a:endParaRPr sz="1400" b="1" dirty="0">
              <a:solidFill>
                <a:srgbClr val="FFC000"/>
              </a:solidFill>
              <a:latin typeface="Calibri"/>
              <a:ea typeface="Calibri"/>
              <a:cs typeface="Calibri"/>
              <a:sym typeface="Calibri"/>
            </a:endParaRPr>
          </a:p>
        </p:txBody>
      </p:sp>
      <p:sp>
        <p:nvSpPr>
          <p:cNvPr id="3" name="Google Shape;134;p13">
            <a:extLst>
              <a:ext uri="{FF2B5EF4-FFF2-40B4-BE49-F238E27FC236}">
                <a16:creationId xmlns:a16="http://schemas.microsoft.com/office/drawing/2014/main" id="{8AA45128-FF67-67DD-F35A-8E1D0FD55762}"/>
              </a:ext>
            </a:extLst>
          </p:cNvPr>
          <p:cNvSpPr txBox="1"/>
          <p:nvPr/>
        </p:nvSpPr>
        <p:spPr>
          <a:xfrm>
            <a:off x="5383272" y="96778"/>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Materia </a:t>
            </a:r>
            <a:endParaRPr/>
          </a:p>
        </p:txBody>
      </p:sp>
      <p:sp>
        <p:nvSpPr>
          <p:cNvPr id="4" name="Google Shape;135;p13">
            <a:extLst>
              <a:ext uri="{FF2B5EF4-FFF2-40B4-BE49-F238E27FC236}">
                <a16:creationId xmlns:a16="http://schemas.microsoft.com/office/drawing/2014/main" id="{4C0FF336-8A4D-8375-114C-1F7DB11D6D44}"/>
              </a:ext>
            </a:extLst>
          </p:cNvPr>
          <p:cNvSpPr txBox="1"/>
          <p:nvPr/>
        </p:nvSpPr>
        <p:spPr>
          <a:xfrm>
            <a:off x="7392994" y="96779"/>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docente</a:t>
            </a:r>
            <a:endParaRPr sz="1100" dirty="0">
              <a:solidFill>
                <a:srgbClr val="7F7F7F"/>
              </a:solidFill>
              <a:latin typeface="Calibri"/>
              <a:ea typeface="Calibri"/>
              <a:cs typeface="Calibri"/>
              <a:sym typeface="Calibri"/>
            </a:endParaRPr>
          </a:p>
        </p:txBody>
      </p:sp>
      <p:sp>
        <p:nvSpPr>
          <p:cNvPr id="5" name="Google Shape;136;p13">
            <a:extLst>
              <a:ext uri="{FF2B5EF4-FFF2-40B4-BE49-F238E27FC236}">
                <a16:creationId xmlns:a16="http://schemas.microsoft.com/office/drawing/2014/main" id="{E63FB4AF-EA7D-F9A9-62DF-BC076F6EC355}"/>
              </a:ext>
            </a:extLst>
          </p:cNvPr>
          <p:cNvSpPr txBox="1"/>
          <p:nvPr/>
        </p:nvSpPr>
        <p:spPr>
          <a:xfrm>
            <a:off x="7392995" y="400083"/>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Nombre de la actividad</a:t>
            </a:r>
            <a:endParaRPr sz="1100">
              <a:solidFill>
                <a:srgbClr val="7F7F7F"/>
              </a:solidFill>
              <a:latin typeface="Calibri"/>
              <a:ea typeface="Calibri"/>
              <a:cs typeface="Calibri"/>
              <a:sym typeface="Calibri"/>
            </a:endParaRPr>
          </a:p>
        </p:txBody>
      </p:sp>
      <p:sp>
        <p:nvSpPr>
          <p:cNvPr id="6" name="Google Shape;137;p13">
            <a:extLst>
              <a:ext uri="{FF2B5EF4-FFF2-40B4-BE49-F238E27FC236}">
                <a16:creationId xmlns:a16="http://schemas.microsoft.com/office/drawing/2014/main" id="{8AC73045-790C-2F61-E05B-FB0E4E85331C}"/>
              </a:ext>
            </a:extLst>
          </p:cNvPr>
          <p:cNvSpPr txBox="1"/>
          <p:nvPr/>
        </p:nvSpPr>
        <p:spPr>
          <a:xfrm>
            <a:off x="5379842" y="404795"/>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Semestre </a:t>
            </a:r>
            <a:endParaRPr/>
          </a:p>
        </p:txBody>
      </p:sp>
      <p:pic>
        <p:nvPicPr>
          <p:cNvPr id="7" name="Google Shape;138;p13" descr="Resultado de imagen para idea icon">
            <a:extLst>
              <a:ext uri="{FF2B5EF4-FFF2-40B4-BE49-F238E27FC236}">
                <a16:creationId xmlns:a16="http://schemas.microsoft.com/office/drawing/2014/main" id="{DFDFB507-AB82-141E-FC5F-F36568BB90E6}"/>
              </a:ext>
            </a:extLst>
          </p:cNvPr>
          <p:cNvPicPr preferRelativeResize="0"/>
          <p:nvPr/>
        </p:nvPicPr>
        <p:blipFill rotWithShape="1">
          <a:blip r:embed="rId8">
            <a:alphaModFix/>
            <a:duotone>
              <a:schemeClr val="bg2">
                <a:shade val="45000"/>
                <a:satMod val="135000"/>
              </a:schemeClr>
              <a:prstClr val="white"/>
            </a:duotone>
          </a:blip>
          <a:srcRect/>
          <a:stretch/>
        </p:blipFill>
        <p:spPr>
          <a:xfrm>
            <a:off x="431594" y="139679"/>
            <a:ext cx="487446" cy="487446"/>
          </a:xfrm>
          <a:prstGeom prst="rect">
            <a:avLst/>
          </a:prstGeom>
          <a:noFill/>
          <a:ln>
            <a:noFill/>
          </a:ln>
        </p:spPr>
      </p:pic>
      <p:sp>
        <p:nvSpPr>
          <p:cNvPr id="8" name="CuadroTexto 7">
            <a:extLst>
              <a:ext uri="{FF2B5EF4-FFF2-40B4-BE49-F238E27FC236}">
                <a16:creationId xmlns:a16="http://schemas.microsoft.com/office/drawing/2014/main" id="{8C74DCF9-405B-69BB-8386-EBCC01469294}"/>
              </a:ext>
            </a:extLst>
          </p:cNvPr>
          <p:cNvSpPr txBox="1"/>
          <p:nvPr/>
        </p:nvSpPr>
        <p:spPr>
          <a:xfrm>
            <a:off x="10843571" y="50456"/>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1" ma:contentTypeDescription="Crear nuevo documento." ma:contentTypeScope="" ma:versionID="0035c5bf3082b40c64fbb28860ee06dc">
  <xsd:schema xmlns:xsd="http://www.w3.org/2001/XMLSchema" xmlns:xs="http://www.w3.org/2001/XMLSchema" xmlns:p="http://schemas.microsoft.com/office/2006/metadata/properties" xmlns:ns1="http://schemas.microsoft.com/sharepoint/v3" targetNamespace="http://schemas.microsoft.com/office/2006/metadata/properties" ma:root="true" ma:fieldsID="fac2bd80f8c51e56c4b7ff0cea68957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C6C350C-1FC2-451D-A188-2D9144EF29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02526C-8154-49B6-9C6B-4A662C6C0F09}">
  <ds:schemaRefs>
    <ds:schemaRef ds:uri="http://schemas.microsoft.com/sharepoint/v3/contenttype/forms"/>
  </ds:schemaRefs>
</ds:datastoreItem>
</file>

<file path=customXml/itemProps3.xml><?xml version="1.0" encoding="utf-8"?>
<ds:datastoreItem xmlns:ds="http://schemas.openxmlformats.org/officeDocument/2006/customXml" ds:itemID="{74E890AA-2713-4B2E-A0ED-895A3E160432}">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7</TotalTime>
  <Words>896</Words>
  <Application>Microsoft Office PowerPoint</Application>
  <PresentationFormat>Widescreen</PresentationFormat>
  <Paragraphs>159</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Janeth Hernández Cardona</dc:creator>
  <cp:lastModifiedBy>Laura Patricia Zepeda Orantes</cp:lastModifiedBy>
  <cp:revision>6</cp:revision>
  <dcterms:modified xsi:type="dcterms:W3CDTF">2024-04-16T17:42:22Z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