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dicaciones" id="{D3CD5D44-5686-4ED0-A852-7D384C285B78}">
          <p14:sldIdLst>
            <p14:sldId id="261"/>
          </p14:sldIdLst>
        </p14:section>
        <p14:section name="Ejemplo" id="{4EB3849C-DB6B-4415-8228-8A78C00C3109}">
          <p14:sldIdLst>
            <p14:sldId id="265"/>
          </p14:sldIdLst>
        </p14:section>
        <p14:section name="Plantilla de trabajo" id="{D85F2062-6F7D-4730-8689-3523F4134BDA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2D2D"/>
    <a:srgbClr val="595959"/>
    <a:srgbClr val="F1F1EF"/>
    <a:srgbClr val="007DDA"/>
    <a:srgbClr val="EDC9C9"/>
    <a:srgbClr val="FFB7B7"/>
    <a:srgbClr val="CDC1DB"/>
    <a:srgbClr val="CC9EFE"/>
    <a:srgbClr val="EFAEFC"/>
    <a:srgbClr val="ACF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2518" autoAdjust="0"/>
  </p:normalViewPr>
  <p:slideViewPr>
    <p:cSldViewPr>
      <p:cViewPr varScale="1">
        <p:scale>
          <a:sx n="68" d="100"/>
          <a:sy n="68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14;p1">
            <a:extLst>
              <a:ext uri="{FF2B5EF4-FFF2-40B4-BE49-F238E27FC236}">
                <a16:creationId xmlns:a16="http://schemas.microsoft.com/office/drawing/2014/main" id="{1D963E9F-435F-28EA-3414-E74DE2B51898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n-US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Google Shape;15;p1">
            <a:extLst>
              <a:ext uri="{FF2B5EF4-FFF2-40B4-BE49-F238E27FC236}">
                <a16:creationId xmlns:a16="http://schemas.microsoft.com/office/drawing/2014/main" id="{75B6E1E2-BA95-C2CC-AA4A-FE1A4FA525C4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6;p1">
            <a:extLst>
              <a:ext uri="{FF2B5EF4-FFF2-40B4-BE49-F238E27FC236}">
                <a16:creationId xmlns:a16="http://schemas.microsoft.com/office/drawing/2014/main" id="{1574ABA3-DE6A-321F-CCB0-42EADD5A0E31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7;p1">
            <a:extLst>
              <a:ext uri="{FF2B5EF4-FFF2-40B4-BE49-F238E27FC236}">
                <a16:creationId xmlns:a16="http://schemas.microsoft.com/office/drawing/2014/main" id="{70D35CEC-A596-6217-AC23-8EA137E9441F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" name="Google Shape;22;p1">
            <a:extLst>
              <a:ext uri="{FF2B5EF4-FFF2-40B4-BE49-F238E27FC236}">
                <a16:creationId xmlns:a16="http://schemas.microsoft.com/office/drawing/2014/main" id="{8EE0FB62-91A7-4C56-0857-FDF3573C673A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23;p1">
            <a:extLst>
              <a:ext uri="{FF2B5EF4-FFF2-40B4-BE49-F238E27FC236}">
                <a16:creationId xmlns:a16="http://schemas.microsoft.com/office/drawing/2014/main" id="{64405D18-56DC-A1F7-DAAA-1D45F627D4BD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Imagen 12" descr="Imagen que contiene Texto&#10;&#10;Descripción generada automáticamente">
            <a:extLst>
              <a:ext uri="{FF2B5EF4-FFF2-40B4-BE49-F238E27FC236}">
                <a16:creationId xmlns:a16="http://schemas.microsoft.com/office/drawing/2014/main" id="{B4FBF891-CD0E-B726-BDB4-B6F762A0B42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14" name="Rectangle 7">
            <a:extLst>
              <a:ext uri="{FF2B5EF4-FFF2-40B4-BE49-F238E27FC236}">
                <a16:creationId xmlns:a16="http://schemas.microsoft.com/office/drawing/2014/main" id="{BB24A6FC-F0E4-6F47-E69C-8E538D61E604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Mastery Learning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15" name="Imagen 14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44CF40EA-83FE-F4AC-C39B-6E356E7F963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4F4D8484-1C7A-BCB1-415D-B4E2ECCABE7B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89"/>
          <p:cNvSpPr/>
          <p:nvPr/>
        </p:nvSpPr>
        <p:spPr>
          <a:xfrm>
            <a:off x="5361601" y="3246368"/>
            <a:ext cx="3582120" cy="2732025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2400" b="1" dirty="0"/>
              <a:t>Evaluación B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94" name="Shape 101"/>
          <p:cNvSpPr/>
          <p:nvPr/>
        </p:nvSpPr>
        <p:spPr>
          <a:xfrm>
            <a:off x="5352972" y="3646418"/>
            <a:ext cx="2541540" cy="60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endParaRPr lang="es-MX" sz="900" dirty="0"/>
          </a:p>
          <a:p>
            <a:r>
              <a:rPr lang="es-MX" sz="900" dirty="0"/>
              <a:t>Indica la forma de evaluar nuevamente el nivel de dominio del alumnado. </a:t>
            </a:r>
          </a:p>
          <a:p>
            <a:endParaRPr lang="es-MX" sz="900" dirty="0"/>
          </a:p>
          <a:p>
            <a:r>
              <a:rPr lang="es-MX" sz="900" dirty="0"/>
              <a:t>Es probable que los criterios o indicadores sean iguales o similares pero con nuevos reactivos o nuevas actividades.</a:t>
            </a:r>
            <a:endParaRPr lang="es-MX" sz="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Shape 90"/>
          <p:cNvSpPr/>
          <p:nvPr/>
        </p:nvSpPr>
        <p:spPr>
          <a:xfrm>
            <a:off x="4572000" y="662058"/>
            <a:ext cx="2312410" cy="2591538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-25400">
              <a:buClr>
                <a:schemeClr val="dk1"/>
              </a:buClr>
              <a:buSzPct val="25000"/>
            </a:pPr>
            <a:r>
              <a:rPr lang="es-MX" sz="2400" b="1" dirty="0"/>
              <a:t>Material para</a:t>
            </a:r>
            <a:br>
              <a:rPr lang="es-MX" sz="2400" b="1" dirty="0"/>
            </a:br>
            <a:r>
              <a:rPr lang="es-MX" sz="2400" b="1" dirty="0"/>
              <a:t>ampliar</a:t>
            </a:r>
          </a:p>
        </p:txBody>
      </p:sp>
      <p:sp>
        <p:nvSpPr>
          <p:cNvPr id="3" name="Oval 2"/>
          <p:cNvSpPr/>
          <p:nvPr/>
        </p:nvSpPr>
        <p:spPr>
          <a:xfrm>
            <a:off x="62373" y="98732"/>
            <a:ext cx="528551" cy="512028"/>
          </a:xfrm>
          <a:prstGeom prst="ellipse">
            <a:avLst/>
          </a:prstGeom>
          <a:solidFill>
            <a:srgbClr val="F1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Shape 88"/>
          <p:cNvSpPr/>
          <p:nvPr/>
        </p:nvSpPr>
        <p:spPr>
          <a:xfrm>
            <a:off x="6843614" y="664125"/>
            <a:ext cx="2100107" cy="258862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-25400">
              <a:buClr>
                <a:schemeClr val="dk1"/>
              </a:buClr>
              <a:buSzPct val="25000"/>
            </a:pPr>
            <a:r>
              <a:rPr lang="es-MX" sz="2400" b="1" dirty="0"/>
              <a:t>Contenido 2</a:t>
            </a:r>
            <a:br>
              <a:rPr lang="es-MX" sz="1600" dirty="0"/>
            </a:b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s-MX" sz="900" dirty="0"/>
              <a:t>Indica el siguiente contenido que podría revisar el alumnado después de dominar el Contenido 1</a:t>
            </a:r>
            <a:endParaRPr lang="es-MX" sz="900" b="1" dirty="0"/>
          </a:p>
        </p:txBody>
      </p:sp>
      <p:sp>
        <p:nvSpPr>
          <p:cNvPr id="41" name="Shape 89"/>
          <p:cNvSpPr/>
          <p:nvPr/>
        </p:nvSpPr>
        <p:spPr>
          <a:xfrm>
            <a:off x="2001666" y="3252749"/>
            <a:ext cx="3359935" cy="272209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2400" b="1" dirty="0"/>
              <a:t>Material correctivo 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2" name="Shape 90"/>
          <p:cNvSpPr/>
          <p:nvPr/>
        </p:nvSpPr>
        <p:spPr>
          <a:xfrm>
            <a:off x="1997691" y="664125"/>
            <a:ext cx="2574310" cy="2582243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2400" b="1" dirty="0">
                <a:sym typeface="Arial"/>
              </a:rPr>
              <a:t>Evaluación A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3" name="Shape 91"/>
          <p:cNvSpPr/>
          <p:nvPr/>
        </p:nvSpPr>
        <p:spPr>
          <a:xfrm>
            <a:off x="2025473" y="1186172"/>
            <a:ext cx="231241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/>
              <a:t>Indica la forma de evaluar el nivel de dominio del alumnado.  Indica por ejemplo criterios, reactivos posibles, o actividades posibles y los indicadores. </a:t>
            </a:r>
          </a:p>
          <a:p>
            <a:r>
              <a:rPr lang="es-MX" sz="900" dirty="0"/>
              <a:t>¿Qué es lo que debería saber para poder pasar al contenido 2?</a:t>
            </a:r>
          </a:p>
        </p:txBody>
      </p:sp>
      <p:sp>
        <p:nvSpPr>
          <p:cNvPr id="44" name="Shape 92"/>
          <p:cNvSpPr/>
          <p:nvPr/>
        </p:nvSpPr>
        <p:spPr>
          <a:xfrm>
            <a:off x="157025" y="664125"/>
            <a:ext cx="1858923" cy="531426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2000" b="1" dirty="0"/>
              <a:t>Contenido 1</a:t>
            </a:r>
          </a:p>
        </p:txBody>
      </p:sp>
      <p:sp>
        <p:nvSpPr>
          <p:cNvPr id="47" name="Shape 94"/>
          <p:cNvSpPr/>
          <p:nvPr/>
        </p:nvSpPr>
        <p:spPr>
          <a:xfrm>
            <a:off x="159884" y="1138136"/>
            <a:ext cx="1778204" cy="29004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/>
              <a:t>Indica el concepto o tema que quieres aplicar con </a:t>
            </a:r>
            <a:r>
              <a:rPr lang="es-MX" sz="900" dirty="0" err="1"/>
              <a:t>Mastery</a:t>
            </a:r>
            <a:r>
              <a:rPr lang="es-MX" sz="900" dirty="0"/>
              <a:t> </a:t>
            </a:r>
            <a:r>
              <a:rPr lang="es-MX" sz="900" dirty="0" err="1"/>
              <a:t>Learning</a:t>
            </a:r>
            <a:r>
              <a:rPr lang="es-MX" sz="900" dirty="0"/>
              <a:t>. Es decir, el contenido o concepto sobre el que esperas que el estudiantado logre un nivel MÍNIMO antes de continuar con el siguiente. </a:t>
            </a:r>
          </a:p>
        </p:txBody>
      </p:sp>
      <p:sp>
        <p:nvSpPr>
          <p:cNvPr id="49" name="Shape 95"/>
          <p:cNvSpPr txBox="1"/>
          <p:nvPr/>
        </p:nvSpPr>
        <p:spPr>
          <a:xfrm>
            <a:off x="2626707" y="205037"/>
            <a:ext cx="2713896" cy="396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85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s-MX" sz="1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</a:p>
        </p:txBody>
      </p:sp>
      <p:sp>
        <p:nvSpPr>
          <p:cNvPr id="51" name="Shape 97"/>
          <p:cNvSpPr txBox="1"/>
          <p:nvPr/>
        </p:nvSpPr>
        <p:spPr>
          <a:xfrm>
            <a:off x="8300596" y="5036330"/>
            <a:ext cx="633600" cy="110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52" name="Shape 98"/>
          <p:cNvSpPr txBox="1"/>
          <p:nvPr/>
        </p:nvSpPr>
        <p:spPr>
          <a:xfrm>
            <a:off x="1983586" y="2352522"/>
            <a:ext cx="633599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53" name="Shape 99"/>
          <p:cNvSpPr txBox="1"/>
          <p:nvPr/>
        </p:nvSpPr>
        <p:spPr>
          <a:xfrm>
            <a:off x="2015950" y="5021689"/>
            <a:ext cx="1221514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54" name="Shape 100"/>
          <p:cNvSpPr txBox="1"/>
          <p:nvPr/>
        </p:nvSpPr>
        <p:spPr>
          <a:xfrm>
            <a:off x="147500" y="5026571"/>
            <a:ext cx="632650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55" name="Shape 101"/>
          <p:cNvSpPr/>
          <p:nvPr/>
        </p:nvSpPr>
        <p:spPr>
          <a:xfrm>
            <a:off x="2026559" y="3646418"/>
            <a:ext cx="2541540" cy="60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/>
              <a:t>Si el alumnado no logra comprobar el nivel de dominio esperado en la evaluación formativa A. </a:t>
            </a:r>
          </a:p>
          <a:p>
            <a:r>
              <a:rPr lang="es-MX" sz="900" dirty="0"/>
              <a:t>Indica qué actividad, actividades o recursos debería consultar para mejorar su nivel.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</a:endParaRPr>
          </a:p>
        </p:txBody>
      </p:sp>
      <p:pic>
        <p:nvPicPr>
          <p:cNvPr id="61" name="Shape 10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84303" y="3261109"/>
            <a:ext cx="495662" cy="49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1755" y="711653"/>
            <a:ext cx="329704" cy="32970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1"/>
          <p:cNvSpPr/>
          <p:nvPr/>
        </p:nvSpPr>
        <p:spPr>
          <a:xfrm>
            <a:off x="4596901" y="1439102"/>
            <a:ext cx="2271615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/>
              <a:t>Material que se le puede brindar adicionalmente si el alumnado logra comprobar el nivel de dominio esperado. </a:t>
            </a:r>
          </a:p>
          <a:p>
            <a:endParaRPr lang="es-MX" sz="900" dirty="0"/>
          </a:p>
          <a:p>
            <a:r>
              <a:rPr lang="es-MX" sz="900" dirty="0"/>
              <a:t>Indica qué actividad, actividades o recursos podría consultar para profundizar el aprendizaje. (Este material debería ser OPCIONAL para el alumnado)</a:t>
            </a:r>
          </a:p>
        </p:txBody>
      </p:sp>
      <p:sp>
        <p:nvSpPr>
          <p:cNvPr id="95" name="Shape 99"/>
          <p:cNvSpPr txBox="1"/>
          <p:nvPr/>
        </p:nvSpPr>
        <p:spPr>
          <a:xfrm>
            <a:off x="6292220" y="2372586"/>
            <a:ext cx="1221514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98" name="Right Arrow 97"/>
          <p:cNvSpPr/>
          <p:nvPr/>
        </p:nvSpPr>
        <p:spPr>
          <a:xfrm>
            <a:off x="5237402" y="5540841"/>
            <a:ext cx="355450" cy="303968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9" name="Right Arrow 98"/>
          <p:cNvSpPr/>
          <p:nvPr/>
        </p:nvSpPr>
        <p:spPr>
          <a:xfrm rot="16200000">
            <a:off x="5561665" y="3073416"/>
            <a:ext cx="248281" cy="21232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Shape 99"/>
          <p:cNvSpPr txBox="1"/>
          <p:nvPr/>
        </p:nvSpPr>
        <p:spPr>
          <a:xfrm>
            <a:off x="8300596" y="2321005"/>
            <a:ext cx="1221514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101" name="Freeform 100"/>
          <p:cNvSpPr/>
          <p:nvPr/>
        </p:nvSpPr>
        <p:spPr>
          <a:xfrm>
            <a:off x="214660" y="193688"/>
            <a:ext cx="223975" cy="298546"/>
          </a:xfrm>
          <a:custGeom>
            <a:avLst/>
            <a:gdLst/>
            <a:ahLst/>
            <a:cxnLst/>
            <a:rect l="l" t="t" r="r" b="b"/>
            <a:pathLst>
              <a:path w="324530" h="432707">
                <a:moveTo>
                  <a:pt x="162265" y="0"/>
                </a:moveTo>
                <a:cubicBezTo>
                  <a:pt x="197010" y="0"/>
                  <a:pt x="226730" y="12348"/>
                  <a:pt x="251427" y="37045"/>
                </a:cubicBezTo>
                <a:cubicBezTo>
                  <a:pt x="276123" y="61742"/>
                  <a:pt x="288472" y="91462"/>
                  <a:pt x="288472" y="126206"/>
                </a:cubicBezTo>
                <a:cubicBezTo>
                  <a:pt x="288472" y="131089"/>
                  <a:pt x="286688" y="135315"/>
                  <a:pt x="283119" y="138883"/>
                </a:cubicBezTo>
                <a:cubicBezTo>
                  <a:pt x="279551" y="142451"/>
                  <a:pt x="275325" y="144236"/>
                  <a:pt x="270442" y="144236"/>
                </a:cubicBezTo>
                <a:lnTo>
                  <a:pt x="252413" y="144236"/>
                </a:lnTo>
                <a:cubicBezTo>
                  <a:pt x="247530" y="144236"/>
                  <a:pt x="243304" y="142451"/>
                  <a:pt x="239736" y="138883"/>
                </a:cubicBezTo>
                <a:cubicBezTo>
                  <a:pt x="236168" y="135315"/>
                  <a:pt x="234383" y="131089"/>
                  <a:pt x="234383" y="126206"/>
                </a:cubicBezTo>
                <a:cubicBezTo>
                  <a:pt x="234383" y="106299"/>
                  <a:pt x="227341" y="89302"/>
                  <a:pt x="213255" y="75217"/>
                </a:cubicBezTo>
                <a:cubicBezTo>
                  <a:pt x="199169" y="61131"/>
                  <a:pt x="182173" y="54088"/>
                  <a:pt x="162265" y="54088"/>
                </a:cubicBezTo>
                <a:cubicBezTo>
                  <a:pt x="142358" y="54088"/>
                  <a:pt x="125361" y="61131"/>
                  <a:pt x="111275" y="75217"/>
                </a:cubicBezTo>
                <a:cubicBezTo>
                  <a:pt x="97190" y="89302"/>
                  <a:pt x="90148" y="106299"/>
                  <a:pt x="90148" y="126206"/>
                </a:cubicBezTo>
                <a:lnTo>
                  <a:pt x="90148" y="216354"/>
                </a:lnTo>
                <a:lnTo>
                  <a:pt x="297486" y="216354"/>
                </a:lnTo>
                <a:cubicBezTo>
                  <a:pt x="304999" y="216354"/>
                  <a:pt x="311384" y="218983"/>
                  <a:pt x="316642" y="224241"/>
                </a:cubicBezTo>
                <a:cubicBezTo>
                  <a:pt x="321901" y="229500"/>
                  <a:pt x="324530" y="235885"/>
                  <a:pt x="324530" y="243398"/>
                </a:cubicBezTo>
                <a:lnTo>
                  <a:pt x="324530" y="405663"/>
                </a:lnTo>
                <a:cubicBezTo>
                  <a:pt x="324530" y="413175"/>
                  <a:pt x="321901" y="419561"/>
                  <a:pt x="316642" y="424819"/>
                </a:cubicBezTo>
                <a:cubicBezTo>
                  <a:pt x="311384" y="430078"/>
                  <a:pt x="304999" y="432707"/>
                  <a:pt x="297486" y="432707"/>
                </a:cubicBezTo>
                <a:lnTo>
                  <a:pt x="27044" y="432707"/>
                </a:lnTo>
                <a:cubicBezTo>
                  <a:pt x="19532" y="432707"/>
                  <a:pt x="13147" y="430078"/>
                  <a:pt x="7888" y="424819"/>
                </a:cubicBezTo>
                <a:cubicBezTo>
                  <a:pt x="2629" y="419561"/>
                  <a:pt x="0" y="413175"/>
                  <a:pt x="0" y="405663"/>
                </a:cubicBezTo>
                <a:lnTo>
                  <a:pt x="0" y="243398"/>
                </a:lnTo>
                <a:cubicBezTo>
                  <a:pt x="0" y="235885"/>
                  <a:pt x="2629" y="229500"/>
                  <a:pt x="7888" y="224241"/>
                </a:cubicBezTo>
                <a:cubicBezTo>
                  <a:pt x="13147" y="218983"/>
                  <a:pt x="19532" y="216354"/>
                  <a:pt x="27044" y="216354"/>
                </a:cubicBezTo>
                <a:lnTo>
                  <a:pt x="36059" y="216354"/>
                </a:lnTo>
                <a:lnTo>
                  <a:pt x="36059" y="126206"/>
                </a:lnTo>
                <a:cubicBezTo>
                  <a:pt x="36059" y="91462"/>
                  <a:pt x="48408" y="61742"/>
                  <a:pt x="73104" y="37045"/>
                </a:cubicBezTo>
                <a:cubicBezTo>
                  <a:pt x="97801" y="12348"/>
                  <a:pt x="127521" y="0"/>
                  <a:pt x="162265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5" name="Picture 14" descr="Resultado de imagen para question icon vec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752" y="721862"/>
            <a:ext cx="414093" cy="41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4" descr="Resultado de imagen para question icon vec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792" y="3412301"/>
            <a:ext cx="414093" cy="41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ight Arrow 76">
            <a:extLst>
              <a:ext uri="{FF2B5EF4-FFF2-40B4-BE49-F238E27FC236}">
                <a16:creationId xmlns:a16="http://schemas.microsoft.com/office/drawing/2014/main" id="{6B4EE67F-0D23-4B97-BDF9-CA9F09D94710}"/>
              </a:ext>
            </a:extLst>
          </p:cNvPr>
          <p:cNvSpPr/>
          <p:nvPr/>
        </p:nvSpPr>
        <p:spPr>
          <a:xfrm rot="5400000">
            <a:off x="2750015" y="3103199"/>
            <a:ext cx="248281" cy="212321"/>
          </a:xfrm>
          <a:prstGeom prst="rightArrow">
            <a:avLst/>
          </a:prstGeom>
          <a:solidFill>
            <a:srgbClr val="F12D2D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Rectangle 77">
            <a:extLst>
              <a:ext uri="{FF2B5EF4-FFF2-40B4-BE49-F238E27FC236}">
                <a16:creationId xmlns:a16="http://schemas.microsoft.com/office/drawing/2014/main" id="{2912AF2D-075B-48AA-A45D-4611ABDE2504}"/>
              </a:ext>
            </a:extLst>
          </p:cNvPr>
          <p:cNvSpPr/>
          <p:nvPr/>
        </p:nvSpPr>
        <p:spPr>
          <a:xfrm>
            <a:off x="2990423" y="3031354"/>
            <a:ext cx="159370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050" b="1" dirty="0">
                <a:solidFill>
                  <a:srgbClr val="FF0000"/>
                </a:solidFill>
              </a:rPr>
              <a:t>No cumple la expectativa</a:t>
            </a:r>
          </a:p>
        </p:txBody>
      </p:sp>
      <p:sp>
        <p:nvSpPr>
          <p:cNvPr id="64" name="Right Arrow 90">
            <a:extLst>
              <a:ext uri="{FF2B5EF4-FFF2-40B4-BE49-F238E27FC236}">
                <a16:creationId xmlns:a16="http://schemas.microsoft.com/office/drawing/2014/main" id="{FA081564-07E6-4C5A-B028-EC20B0CC2F36}"/>
              </a:ext>
            </a:extLst>
          </p:cNvPr>
          <p:cNvSpPr/>
          <p:nvPr/>
        </p:nvSpPr>
        <p:spPr>
          <a:xfrm>
            <a:off x="4394275" y="2549511"/>
            <a:ext cx="355450" cy="30396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Rectangle 91">
            <a:extLst>
              <a:ext uri="{FF2B5EF4-FFF2-40B4-BE49-F238E27FC236}">
                <a16:creationId xmlns:a16="http://schemas.microsoft.com/office/drawing/2014/main" id="{56CE7BBB-C4B1-44AE-BD69-D72E0EAEB388}"/>
              </a:ext>
            </a:extLst>
          </p:cNvPr>
          <p:cNvSpPr/>
          <p:nvPr/>
        </p:nvSpPr>
        <p:spPr>
          <a:xfrm>
            <a:off x="3526885" y="2573969"/>
            <a:ext cx="11339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b="1" dirty="0">
                <a:solidFill>
                  <a:srgbClr val="00B050"/>
                </a:solidFill>
              </a:rPr>
              <a:t>Cumple la expectativa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6CC4C04-44A6-415E-B69C-35E9BB38ACD9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08" y="776990"/>
            <a:ext cx="309180" cy="248281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58F6F489-BF3E-4590-B7D6-2A30E500DB47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838" y="780725"/>
            <a:ext cx="309180" cy="248281"/>
          </a:xfrm>
          <a:prstGeom prst="rect">
            <a:avLst/>
          </a:prstGeom>
        </p:spPr>
      </p:pic>
      <p:sp>
        <p:nvSpPr>
          <p:cNvPr id="2" name="Google Shape;113;p11">
            <a:extLst>
              <a:ext uri="{FF2B5EF4-FFF2-40B4-BE49-F238E27FC236}">
                <a16:creationId xmlns:a16="http://schemas.microsoft.com/office/drawing/2014/main" id="{D68E3DD6-1F49-DAEC-C8BC-9A54DD83562D}"/>
              </a:ext>
            </a:extLst>
          </p:cNvPr>
          <p:cNvSpPr txBox="1"/>
          <p:nvPr/>
        </p:nvSpPr>
        <p:spPr>
          <a:xfrm>
            <a:off x="675449" y="95823"/>
            <a:ext cx="239343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b="1" i="0" u="none" strike="noStrike" cap="none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Mastery</a:t>
            </a:r>
            <a:r>
              <a:rPr lang="es-MX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b="1" i="0" u="none" strike="noStrike" cap="none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endParaRPr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8FA553A-9C18-6C06-2F35-E18FC7196FA3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  <p:sp>
        <p:nvSpPr>
          <p:cNvPr id="6" name="Shape 95">
            <a:extLst>
              <a:ext uri="{FF2B5EF4-FFF2-40B4-BE49-F238E27FC236}">
                <a16:creationId xmlns:a16="http://schemas.microsoft.com/office/drawing/2014/main" id="{CFB672DF-5B4A-3C91-DE2E-1E5789D8C72D}"/>
              </a:ext>
            </a:extLst>
          </p:cNvPr>
          <p:cNvSpPr txBox="1"/>
          <p:nvPr/>
        </p:nvSpPr>
        <p:spPr>
          <a:xfrm>
            <a:off x="5410712" y="205037"/>
            <a:ext cx="2713896" cy="396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85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s-MX" sz="1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</a:p>
        </p:txBody>
      </p:sp>
    </p:spTree>
    <p:extLst>
      <p:ext uri="{BB962C8B-B14F-4D97-AF65-F5344CB8AC3E}">
        <p14:creationId xmlns:p14="http://schemas.microsoft.com/office/powerpoint/2010/main" val="189247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89"/>
          <p:cNvSpPr/>
          <p:nvPr/>
        </p:nvSpPr>
        <p:spPr>
          <a:xfrm>
            <a:off x="5361601" y="3246368"/>
            <a:ext cx="3582120" cy="2732025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2400" b="1" dirty="0"/>
              <a:t>Evaluación B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94" name="Shape 101"/>
          <p:cNvSpPr/>
          <p:nvPr/>
        </p:nvSpPr>
        <p:spPr>
          <a:xfrm>
            <a:off x="5352972" y="3646418"/>
            <a:ext cx="2865988" cy="188481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El nivel de dominio se evaluará con un examen de opción múltiple con 20 reactivos, es decir, 4 reactivos por tema que van de menor a mayor dificultad.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El alumnado deberá aprobar el examen con un mínimo de 80 para pasar al siguiente nivel.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Estos reactivos serán diferentes a los de la primera evaluación, pero con planteamientos similares.</a:t>
            </a:r>
          </a:p>
        </p:txBody>
      </p:sp>
      <p:sp>
        <p:nvSpPr>
          <p:cNvPr id="79" name="Shape 90"/>
          <p:cNvSpPr/>
          <p:nvPr/>
        </p:nvSpPr>
        <p:spPr>
          <a:xfrm>
            <a:off x="4572000" y="662058"/>
            <a:ext cx="2312410" cy="2591538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-25400">
              <a:buClr>
                <a:schemeClr val="dk1"/>
              </a:buClr>
              <a:buSzPct val="25000"/>
            </a:pPr>
            <a:r>
              <a:rPr lang="es-MX" sz="2400" b="1" dirty="0"/>
              <a:t>Material para</a:t>
            </a:r>
            <a:br>
              <a:rPr lang="es-MX" sz="2400" b="1" dirty="0"/>
            </a:br>
            <a:r>
              <a:rPr lang="es-MX" sz="2400" b="1" dirty="0"/>
              <a:t>ampliar</a:t>
            </a:r>
          </a:p>
        </p:txBody>
      </p:sp>
      <p:sp>
        <p:nvSpPr>
          <p:cNvPr id="40" name="Shape 88"/>
          <p:cNvSpPr/>
          <p:nvPr/>
        </p:nvSpPr>
        <p:spPr>
          <a:xfrm>
            <a:off x="6843614" y="664125"/>
            <a:ext cx="2100107" cy="258862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-25400">
              <a:buClr>
                <a:schemeClr val="dk1"/>
              </a:buClr>
              <a:buSzPct val="25000"/>
            </a:pPr>
            <a:r>
              <a:rPr lang="es-MX" sz="2400" b="1" dirty="0"/>
              <a:t>Contenido 2</a:t>
            </a:r>
            <a:br>
              <a:rPr lang="es-MX" sz="1600" dirty="0"/>
            </a:b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s-MX" sz="900" b="1" dirty="0"/>
          </a:p>
        </p:txBody>
      </p:sp>
      <p:sp>
        <p:nvSpPr>
          <p:cNvPr id="41" name="Shape 89"/>
          <p:cNvSpPr/>
          <p:nvPr/>
        </p:nvSpPr>
        <p:spPr>
          <a:xfrm>
            <a:off x="2001666" y="3252749"/>
            <a:ext cx="3359935" cy="272209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2400" b="1" dirty="0"/>
              <a:t>Material correctivo 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2" name="Shape 90"/>
          <p:cNvSpPr/>
          <p:nvPr/>
        </p:nvSpPr>
        <p:spPr>
          <a:xfrm>
            <a:off x="1997691" y="664125"/>
            <a:ext cx="2574310" cy="2582243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2400" b="1" dirty="0">
                <a:sym typeface="Arial"/>
              </a:rPr>
              <a:t>Evaluación A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3" name="Shape 91"/>
          <p:cNvSpPr/>
          <p:nvPr/>
        </p:nvSpPr>
        <p:spPr>
          <a:xfrm>
            <a:off x="1981797" y="1004206"/>
            <a:ext cx="2521627" cy="13440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El nivel de dominio del alumnado se evaluará con un examen de opción múltiple con 20 reactivos, es decir, 4 reactivos por tema que van de menor a mayor dificultad.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El alumnado deberá aprobar el examen con un mínimo de 80 para pasar al siguiente nivel.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Con base en el análisis de resultados obtenidos por parte del alumnado en esta evaluación, se determinará el camino a seguir (ampliar o corregir)  </a:t>
            </a:r>
          </a:p>
        </p:txBody>
      </p:sp>
      <p:sp>
        <p:nvSpPr>
          <p:cNvPr id="44" name="Shape 92"/>
          <p:cNvSpPr/>
          <p:nvPr/>
        </p:nvSpPr>
        <p:spPr>
          <a:xfrm>
            <a:off x="157025" y="664125"/>
            <a:ext cx="1858923" cy="531426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2000" b="1" dirty="0"/>
              <a:t>Contenido 1</a:t>
            </a:r>
          </a:p>
        </p:txBody>
      </p:sp>
      <p:sp>
        <p:nvSpPr>
          <p:cNvPr id="47" name="Shape 94"/>
          <p:cNvSpPr/>
          <p:nvPr/>
        </p:nvSpPr>
        <p:spPr>
          <a:xfrm>
            <a:off x="159884" y="1138136"/>
            <a:ext cx="1778204" cy="29004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b="1" dirty="0"/>
              <a:t>Productos notables y factorización.</a:t>
            </a:r>
          </a:p>
          <a:p>
            <a:endParaRPr lang="es-MX" sz="900" dirty="0"/>
          </a:p>
          <a:p>
            <a:r>
              <a:rPr lang="es-MX" sz="900" dirty="0"/>
              <a:t>De forma más específica.</a:t>
            </a:r>
          </a:p>
          <a:p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Leyes de los exponentes con números enteros.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Identificación y desarrollo de productos notables.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Identificación y factorización de un trinomio cuadrado perfecto.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Identificación y factorización de una diferencia de cuadrados, de cubos y una suma de cubos.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Factorización de una expresión dada.</a:t>
            </a:r>
          </a:p>
        </p:txBody>
      </p:sp>
      <p:sp>
        <p:nvSpPr>
          <p:cNvPr id="51" name="Shape 97"/>
          <p:cNvSpPr txBox="1"/>
          <p:nvPr/>
        </p:nvSpPr>
        <p:spPr>
          <a:xfrm>
            <a:off x="8300596" y="5036330"/>
            <a:ext cx="633600" cy="110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52" name="Shape 98"/>
          <p:cNvSpPr txBox="1"/>
          <p:nvPr/>
        </p:nvSpPr>
        <p:spPr>
          <a:xfrm>
            <a:off x="1964225" y="2409033"/>
            <a:ext cx="560344" cy="97989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53" name="Shape 99"/>
          <p:cNvSpPr txBox="1"/>
          <p:nvPr/>
        </p:nvSpPr>
        <p:spPr>
          <a:xfrm>
            <a:off x="2015950" y="5021689"/>
            <a:ext cx="1221514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54" name="Shape 100"/>
          <p:cNvSpPr txBox="1"/>
          <p:nvPr/>
        </p:nvSpPr>
        <p:spPr>
          <a:xfrm>
            <a:off x="147500" y="5026571"/>
            <a:ext cx="632650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55" name="Shape 101"/>
          <p:cNvSpPr/>
          <p:nvPr/>
        </p:nvSpPr>
        <p:spPr>
          <a:xfrm>
            <a:off x="2026558" y="3788156"/>
            <a:ext cx="3151577" cy="13435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El alumnado deberá repasar los aspectos teóricos que acompañan a los conceptos donde presenta mayor dificultad.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Después de esto, deberá resolver una serie de ejercicios, bancos de reactivos con retroalimentación inmediata, referentes a los temas en los que tiene dificultades para dominar. Estos bancos de reactivos con aproximadamente 10 reactivos por tema con dificultad variada.</a:t>
            </a:r>
          </a:p>
        </p:txBody>
      </p:sp>
      <p:pic>
        <p:nvPicPr>
          <p:cNvPr id="61" name="Shape 10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84303" y="3261109"/>
            <a:ext cx="495662" cy="49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1755" y="711653"/>
            <a:ext cx="329704" cy="32970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Right Arrow 76"/>
          <p:cNvSpPr/>
          <p:nvPr/>
        </p:nvSpPr>
        <p:spPr>
          <a:xfrm rot="5400000">
            <a:off x="2750015" y="3103199"/>
            <a:ext cx="248281" cy="212321"/>
          </a:xfrm>
          <a:prstGeom prst="rightArrow">
            <a:avLst/>
          </a:prstGeom>
          <a:solidFill>
            <a:srgbClr val="F12D2D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8" name="Rectangle 77"/>
          <p:cNvSpPr/>
          <p:nvPr/>
        </p:nvSpPr>
        <p:spPr>
          <a:xfrm>
            <a:off x="2990423" y="3031354"/>
            <a:ext cx="159370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050" b="1" dirty="0">
                <a:solidFill>
                  <a:srgbClr val="FF0000"/>
                </a:solidFill>
              </a:rPr>
              <a:t>No cumple la expectativa</a:t>
            </a:r>
          </a:p>
        </p:txBody>
      </p:sp>
      <p:sp>
        <p:nvSpPr>
          <p:cNvPr id="90" name="Shape 91"/>
          <p:cNvSpPr/>
          <p:nvPr/>
        </p:nvSpPr>
        <p:spPr>
          <a:xfrm>
            <a:off x="4530370" y="1396112"/>
            <a:ext cx="2244667" cy="15920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El alumnado podrá resolver una serie de ejercicios de alta complejidad con planteamientos enfocados a la aplicación de los conceptos revisado en el tema. Al resolver estos ejercicios el alumnado, tendrá la opción de materializar algunos de estos ejercicios de aplicación.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(Esto último será OPCIONAL para el alumnado)</a:t>
            </a:r>
          </a:p>
        </p:txBody>
      </p:sp>
      <p:sp>
        <p:nvSpPr>
          <p:cNvPr id="91" name="Right Arrow 90"/>
          <p:cNvSpPr/>
          <p:nvPr/>
        </p:nvSpPr>
        <p:spPr>
          <a:xfrm>
            <a:off x="4394275" y="2549511"/>
            <a:ext cx="355450" cy="30396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2" name="Rectangle 91"/>
          <p:cNvSpPr/>
          <p:nvPr/>
        </p:nvSpPr>
        <p:spPr>
          <a:xfrm>
            <a:off x="3526885" y="2573969"/>
            <a:ext cx="11339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b="1" dirty="0">
                <a:solidFill>
                  <a:srgbClr val="00B050"/>
                </a:solidFill>
              </a:rPr>
              <a:t>Cumple la expectativa</a:t>
            </a:r>
          </a:p>
        </p:txBody>
      </p:sp>
      <p:sp>
        <p:nvSpPr>
          <p:cNvPr id="95" name="Shape 99"/>
          <p:cNvSpPr txBox="1"/>
          <p:nvPr/>
        </p:nvSpPr>
        <p:spPr>
          <a:xfrm>
            <a:off x="6309217" y="2409033"/>
            <a:ext cx="427730" cy="91719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98" name="Right Arrow 97"/>
          <p:cNvSpPr/>
          <p:nvPr/>
        </p:nvSpPr>
        <p:spPr>
          <a:xfrm>
            <a:off x="5237402" y="5540841"/>
            <a:ext cx="355450" cy="303968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9" name="Right Arrow 98"/>
          <p:cNvSpPr/>
          <p:nvPr/>
        </p:nvSpPr>
        <p:spPr>
          <a:xfrm rot="16200000">
            <a:off x="5561665" y="3073416"/>
            <a:ext cx="248281" cy="21232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Shape 99"/>
          <p:cNvSpPr txBox="1"/>
          <p:nvPr/>
        </p:nvSpPr>
        <p:spPr>
          <a:xfrm>
            <a:off x="8436329" y="2380389"/>
            <a:ext cx="629473" cy="8651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pic>
        <p:nvPicPr>
          <p:cNvPr id="45" name="Picture 14" descr="Resultado de imagen para question icon vec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752" y="721862"/>
            <a:ext cx="414093" cy="41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4" descr="Resultado de imagen para question icon vec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792" y="3412301"/>
            <a:ext cx="414093" cy="41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27966" y="1007202"/>
            <a:ext cx="214681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/>
              <a:t>Exponentes y radicales</a:t>
            </a:r>
            <a:r>
              <a:rPr lang="es-MX" sz="900" dirty="0"/>
              <a:t>. </a:t>
            </a:r>
          </a:p>
          <a:p>
            <a:r>
              <a:rPr lang="es-MX" sz="900" dirty="0"/>
              <a:t>De forma específica.</a:t>
            </a:r>
          </a:p>
          <a:p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Leyes de los exponentes con números fraccionarios.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Simplificar expresiones algebraicas donde se utilicen las leyes de los exponentes.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Conocer y aplicar las leyes de los exponentes en la resolución de problemas.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Conocer y aplicar las leyes de los radicales.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/>
              <a:t>Simplificar radicales y efectuar operaciones con radicales.</a:t>
            </a:r>
          </a:p>
        </p:txBody>
      </p:sp>
      <p:pic>
        <p:nvPicPr>
          <p:cNvPr id="59" name="Imagen 58">
            <a:extLst>
              <a:ext uri="{FF2B5EF4-FFF2-40B4-BE49-F238E27FC236}">
                <a16:creationId xmlns:a16="http://schemas.microsoft.com/office/drawing/2014/main" id="{7B14B89E-FC0C-446A-B770-325CBE8404AE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08" y="776990"/>
            <a:ext cx="309180" cy="248281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94FFD2EC-45A5-4926-A5AE-819190BC821A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838" y="780725"/>
            <a:ext cx="309180" cy="248281"/>
          </a:xfrm>
          <a:prstGeom prst="rect">
            <a:avLst/>
          </a:prstGeom>
        </p:spPr>
      </p:pic>
      <p:sp>
        <p:nvSpPr>
          <p:cNvPr id="10" name="Oval 2">
            <a:extLst>
              <a:ext uri="{FF2B5EF4-FFF2-40B4-BE49-F238E27FC236}">
                <a16:creationId xmlns:a16="http://schemas.microsoft.com/office/drawing/2014/main" id="{0ACA25A8-3577-828C-4CC6-D2FDE802E4D0}"/>
              </a:ext>
            </a:extLst>
          </p:cNvPr>
          <p:cNvSpPr/>
          <p:nvPr/>
        </p:nvSpPr>
        <p:spPr>
          <a:xfrm>
            <a:off x="62373" y="98732"/>
            <a:ext cx="528551" cy="512028"/>
          </a:xfrm>
          <a:prstGeom prst="ellipse">
            <a:avLst/>
          </a:prstGeom>
          <a:solidFill>
            <a:srgbClr val="F1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Shape 95">
            <a:extLst>
              <a:ext uri="{FF2B5EF4-FFF2-40B4-BE49-F238E27FC236}">
                <a16:creationId xmlns:a16="http://schemas.microsoft.com/office/drawing/2014/main" id="{3C17035F-9F3D-C728-1FAE-AD3F0D73DE4D}"/>
              </a:ext>
            </a:extLst>
          </p:cNvPr>
          <p:cNvSpPr txBox="1"/>
          <p:nvPr/>
        </p:nvSpPr>
        <p:spPr>
          <a:xfrm>
            <a:off x="2626707" y="205037"/>
            <a:ext cx="2713896" cy="396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85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s-MX" sz="1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Matemáticas</a:t>
            </a:r>
          </a:p>
        </p:txBody>
      </p:sp>
      <p:sp>
        <p:nvSpPr>
          <p:cNvPr id="12" name="Freeform 100">
            <a:extLst>
              <a:ext uri="{FF2B5EF4-FFF2-40B4-BE49-F238E27FC236}">
                <a16:creationId xmlns:a16="http://schemas.microsoft.com/office/drawing/2014/main" id="{4163AE17-F7E0-FE60-D6AB-D84EED043994}"/>
              </a:ext>
            </a:extLst>
          </p:cNvPr>
          <p:cNvSpPr/>
          <p:nvPr/>
        </p:nvSpPr>
        <p:spPr>
          <a:xfrm>
            <a:off x="214660" y="193688"/>
            <a:ext cx="223975" cy="298546"/>
          </a:xfrm>
          <a:custGeom>
            <a:avLst/>
            <a:gdLst/>
            <a:ahLst/>
            <a:cxnLst/>
            <a:rect l="l" t="t" r="r" b="b"/>
            <a:pathLst>
              <a:path w="324530" h="432707">
                <a:moveTo>
                  <a:pt x="162265" y="0"/>
                </a:moveTo>
                <a:cubicBezTo>
                  <a:pt x="197010" y="0"/>
                  <a:pt x="226730" y="12348"/>
                  <a:pt x="251427" y="37045"/>
                </a:cubicBezTo>
                <a:cubicBezTo>
                  <a:pt x="276123" y="61742"/>
                  <a:pt x="288472" y="91462"/>
                  <a:pt x="288472" y="126206"/>
                </a:cubicBezTo>
                <a:cubicBezTo>
                  <a:pt x="288472" y="131089"/>
                  <a:pt x="286688" y="135315"/>
                  <a:pt x="283119" y="138883"/>
                </a:cubicBezTo>
                <a:cubicBezTo>
                  <a:pt x="279551" y="142451"/>
                  <a:pt x="275325" y="144236"/>
                  <a:pt x="270442" y="144236"/>
                </a:cubicBezTo>
                <a:lnTo>
                  <a:pt x="252413" y="144236"/>
                </a:lnTo>
                <a:cubicBezTo>
                  <a:pt x="247530" y="144236"/>
                  <a:pt x="243304" y="142451"/>
                  <a:pt x="239736" y="138883"/>
                </a:cubicBezTo>
                <a:cubicBezTo>
                  <a:pt x="236168" y="135315"/>
                  <a:pt x="234383" y="131089"/>
                  <a:pt x="234383" y="126206"/>
                </a:cubicBezTo>
                <a:cubicBezTo>
                  <a:pt x="234383" y="106299"/>
                  <a:pt x="227341" y="89302"/>
                  <a:pt x="213255" y="75217"/>
                </a:cubicBezTo>
                <a:cubicBezTo>
                  <a:pt x="199169" y="61131"/>
                  <a:pt x="182173" y="54088"/>
                  <a:pt x="162265" y="54088"/>
                </a:cubicBezTo>
                <a:cubicBezTo>
                  <a:pt x="142358" y="54088"/>
                  <a:pt x="125361" y="61131"/>
                  <a:pt x="111275" y="75217"/>
                </a:cubicBezTo>
                <a:cubicBezTo>
                  <a:pt x="97190" y="89302"/>
                  <a:pt x="90148" y="106299"/>
                  <a:pt x="90148" y="126206"/>
                </a:cubicBezTo>
                <a:lnTo>
                  <a:pt x="90148" y="216354"/>
                </a:lnTo>
                <a:lnTo>
                  <a:pt x="297486" y="216354"/>
                </a:lnTo>
                <a:cubicBezTo>
                  <a:pt x="304999" y="216354"/>
                  <a:pt x="311384" y="218983"/>
                  <a:pt x="316642" y="224241"/>
                </a:cubicBezTo>
                <a:cubicBezTo>
                  <a:pt x="321901" y="229500"/>
                  <a:pt x="324530" y="235885"/>
                  <a:pt x="324530" y="243398"/>
                </a:cubicBezTo>
                <a:lnTo>
                  <a:pt x="324530" y="405663"/>
                </a:lnTo>
                <a:cubicBezTo>
                  <a:pt x="324530" y="413175"/>
                  <a:pt x="321901" y="419561"/>
                  <a:pt x="316642" y="424819"/>
                </a:cubicBezTo>
                <a:cubicBezTo>
                  <a:pt x="311384" y="430078"/>
                  <a:pt x="304999" y="432707"/>
                  <a:pt x="297486" y="432707"/>
                </a:cubicBezTo>
                <a:lnTo>
                  <a:pt x="27044" y="432707"/>
                </a:lnTo>
                <a:cubicBezTo>
                  <a:pt x="19532" y="432707"/>
                  <a:pt x="13147" y="430078"/>
                  <a:pt x="7888" y="424819"/>
                </a:cubicBezTo>
                <a:cubicBezTo>
                  <a:pt x="2629" y="419561"/>
                  <a:pt x="0" y="413175"/>
                  <a:pt x="0" y="405663"/>
                </a:cubicBezTo>
                <a:lnTo>
                  <a:pt x="0" y="243398"/>
                </a:lnTo>
                <a:cubicBezTo>
                  <a:pt x="0" y="235885"/>
                  <a:pt x="2629" y="229500"/>
                  <a:pt x="7888" y="224241"/>
                </a:cubicBezTo>
                <a:cubicBezTo>
                  <a:pt x="13147" y="218983"/>
                  <a:pt x="19532" y="216354"/>
                  <a:pt x="27044" y="216354"/>
                </a:cubicBezTo>
                <a:lnTo>
                  <a:pt x="36059" y="216354"/>
                </a:lnTo>
                <a:lnTo>
                  <a:pt x="36059" y="126206"/>
                </a:lnTo>
                <a:cubicBezTo>
                  <a:pt x="36059" y="91462"/>
                  <a:pt x="48408" y="61742"/>
                  <a:pt x="73104" y="37045"/>
                </a:cubicBezTo>
                <a:cubicBezTo>
                  <a:pt x="97801" y="12348"/>
                  <a:pt x="127521" y="0"/>
                  <a:pt x="162265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Google Shape;113;p11">
            <a:extLst>
              <a:ext uri="{FF2B5EF4-FFF2-40B4-BE49-F238E27FC236}">
                <a16:creationId xmlns:a16="http://schemas.microsoft.com/office/drawing/2014/main" id="{40EFFEDA-592F-9F67-27C1-AE67649DC905}"/>
              </a:ext>
            </a:extLst>
          </p:cNvPr>
          <p:cNvSpPr txBox="1"/>
          <p:nvPr/>
        </p:nvSpPr>
        <p:spPr>
          <a:xfrm>
            <a:off x="675449" y="95823"/>
            <a:ext cx="239343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b="1" i="0" u="none" strike="noStrike" cap="none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Mastery</a:t>
            </a:r>
            <a:r>
              <a:rPr lang="es-MX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b="1" i="0" u="none" strike="noStrike" cap="none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endParaRPr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45875B8-0304-2F6B-7B5F-25A9C63BE2BA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  <p:sp>
        <p:nvSpPr>
          <p:cNvPr id="15" name="Shape 95">
            <a:extLst>
              <a:ext uri="{FF2B5EF4-FFF2-40B4-BE49-F238E27FC236}">
                <a16:creationId xmlns:a16="http://schemas.microsoft.com/office/drawing/2014/main" id="{634EEEEF-DFD1-6D8C-7DF7-5D0DE5DDC321}"/>
              </a:ext>
            </a:extLst>
          </p:cNvPr>
          <p:cNvSpPr txBox="1"/>
          <p:nvPr/>
        </p:nvSpPr>
        <p:spPr>
          <a:xfrm>
            <a:off x="5410712" y="205037"/>
            <a:ext cx="2713896" cy="396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85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s-MX" sz="1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Alberto Herrera</a:t>
            </a:r>
          </a:p>
        </p:txBody>
      </p:sp>
    </p:spTree>
    <p:extLst>
      <p:ext uri="{BB962C8B-B14F-4D97-AF65-F5344CB8AC3E}">
        <p14:creationId xmlns:p14="http://schemas.microsoft.com/office/powerpoint/2010/main" val="36153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89"/>
          <p:cNvSpPr/>
          <p:nvPr/>
        </p:nvSpPr>
        <p:spPr>
          <a:xfrm>
            <a:off x="5361601" y="3246368"/>
            <a:ext cx="3582120" cy="2732025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2400" b="1" dirty="0"/>
              <a:t>Evaluación B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9" name="Shape 90"/>
          <p:cNvSpPr/>
          <p:nvPr/>
        </p:nvSpPr>
        <p:spPr>
          <a:xfrm>
            <a:off x="4572000" y="662058"/>
            <a:ext cx="2312410" cy="2591538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-25400">
              <a:buClr>
                <a:schemeClr val="dk1"/>
              </a:buClr>
              <a:buSzPct val="25000"/>
            </a:pPr>
            <a:r>
              <a:rPr lang="es-MX" sz="2400" b="1" dirty="0"/>
              <a:t>Material para</a:t>
            </a:r>
            <a:br>
              <a:rPr lang="es-MX" sz="2400" b="1" dirty="0"/>
            </a:br>
            <a:r>
              <a:rPr lang="es-MX" sz="2400" b="1" dirty="0"/>
              <a:t>ampliar</a:t>
            </a:r>
          </a:p>
        </p:txBody>
      </p:sp>
      <p:sp>
        <p:nvSpPr>
          <p:cNvPr id="40" name="Shape 88"/>
          <p:cNvSpPr/>
          <p:nvPr/>
        </p:nvSpPr>
        <p:spPr>
          <a:xfrm>
            <a:off x="6843614" y="664125"/>
            <a:ext cx="2100107" cy="258862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-25400">
              <a:buClr>
                <a:schemeClr val="dk1"/>
              </a:buClr>
              <a:buSzPct val="25000"/>
            </a:pPr>
            <a:r>
              <a:rPr lang="es-MX" sz="2400" b="1" dirty="0"/>
              <a:t>Contenido 2</a:t>
            </a:r>
            <a:br>
              <a:rPr lang="es-MX" sz="1600" dirty="0"/>
            </a:b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s-MX" sz="900" dirty="0"/>
              <a:t> </a:t>
            </a:r>
            <a:endParaRPr lang="es-MX" sz="900" b="1" dirty="0"/>
          </a:p>
        </p:txBody>
      </p:sp>
      <p:sp>
        <p:nvSpPr>
          <p:cNvPr id="41" name="Shape 89"/>
          <p:cNvSpPr/>
          <p:nvPr/>
        </p:nvSpPr>
        <p:spPr>
          <a:xfrm>
            <a:off x="2001666" y="3252749"/>
            <a:ext cx="3359935" cy="272209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2400" b="1" dirty="0"/>
              <a:t>Material correctivo 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2" name="Shape 90"/>
          <p:cNvSpPr/>
          <p:nvPr/>
        </p:nvSpPr>
        <p:spPr>
          <a:xfrm>
            <a:off x="1997691" y="664125"/>
            <a:ext cx="2574310" cy="2582243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2400" b="1" dirty="0">
                <a:sym typeface="Arial"/>
              </a:rPr>
              <a:t>Evaluación A</a:t>
            </a:r>
          </a:p>
          <a:p>
            <a:pPr marL="0" marR="0" lvl="0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4" name="Shape 92"/>
          <p:cNvSpPr/>
          <p:nvPr/>
        </p:nvSpPr>
        <p:spPr>
          <a:xfrm>
            <a:off x="157025" y="664125"/>
            <a:ext cx="1858923" cy="531426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2000" b="1" dirty="0"/>
              <a:t>Contenido 1</a:t>
            </a:r>
          </a:p>
        </p:txBody>
      </p:sp>
      <p:sp>
        <p:nvSpPr>
          <p:cNvPr id="51" name="Shape 97"/>
          <p:cNvSpPr txBox="1"/>
          <p:nvPr/>
        </p:nvSpPr>
        <p:spPr>
          <a:xfrm>
            <a:off x="8300596" y="5036330"/>
            <a:ext cx="633600" cy="110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52" name="Shape 98"/>
          <p:cNvSpPr txBox="1"/>
          <p:nvPr/>
        </p:nvSpPr>
        <p:spPr>
          <a:xfrm>
            <a:off x="1983586" y="2352522"/>
            <a:ext cx="633599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53" name="Shape 99"/>
          <p:cNvSpPr txBox="1"/>
          <p:nvPr/>
        </p:nvSpPr>
        <p:spPr>
          <a:xfrm>
            <a:off x="2015950" y="5021689"/>
            <a:ext cx="1221514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54" name="Shape 100"/>
          <p:cNvSpPr txBox="1"/>
          <p:nvPr/>
        </p:nvSpPr>
        <p:spPr>
          <a:xfrm>
            <a:off x="147500" y="5026571"/>
            <a:ext cx="632650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pic>
        <p:nvPicPr>
          <p:cNvPr id="61" name="Shape 10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84303" y="3261109"/>
            <a:ext cx="495662" cy="49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1755" y="711653"/>
            <a:ext cx="329704" cy="32970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9"/>
          <p:cNvSpPr txBox="1"/>
          <p:nvPr/>
        </p:nvSpPr>
        <p:spPr>
          <a:xfrm>
            <a:off x="6292220" y="2372586"/>
            <a:ext cx="1221514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98" name="Right Arrow 97"/>
          <p:cNvSpPr/>
          <p:nvPr/>
        </p:nvSpPr>
        <p:spPr>
          <a:xfrm>
            <a:off x="5237402" y="5540841"/>
            <a:ext cx="355450" cy="303968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9" name="Right Arrow 98"/>
          <p:cNvSpPr/>
          <p:nvPr/>
        </p:nvSpPr>
        <p:spPr>
          <a:xfrm rot="16200000">
            <a:off x="5561665" y="3073416"/>
            <a:ext cx="248281" cy="21232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Shape 99"/>
          <p:cNvSpPr txBox="1"/>
          <p:nvPr/>
        </p:nvSpPr>
        <p:spPr>
          <a:xfrm>
            <a:off x="8300596" y="2321005"/>
            <a:ext cx="1221514" cy="1107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ct val="25000"/>
              <a:buFont typeface="Calibri"/>
              <a:buNone/>
            </a:pPr>
            <a:r>
              <a:rPr lang="es-MX" sz="6600" b="1" i="0" u="none" strike="noStrike" cap="none" dirty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45" name="Shape 139"/>
          <p:cNvSpPr/>
          <p:nvPr/>
        </p:nvSpPr>
        <p:spPr>
          <a:xfrm>
            <a:off x="-3239872" y="304800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“sticky notes”.</a:t>
            </a:r>
          </a:p>
        </p:txBody>
      </p:sp>
      <p:sp>
        <p:nvSpPr>
          <p:cNvPr id="46" name="Shape 140"/>
          <p:cNvSpPr txBox="1"/>
          <p:nvPr/>
        </p:nvSpPr>
        <p:spPr>
          <a:xfrm>
            <a:off x="-2450726" y="1540307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2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 notes 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3484179" y="2001972"/>
            <a:ext cx="1261241" cy="900594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-1796589" y="2047250"/>
            <a:ext cx="1261241" cy="900594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-3484179" y="3245502"/>
            <a:ext cx="1261241" cy="900594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-3439355" y="4715885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-2222937" y="4715885"/>
            <a:ext cx="946588" cy="546651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-1087931" y="4715885"/>
            <a:ext cx="921285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pic>
        <p:nvPicPr>
          <p:cNvPr id="47" name="Picture 14" descr="Resultado de imagen para question icon vec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752" y="721862"/>
            <a:ext cx="414093" cy="41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4" descr="Resultado de imagen para question icon vec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792" y="3412301"/>
            <a:ext cx="414093" cy="41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Right Arrow 76">
            <a:extLst>
              <a:ext uri="{FF2B5EF4-FFF2-40B4-BE49-F238E27FC236}">
                <a16:creationId xmlns:a16="http://schemas.microsoft.com/office/drawing/2014/main" id="{AC536564-D130-4D74-A974-A34B4355808B}"/>
              </a:ext>
            </a:extLst>
          </p:cNvPr>
          <p:cNvSpPr/>
          <p:nvPr/>
        </p:nvSpPr>
        <p:spPr>
          <a:xfrm rot="5400000">
            <a:off x="2750015" y="3103199"/>
            <a:ext cx="248281" cy="212321"/>
          </a:xfrm>
          <a:prstGeom prst="rightArrow">
            <a:avLst/>
          </a:prstGeom>
          <a:solidFill>
            <a:srgbClr val="F12D2D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Rectangle 77">
            <a:extLst>
              <a:ext uri="{FF2B5EF4-FFF2-40B4-BE49-F238E27FC236}">
                <a16:creationId xmlns:a16="http://schemas.microsoft.com/office/drawing/2014/main" id="{1A4FD09C-5D0F-484B-B564-A6C76B43D8B1}"/>
              </a:ext>
            </a:extLst>
          </p:cNvPr>
          <p:cNvSpPr/>
          <p:nvPr/>
        </p:nvSpPr>
        <p:spPr>
          <a:xfrm>
            <a:off x="2990423" y="3031354"/>
            <a:ext cx="159370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050" b="1" dirty="0">
                <a:solidFill>
                  <a:srgbClr val="FF0000"/>
                </a:solidFill>
              </a:rPr>
              <a:t>No cumple la expectativa</a:t>
            </a:r>
          </a:p>
        </p:txBody>
      </p:sp>
      <p:sp>
        <p:nvSpPr>
          <p:cNvPr id="69" name="Right Arrow 90">
            <a:extLst>
              <a:ext uri="{FF2B5EF4-FFF2-40B4-BE49-F238E27FC236}">
                <a16:creationId xmlns:a16="http://schemas.microsoft.com/office/drawing/2014/main" id="{267B5A5E-268C-4B68-BE49-1DBA6F8F7606}"/>
              </a:ext>
            </a:extLst>
          </p:cNvPr>
          <p:cNvSpPr/>
          <p:nvPr/>
        </p:nvSpPr>
        <p:spPr>
          <a:xfrm>
            <a:off x="4394275" y="2549511"/>
            <a:ext cx="355450" cy="30396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Rectangle 91">
            <a:extLst>
              <a:ext uri="{FF2B5EF4-FFF2-40B4-BE49-F238E27FC236}">
                <a16:creationId xmlns:a16="http://schemas.microsoft.com/office/drawing/2014/main" id="{6B542CAF-9E56-409C-9F15-D0C401D4FBC7}"/>
              </a:ext>
            </a:extLst>
          </p:cNvPr>
          <p:cNvSpPr/>
          <p:nvPr/>
        </p:nvSpPr>
        <p:spPr>
          <a:xfrm>
            <a:off x="3526885" y="2573969"/>
            <a:ext cx="11339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b="1" dirty="0">
                <a:solidFill>
                  <a:srgbClr val="00B050"/>
                </a:solidFill>
              </a:rPr>
              <a:t>Cumple la expectativa</a:t>
            </a:r>
          </a:p>
        </p:txBody>
      </p:sp>
      <p:pic>
        <p:nvPicPr>
          <p:cNvPr id="76" name="Imagen 75">
            <a:extLst>
              <a:ext uri="{FF2B5EF4-FFF2-40B4-BE49-F238E27FC236}">
                <a16:creationId xmlns:a16="http://schemas.microsoft.com/office/drawing/2014/main" id="{0A368BC6-9ADF-4828-AD83-B83BFE4CAE7A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838" y="780725"/>
            <a:ext cx="309180" cy="248281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FF68146C-7067-4257-B47B-ECB4A162C166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08" y="776990"/>
            <a:ext cx="309180" cy="248281"/>
          </a:xfrm>
          <a:prstGeom prst="rect">
            <a:avLst/>
          </a:prstGeom>
        </p:spPr>
      </p:pic>
      <p:sp>
        <p:nvSpPr>
          <p:cNvPr id="2" name="Oval 2">
            <a:extLst>
              <a:ext uri="{FF2B5EF4-FFF2-40B4-BE49-F238E27FC236}">
                <a16:creationId xmlns:a16="http://schemas.microsoft.com/office/drawing/2014/main" id="{422AE121-06E1-5E96-5C75-AE24AFD071C3}"/>
              </a:ext>
            </a:extLst>
          </p:cNvPr>
          <p:cNvSpPr/>
          <p:nvPr/>
        </p:nvSpPr>
        <p:spPr>
          <a:xfrm>
            <a:off x="62373" y="98732"/>
            <a:ext cx="528551" cy="512028"/>
          </a:xfrm>
          <a:prstGeom prst="ellipse">
            <a:avLst/>
          </a:prstGeom>
          <a:solidFill>
            <a:srgbClr val="F1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Shape 95">
            <a:extLst>
              <a:ext uri="{FF2B5EF4-FFF2-40B4-BE49-F238E27FC236}">
                <a16:creationId xmlns:a16="http://schemas.microsoft.com/office/drawing/2014/main" id="{B376E671-2067-5233-1FB7-4128CE546662}"/>
              </a:ext>
            </a:extLst>
          </p:cNvPr>
          <p:cNvSpPr txBox="1"/>
          <p:nvPr/>
        </p:nvSpPr>
        <p:spPr>
          <a:xfrm>
            <a:off x="2626707" y="205037"/>
            <a:ext cx="2713896" cy="396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85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s-MX" sz="1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</a:p>
        </p:txBody>
      </p:sp>
      <p:sp>
        <p:nvSpPr>
          <p:cNvPr id="5" name="Freeform 100">
            <a:extLst>
              <a:ext uri="{FF2B5EF4-FFF2-40B4-BE49-F238E27FC236}">
                <a16:creationId xmlns:a16="http://schemas.microsoft.com/office/drawing/2014/main" id="{AA43B790-318B-83D4-4712-BC3F1E818FE4}"/>
              </a:ext>
            </a:extLst>
          </p:cNvPr>
          <p:cNvSpPr/>
          <p:nvPr/>
        </p:nvSpPr>
        <p:spPr>
          <a:xfrm>
            <a:off x="214660" y="193688"/>
            <a:ext cx="223975" cy="298546"/>
          </a:xfrm>
          <a:custGeom>
            <a:avLst/>
            <a:gdLst/>
            <a:ahLst/>
            <a:cxnLst/>
            <a:rect l="l" t="t" r="r" b="b"/>
            <a:pathLst>
              <a:path w="324530" h="432707">
                <a:moveTo>
                  <a:pt x="162265" y="0"/>
                </a:moveTo>
                <a:cubicBezTo>
                  <a:pt x="197010" y="0"/>
                  <a:pt x="226730" y="12348"/>
                  <a:pt x="251427" y="37045"/>
                </a:cubicBezTo>
                <a:cubicBezTo>
                  <a:pt x="276123" y="61742"/>
                  <a:pt x="288472" y="91462"/>
                  <a:pt x="288472" y="126206"/>
                </a:cubicBezTo>
                <a:cubicBezTo>
                  <a:pt x="288472" y="131089"/>
                  <a:pt x="286688" y="135315"/>
                  <a:pt x="283119" y="138883"/>
                </a:cubicBezTo>
                <a:cubicBezTo>
                  <a:pt x="279551" y="142451"/>
                  <a:pt x="275325" y="144236"/>
                  <a:pt x="270442" y="144236"/>
                </a:cubicBezTo>
                <a:lnTo>
                  <a:pt x="252413" y="144236"/>
                </a:lnTo>
                <a:cubicBezTo>
                  <a:pt x="247530" y="144236"/>
                  <a:pt x="243304" y="142451"/>
                  <a:pt x="239736" y="138883"/>
                </a:cubicBezTo>
                <a:cubicBezTo>
                  <a:pt x="236168" y="135315"/>
                  <a:pt x="234383" y="131089"/>
                  <a:pt x="234383" y="126206"/>
                </a:cubicBezTo>
                <a:cubicBezTo>
                  <a:pt x="234383" y="106299"/>
                  <a:pt x="227341" y="89302"/>
                  <a:pt x="213255" y="75217"/>
                </a:cubicBezTo>
                <a:cubicBezTo>
                  <a:pt x="199169" y="61131"/>
                  <a:pt x="182173" y="54088"/>
                  <a:pt x="162265" y="54088"/>
                </a:cubicBezTo>
                <a:cubicBezTo>
                  <a:pt x="142358" y="54088"/>
                  <a:pt x="125361" y="61131"/>
                  <a:pt x="111275" y="75217"/>
                </a:cubicBezTo>
                <a:cubicBezTo>
                  <a:pt x="97190" y="89302"/>
                  <a:pt x="90148" y="106299"/>
                  <a:pt x="90148" y="126206"/>
                </a:cubicBezTo>
                <a:lnTo>
                  <a:pt x="90148" y="216354"/>
                </a:lnTo>
                <a:lnTo>
                  <a:pt x="297486" y="216354"/>
                </a:lnTo>
                <a:cubicBezTo>
                  <a:pt x="304999" y="216354"/>
                  <a:pt x="311384" y="218983"/>
                  <a:pt x="316642" y="224241"/>
                </a:cubicBezTo>
                <a:cubicBezTo>
                  <a:pt x="321901" y="229500"/>
                  <a:pt x="324530" y="235885"/>
                  <a:pt x="324530" y="243398"/>
                </a:cubicBezTo>
                <a:lnTo>
                  <a:pt x="324530" y="405663"/>
                </a:lnTo>
                <a:cubicBezTo>
                  <a:pt x="324530" y="413175"/>
                  <a:pt x="321901" y="419561"/>
                  <a:pt x="316642" y="424819"/>
                </a:cubicBezTo>
                <a:cubicBezTo>
                  <a:pt x="311384" y="430078"/>
                  <a:pt x="304999" y="432707"/>
                  <a:pt x="297486" y="432707"/>
                </a:cubicBezTo>
                <a:lnTo>
                  <a:pt x="27044" y="432707"/>
                </a:lnTo>
                <a:cubicBezTo>
                  <a:pt x="19532" y="432707"/>
                  <a:pt x="13147" y="430078"/>
                  <a:pt x="7888" y="424819"/>
                </a:cubicBezTo>
                <a:cubicBezTo>
                  <a:pt x="2629" y="419561"/>
                  <a:pt x="0" y="413175"/>
                  <a:pt x="0" y="405663"/>
                </a:cubicBezTo>
                <a:lnTo>
                  <a:pt x="0" y="243398"/>
                </a:lnTo>
                <a:cubicBezTo>
                  <a:pt x="0" y="235885"/>
                  <a:pt x="2629" y="229500"/>
                  <a:pt x="7888" y="224241"/>
                </a:cubicBezTo>
                <a:cubicBezTo>
                  <a:pt x="13147" y="218983"/>
                  <a:pt x="19532" y="216354"/>
                  <a:pt x="27044" y="216354"/>
                </a:cubicBezTo>
                <a:lnTo>
                  <a:pt x="36059" y="216354"/>
                </a:lnTo>
                <a:lnTo>
                  <a:pt x="36059" y="126206"/>
                </a:lnTo>
                <a:cubicBezTo>
                  <a:pt x="36059" y="91462"/>
                  <a:pt x="48408" y="61742"/>
                  <a:pt x="73104" y="37045"/>
                </a:cubicBezTo>
                <a:cubicBezTo>
                  <a:pt x="97801" y="12348"/>
                  <a:pt x="127521" y="0"/>
                  <a:pt x="162265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Google Shape;113;p11">
            <a:extLst>
              <a:ext uri="{FF2B5EF4-FFF2-40B4-BE49-F238E27FC236}">
                <a16:creationId xmlns:a16="http://schemas.microsoft.com/office/drawing/2014/main" id="{373D3501-B087-780A-5E73-F430CD231BD6}"/>
              </a:ext>
            </a:extLst>
          </p:cNvPr>
          <p:cNvSpPr txBox="1"/>
          <p:nvPr/>
        </p:nvSpPr>
        <p:spPr>
          <a:xfrm>
            <a:off x="675449" y="95823"/>
            <a:ext cx="239343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b="1" i="0" u="none" strike="noStrike" cap="none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Mastery</a:t>
            </a:r>
            <a:r>
              <a:rPr lang="es-MX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b="1" i="0" u="none" strike="noStrike" cap="none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endParaRPr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ED93669-358C-BB48-2A1E-7381F25337FC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  <p:sp>
        <p:nvSpPr>
          <p:cNvPr id="8" name="Shape 95">
            <a:extLst>
              <a:ext uri="{FF2B5EF4-FFF2-40B4-BE49-F238E27FC236}">
                <a16:creationId xmlns:a16="http://schemas.microsoft.com/office/drawing/2014/main" id="{0CEF4FB8-5F99-D3AF-E116-9C61204D5A03}"/>
              </a:ext>
            </a:extLst>
          </p:cNvPr>
          <p:cNvSpPr txBox="1"/>
          <p:nvPr/>
        </p:nvSpPr>
        <p:spPr>
          <a:xfrm>
            <a:off x="5410712" y="205037"/>
            <a:ext cx="2713896" cy="396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85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s-MX" sz="1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</a:p>
        </p:txBody>
      </p:sp>
    </p:spTree>
    <p:extLst>
      <p:ext uri="{BB962C8B-B14F-4D97-AF65-F5344CB8AC3E}">
        <p14:creationId xmlns:p14="http://schemas.microsoft.com/office/powerpoint/2010/main" val="363687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3" ma:contentTypeDescription="Crear nuevo documento." ma:contentTypeScope="" ma:versionID="eb8dc277ed6129e70b5564fdf81e96b3">
  <xsd:schema xmlns:xsd="http://www.w3.org/2001/XMLSchema" xmlns:xs="http://www.w3.org/2001/XMLSchema" xmlns:p="http://schemas.microsoft.com/office/2006/metadata/properties" xmlns:ns1="http://schemas.microsoft.com/sharepoint/v3" xmlns:ns2="2adb2dab-6459-403f-93cd-06ef94292f78" targetNamespace="http://schemas.microsoft.com/office/2006/metadata/properties" ma:root="true" ma:fieldsID="dbb485f804fdf8c69163a380a86c8c2b" ns1:_="" ns2:_="">
    <xsd:import namespace="http://schemas.microsoft.com/sharepoint/v3"/>
    <xsd:import namespace="2adb2dab-6459-403f-93cd-06ef94292f7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b2dab-6459-403f-93cd-06ef94292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86C2F-6A83-4C62-9D30-DECD4FC9C2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C4A866-177E-4AC6-B939-EAF7D722B6D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B9D866A-26E2-463C-8872-66C27A486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db2dab-6459-403f-93cd-06ef94292f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713</Words>
  <Application>Microsoft Office PowerPoint</Application>
  <PresentationFormat>On-screen Show (4:3)</PresentationFormat>
  <Paragraphs>118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152</cp:revision>
  <dcterms:created xsi:type="dcterms:W3CDTF">2013-01-06T22:45:06Z</dcterms:created>
  <dcterms:modified xsi:type="dcterms:W3CDTF">2024-04-16T18:06:43Z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