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oBRdktNeYUQw9JCcHsKejBemD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8" name="Google Shape;2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1"/>
          </p:nvPr>
        </p:nvSpPr>
        <p:spPr>
          <a:xfrm rot="5400000">
            <a:off x="3162302" y="-1104897"/>
            <a:ext cx="281939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 rot="5400000">
            <a:off x="4732337" y="2171705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1A0115EB-CB10-9141-5378-3563A12364F6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Google Shape;13;p1">
            <a:extLst>
              <a:ext uri="{FF2B5EF4-FFF2-40B4-BE49-F238E27FC236}">
                <a16:creationId xmlns:a16="http://schemas.microsoft.com/office/drawing/2014/main" id="{A29F6B64-5E48-096E-D6C8-866277959200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4;p1">
            <a:extLst>
              <a:ext uri="{FF2B5EF4-FFF2-40B4-BE49-F238E27FC236}">
                <a16:creationId xmlns:a16="http://schemas.microsoft.com/office/drawing/2014/main" id="{13254AF6-EABA-5E99-48F2-A3AC2C7E4A24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" name="Google Shape;15;p1">
            <a:extLst>
              <a:ext uri="{FF2B5EF4-FFF2-40B4-BE49-F238E27FC236}">
                <a16:creationId xmlns:a16="http://schemas.microsoft.com/office/drawing/2014/main" id="{81CE423C-A141-3303-797A-883418600543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1">
            <a:extLst>
              <a:ext uri="{FF2B5EF4-FFF2-40B4-BE49-F238E27FC236}">
                <a16:creationId xmlns:a16="http://schemas.microsoft.com/office/drawing/2014/main" id="{2E7DA797-394A-F043-A409-E2BF06C3974F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;p1">
            <a:extLst>
              <a:ext uri="{FF2B5EF4-FFF2-40B4-BE49-F238E27FC236}">
                <a16:creationId xmlns:a16="http://schemas.microsoft.com/office/drawing/2014/main" id="{4D370D3B-9F83-9510-CB20-7875B44174D7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22;p1">
            <a:extLst>
              <a:ext uri="{FF2B5EF4-FFF2-40B4-BE49-F238E27FC236}">
                <a16:creationId xmlns:a16="http://schemas.microsoft.com/office/drawing/2014/main" id="{B56A1E3A-A836-19A3-614E-47A444265F01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23;p1">
            <a:extLst>
              <a:ext uri="{FF2B5EF4-FFF2-40B4-BE49-F238E27FC236}">
                <a16:creationId xmlns:a16="http://schemas.microsoft.com/office/drawing/2014/main" id="{BE4D5234-24FC-8639-8CB6-0865B3C76EB6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B390BD35-3CE1-FB00-54C7-F00999A6D5D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F25A4C1C-AEB4-1637-C601-B17897844088}"/>
              </a:ext>
            </a:extLst>
          </p:cNvPr>
          <p:cNvSpPr/>
          <p:nvPr userDrawn="1"/>
        </p:nvSpPr>
        <p:spPr>
          <a:xfrm>
            <a:off x="2572801" y="6241201"/>
            <a:ext cx="65568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Mediación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solución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problemas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345F7B48-668D-17C2-8131-FCA281C2998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38520784-C7C2-C3C0-8D43-6D75045273F5}"/>
              </a:ext>
            </a:extLst>
          </p:cNvPr>
          <p:cNvSpPr txBox="1"/>
          <p:nvPr userDrawn="1"/>
        </p:nvSpPr>
        <p:spPr>
          <a:xfrm>
            <a:off x="2572801" y="6547762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/>
          <p:nvPr/>
        </p:nvSpPr>
        <p:spPr>
          <a:xfrm>
            <a:off x="6605204" y="668524"/>
            <a:ext cx="2143681" cy="272174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6678757" y="1962846"/>
            <a:ext cx="2070128" cy="143396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4476095" y="3403686"/>
            <a:ext cx="2190552" cy="276199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143284" y="3404309"/>
            <a:ext cx="2342993" cy="274921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2147794" y="4724497"/>
            <a:ext cx="2314899" cy="1428393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6680048" y="3390272"/>
            <a:ext cx="2068837" cy="276199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2132769" y="3366112"/>
            <a:ext cx="2340864" cy="274858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4451999" y="680501"/>
            <a:ext cx="2214648" cy="2713573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2127917" y="683235"/>
            <a:ext cx="2345716" cy="27106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304801" y="686898"/>
            <a:ext cx="1833128" cy="270779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308529" y="3374761"/>
            <a:ext cx="142866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Acuerdos generales 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2129413" y="3374761"/>
            <a:ext cx="1416437" cy="262098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Plan de acción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304799" y="756980"/>
            <a:ext cx="160892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Objetivo de la mediación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 txBox="1"/>
          <p:nvPr/>
        </p:nvSpPr>
        <p:spPr>
          <a:xfrm>
            <a:off x="1737198" y="27130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2152271" y="728083"/>
            <a:ext cx="1844017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Causas del conflicto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8292773" y="1457189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311738" y="3842450"/>
            <a:ext cx="17293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Describir los acuerdos generales a los que se llegó en la sesión 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2152272" y="1107932"/>
            <a:ext cx="224341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del reto. Debe ser una </a:t>
            </a:r>
            <a:r>
              <a:rPr lang="es-MX"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problemática real</a:t>
            </a: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MX"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vinculada</a:t>
            </a: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el entorno y que requiera soluciones </a:t>
            </a:r>
            <a:r>
              <a:rPr lang="es-MX"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concretas e innovadoras</a:t>
            </a: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2143283" y="3666558"/>
            <a:ext cx="160935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base en los acuerdos define un plan de acción a seguir. 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304799" y="1249638"/>
            <a:ext cx="173837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Qué se espera como resultado de la sesión de mediación. Es importante no confundir con el acuerdo.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896028" y="-42309"/>
            <a:ext cx="1954211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Mediación en la solución de problemas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2859812" y="47826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4869534" y="47827"/>
            <a:ext cx="2988591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4869536" y="351131"/>
            <a:ext cx="2988590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 la actividad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4015578" y="2690985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6156550" y="2663811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1673958" y="5411343"/>
            <a:ext cx="44162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2856382" y="355843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/>
          <p:nvPr/>
        </p:nvSpPr>
        <p:spPr>
          <a:xfrm>
            <a:off x="4543698" y="702225"/>
            <a:ext cx="1993395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Agenda de la sesión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/>
          <p:nvPr/>
        </p:nvSpPr>
        <p:spPr>
          <a:xfrm>
            <a:off x="4543698" y="1053817"/>
            <a:ext cx="172938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Discutir los asuntos en orden cronológico, así no elegiremos “el más importante”.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"/>
          <p:cNvSpPr/>
          <p:nvPr/>
        </p:nvSpPr>
        <p:spPr>
          <a:xfrm>
            <a:off x="6652736" y="964324"/>
            <a:ext cx="180375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Escucha atentamente sus argumentos. Sé parcial y no emitas juicios de valor.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"/>
          <p:cNvSpPr/>
          <p:nvPr/>
        </p:nvSpPr>
        <p:spPr>
          <a:xfrm>
            <a:off x="6704299" y="3407919"/>
            <a:ext cx="1801438" cy="41162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"/>
          <p:cNvSpPr/>
          <p:nvPr/>
        </p:nvSpPr>
        <p:spPr>
          <a:xfrm>
            <a:off x="4529636" y="3365545"/>
            <a:ext cx="1801438" cy="41162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Cierre de la sesión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/>
          <p:nvPr/>
        </p:nvSpPr>
        <p:spPr>
          <a:xfrm>
            <a:off x="4543612" y="3663957"/>
            <a:ext cx="178012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Resalta los aspectos positivos de la sesión. 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"/>
          <p:cNvSpPr/>
          <p:nvPr/>
        </p:nvSpPr>
        <p:spPr>
          <a:xfrm>
            <a:off x="6600508" y="677769"/>
            <a:ext cx="1954211" cy="23338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Postura de alumnado A</a:t>
            </a: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/>
          <p:nvPr/>
        </p:nvSpPr>
        <p:spPr>
          <a:xfrm>
            <a:off x="6666198" y="1944230"/>
            <a:ext cx="1934241" cy="23338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Postura del alumnado </a:t>
            </a: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/>
          <p:nvPr/>
        </p:nvSpPr>
        <p:spPr>
          <a:xfrm>
            <a:off x="6671732" y="2177446"/>
            <a:ext cx="180375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Escucha atentamente sus argumentos. Sé parcial y no emitas juicios de valor.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1" descr="Warning sign Free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19539" y="747853"/>
            <a:ext cx="201383" cy="201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" descr="End user problem Free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400492" y="733811"/>
            <a:ext cx="306680" cy="306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" descr="End user problem Free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425111" y="2132647"/>
            <a:ext cx="306680" cy="306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" descr="Clock Free Icon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18650" y="735578"/>
            <a:ext cx="286016" cy="286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" descr="Plan idea Free Ico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872393" y="3441968"/>
            <a:ext cx="239716" cy="239716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"/>
          <p:cNvSpPr txBox="1"/>
          <p:nvPr/>
        </p:nvSpPr>
        <p:spPr>
          <a:xfrm>
            <a:off x="6170731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1" descr="Wedding planning Free Icon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16656" y="3441659"/>
            <a:ext cx="405766" cy="40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" descr="Clock Free Icon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434200" y="3496902"/>
            <a:ext cx="286016" cy="286016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/>
          <p:nvPr/>
        </p:nvSpPr>
        <p:spPr>
          <a:xfrm>
            <a:off x="6662821" y="3404830"/>
            <a:ext cx="2221260" cy="41162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Seguimiento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"/>
          <p:cNvSpPr/>
          <p:nvPr/>
        </p:nvSpPr>
        <p:spPr>
          <a:xfrm>
            <a:off x="6666647" y="3653324"/>
            <a:ext cx="197578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Definir el día y hora para la sesión de seguimiento y/o validación de que realmente se solucionó el conflicto.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7" name="Google Shape;147;p1" descr="Heart in hands Free Icon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290997" y="3452469"/>
            <a:ext cx="319522" cy="319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áfico 2" descr="Velocímetro en el medio con relleno sólido">
            <a:extLst>
              <a:ext uri="{FF2B5EF4-FFF2-40B4-BE49-F238E27FC236}">
                <a16:creationId xmlns:a16="http://schemas.microsoft.com/office/drawing/2014/main" id="{FEE14430-636F-9D3E-45AD-153D5B5405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7478" y="74813"/>
            <a:ext cx="581752" cy="5817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86AD7DB-8651-AC86-A30C-997DCC6DEE72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"/>
          <p:cNvSpPr/>
          <p:nvPr/>
        </p:nvSpPr>
        <p:spPr>
          <a:xfrm>
            <a:off x="6605204" y="668524"/>
            <a:ext cx="2143681" cy="272174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"/>
          <p:cNvSpPr/>
          <p:nvPr/>
        </p:nvSpPr>
        <p:spPr>
          <a:xfrm>
            <a:off x="6678757" y="1962846"/>
            <a:ext cx="2070128" cy="143396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"/>
          <p:cNvSpPr/>
          <p:nvPr/>
        </p:nvSpPr>
        <p:spPr>
          <a:xfrm>
            <a:off x="4476095" y="3403686"/>
            <a:ext cx="2190552" cy="276199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"/>
          <p:cNvSpPr/>
          <p:nvPr/>
        </p:nvSpPr>
        <p:spPr>
          <a:xfrm>
            <a:off x="2143284" y="3404309"/>
            <a:ext cx="2342993" cy="274921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"/>
          <p:cNvSpPr/>
          <p:nvPr/>
        </p:nvSpPr>
        <p:spPr>
          <a:xfrm>
            <a:off x="2147794" y="4724497"/>
            <a:ext cx="2314899" cy="1428393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"/>
          <p:cNvSpPr/>
          <p:nvPr/>
        </p:nvSpPr>
        <p:spPr>
          <a:xfrm>
            <a:off x="6680048" y="3390272"/>
            <a:ext cx="2068837" cy="276199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"/>
          <p:cNvSpPr/>
          <p:nvPr/>
        </p:nvSpPr>
        <p:spPr>
          <a:xfrm>
            <a:off x="2132769" y="3366112"/>
            <a:ext cx="2340864" cy="274858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"/>
          <p:cNvSpPr/>
          <p:nvPr/>
        </p:nvSpPr>
        <p:spPr>
          <a:xfrm>
            <a:off x="4451999" y="680501"/>
            <a:ext cx="2214648" cy="2713573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"/>
          <p:cNvSpPr/>
          <p:nvPr/>
        </p:nvSpPr>
        <p:spPr>
          <a:xfrm>
            <a:off x="2127917" y="683235"/>
            <a:ext cx="2345716" cy="27106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"/>
          <p:cNvSpPr/>
          <p:nvPr/>
        </p:nvSpPr>
        <p:spPr>
          <a:xfrm>
            <a:off x="304801" y="686898"/>
            <a:ext cx="1833128" cy="270779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"/>
          <p:cNvSpPr/>
          <p:nvPr/>
        </p:nvSpPr>
        <p:spPr>
          <a:xfrm>
            <a:off x="308529" y="3374761"/>
            <a:ext cx="142866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Acuerdos generales 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"/>
          <p:cNvSpPr/>
          <p:nvPr/>
        </p:nvSpPr>
        <p:spPr>
          <a:xfrm>
            <a:off x="2129413" y="3374761"/>
            <a:ext cx="1416437" cy="262098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Plan de acción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304799" y="756980"/>
            <a:ext cx="160892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Objetivo de la mediación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6" name="Google Shape;16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"/>
          <p:cNvSpPr txBox="1"/>
          <p:nvPr/>
        </p:nvSpPr>
        <p:spPr>
          <a:xfrm>
            <a:off x="1737198" y="27130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"/>
          <p:cNvSpPr/>
          <p:nvPr/>
        </p:nvSpPr>
        <p:spPr>
          <a:xfrm>
            <a:off x="2152271" y="728083"/>
            <a:ext cx="1844017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Causas del conflicto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8292773" y="1457189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"/>
          <p:cNvSpPr/>
          <p:nvPr/>
        </p:nvSpPr>
        <p:spPr>
          <a:xfrm>
            <a:off x="310449" y="3897981"/>
            <a:ext cx="172938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Alumno Y puede ser más flexible con las opiniones y comentarios de los compañeros.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Alumno X, puede proponer sus ideas y ser escuchado.+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Alumno X y Y aceptarán lo que la mayoría decida.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Poner a un representante que sea imparcial. 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2152272" y="1107932"/>
            <a:ext cx="2243411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Alumno/a X no participa en los proyectos. Entrega sus actividades sin considerar las opiniones del equipo.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Alumno/a Y no escucha las opiniones y sugerencias de alumno/a X. </a:t>
            </a:r>
            <a:endParaRPr sz="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Han surgido varias diferencias durante la organización de las actividades. </a:t>
            </a:r>
            <a:endParaRPr sz="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"/>
          <p:cNvSpPr/>
          <p:nvPr/>
        </p:nvSpPr>
        <p:spPr>
          <a:xfrm>
            <a:off x="2143282" y="3666558"/>
            <a:ext cx="1826765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Escuchar y respetar las ideas de todo el equipo.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Someter a votación las propuestas de los compañeros.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Respetar la decisión que sea aceptada por la mayoría.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Trabajar en colaboración, cumpliendo con las actividades asignadas.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"/>
          <p:cNvSpPr/>
          <p:nvPr/>
        </p:nvSpPr>
        <p:spPr>
          <a:xfrm>
            <a:off x="304799" y="1249638"/>
            <a:ext cx="1738372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Qué se espera como resultado de la sesión de mediación. Es importante no confundir con el acuerdo.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Ejemplo: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3" marR="0" lvl="0" indent="-1825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Facilitar que se establezca una nueva relación entre las partes en conflicto.</a:t>
            </a:r>
            <a:endParaRPr sz="800" b="0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563" marR="0" lvl="0" indent="-1825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Aumentar el respeto y la confianza entre estas.</a:t>
            </a:r>
            <a:endParaRPr sz="800" b="0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563" marR="0" lvl="0" indent="-1825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Corregir percepciones e informaciones falsas que se puedan tener respecto al conflicto y/o entre los implicados en este.</a:t>
            </a:r>
            <a:endParaRPr sz="800" b="0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563" marR="0" lvl="0" indent="-1825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Crear un marco que facilite la comunicación entre las partes y la transformación del conflicto.</a:t>
            </a:r>
            <a:endParaRPr sz="800" b="0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"/>
          <p:cNvSpPr txBox="1"/>
          <p:nvPr/>
        </p:nvSpPr>
        <p:spPr>
          <a:xfrm>
            <a:off x="2768545" y="59229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Física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"/>
          <p:cNvSpPr txBox="1"/>
          <p:nvPr/>
        </p:nvSpPr>
        <p:spPr>
          <a:xfrm>
            <a:off x="4778267" y="59230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Emilio Jiménez Méndez</a:t>
            </a:r>
            <a:endParaRPr sz="11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"/>
          <p:cNvSpPr txBox="1"/>
          <p:nvPr/>
        </p:nvSpPr>
        <p:spPr>
          <a:xfrm>
            <a:off x="4778268" y="362534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N/A</a:t>
            </a:r>
            <a:endParaRPr sz="11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"/>
          <p:cNvSpPr txBox="1"/>
          <p:nvPr/>
        </p:nvSpPr>
        <p:spPr>
          <a:xfrm>
            <a:off x="4015578" y="2690985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"/>
          <p:cNvSpPr txBox="1"/>
          <p:nvPr/>
        </p:nvSpPr>
        <p:spPr>
          <a:xfrm>
            <a:off x="6156550" y="2663811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/>
          <p:cNvSpPr txBox="1"/>
          <p:nvPr/>
        </p:nvSpPr>
        <p:spPr>
          <a:xfrm>
            <a:off x="1673958" y="5411343"/>
            <a:ext cx="44162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"/>
          <p:cNvSpPr txBox="1"/>
          <p:nvPr/>
        </p:nvSpPr>
        <p:spPr>
          <a:xfrm>
            <a:off x="2765115" y="367246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2o. semestre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"/>
          <p:cNvSpPr/>
          <p:nvPr/>
        </p:nvSpPr>
        <p:spPr>
          <a:xfrm>
            <a:off x="4543698" y="702225"/>
            <a:ext cx="1993395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Agenda de la sesión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"/>
          <p:cNvSpPr/>
          <p:nvPr/>
        </p:nvSpPr>
        <p:spPr>
          <a:xfrm>
            <a:off x="4543697" y="1053817"/>
            <a:ext cx="1934819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Plantear el conflicto de forma objetiva.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 las situaciones en las que ha sucedido el conflicto.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Escuchar la postura de alumno/a X.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Escuchar la postura de alumno/a Y.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Identificar posibles acuerdos.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Elaborar y firmar un plan de acción con base en los acuerdos.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"/>
          <p:cNvSpPr/>
          <p:nvPr/>
        </p:nvSpPr>
        <p:spPr>
          <a:xfrm>
            <a:off x="6652736" y="993061"/>
            <a:ext cx="199510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 compañero/a X, no entregó la parte del proyecto, hizo una propuesta individual sin considerar lo que habíamos definido en la sesión.  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"/>
          <p:cNvSpPr/>
          <p:nvPr/>
        </p:nvSpPr>
        <p:spPr>
          <a:xfrm>
            <a:off x="6704299" y="3407919"/>
            <a:ext cx="1801438" cy="41162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/>
          <p:nvPr/>
        </p:nvSpPr>
        <p:spPr>
          <a:xfrm>
            <a:off x="4499945" y="3395115"/>
            <a:ext cx="1801438" cy="41162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Cierre de la sesión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"/>
          <p:cNvSpPr/>
          <p:nvPr/>
        </p:nvSpPr>
        <p:spPr>
          <a:xfrm>
            <a:off x="4514318" y="3681947"/>
            <a:ext cx="1975785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Invitar a los compañeros y compañeras a que realicen un comentario positivo del otro integrante.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Agradecerles su apertura a la resolución de conflicto.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Terminar la sesión con un apretón de manos.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2"/>
          <p:cNvSpPr/>
          <p:nvPr/>
        </p:nvSpPr>
        <p:spPr>
          <a:xfrm>
            <a:off x="6600509" y="677770"/>
            <a:ext cx="2041923" cy="187348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Postura de alumnado A</a:t>
            </a: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"/>
          <p:cNvSpPr/>
          <p:nvPr/>
        </p:nvSpPr>
        <p:spPr>
          <a:xfrm>
            <a:off x="6666198" y="1944230"/>
            <a:ext cx="1976233" cy="23338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Postura de alumnado B</a:t>
            </a: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Google Shape;193;p2" descr="Warning sign Free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19539" y="747853"/>
            <a:ext cx="201383" cy="201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" descr="End user problem Free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400492" y="733811"/>
            <a:ext cx="306680" cy="306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" descr="End user problem Free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425111" y="2132647"/>
            <a:ext cx="306680" cy="306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" descr="Clock Free Icon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18650" y="735578"/>
            <a:ext cx="286016" cy="286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" descr="Plan idea Free Ico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872393" y="3441968"/>
            <a:ext cx="239716" cy="239716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"/>
          <p:cNvSpPr txBox="1"/>
          <p:nvPr/>
        </p:nvSpPr>
        <p:spPr>
          <a:xfrm>
            <a:off x="6170731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9" name="Google Shape;199;p2" descr="Wedding planning Free Icon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16656" y="3441659"/>
            <a:ext cx="405766" cy="405766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"/>
          <p:cNvSpPr/>
          <p:nvPr/>
        </p:nvSpPr>
        <p:spPr>
          <a:xfrm>
            <a:off x="6660124" y="2241425"/>
            <a:ext cx="16383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 compañero/a Y, no escucha mis opiniones, solamente quiere decidir y repartir actividades. Los demás están de acuerdo pero yo quiero que mis propuestas sean escuchadas.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"/>
          <p:cNvSpPr/>
          <p:nvPr/>
        </p:nvSpPr>
        <p:spPr>
          <a:xfrm>
            <a:off x="6662821" y="3404830"/>
            <a:ext cx="2221260" cy="41162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Seguimiento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2" descr="Heart in hands Free Icon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18873" y="3462174"/>
            <a:ext cx="319522" cy="319522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"/>
          <p:cNvSpPr/>
          <p:nvPr/>
        </p:nvSpPr>
        <p:spPr>
          <a:xfrm>
            <a:off x="6666647" y="3653324"/>
            <a:ext cx="197578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Definir el día y hora para la sesión de seguimiento y/o validación de que realmente se solucionó el conflicto.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"/>
          <p:cNvSpPr/>
          <p:nvPr/>
        </p:nvSpPr>
        <p:spPr>
          <a:xfrm>
            <a:off x="6689151" y="4305735"/>
            <a:ext cx="1975785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Viernes 27 de abril.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4:30 PM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Aulas 4. Salón 413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Puntos a tratar: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Avances del acuerdo.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 de trabajo colaborativo.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Google Shape;205;p2" descr="Clock Free Icon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434200" y="3496902"/>
            <a:ext cx="286016" cy="2860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19;p1">
            <a:extLst>
              <a:ext uri="{FF2B5EF4-FFF2-40B4-BE49-F238E27FC236}">
                <a16:creationId xmlns:a16="http://schemas.microsoft.com/office/drawing/2014/main" id="{78AE0C86-B483-7A3F-6FC1-EC8D9FF47CD9}"/>
              </a:ext>
            </a:extLst>
          </p:cNvPr>
          <p:cNvSpPr txBox="1"/>
          <p:nvPr/>
        </p:nvSpPr>
        <p:spPr>
          <a:xfrm>
            <a:off x="896028" y="-42309"/>
            <a:ext cx="1954211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Mediación en la solución de problemas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ráfico 6" descr="Velocímetro en el medio con relleno sólido">
            <a:extLst>
              <a:ext uri="{FF2B5EF4-FFF2-40B4-BE49-F238E27FC236}">
                <a16:creationId xmlns:a16="http://schemas.microsoft.com/office/drawing/2014/main" id="{078202C1-1A97-C946-060C-69E2F3AE8C2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7478" y="74813"/>
            <a:ext cx="581752" cy="58175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FD3574C-D0B4-2784-DCD7-0CB3A2A709C1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"/>
          <p:cNvSpPr/>
          <p:nvPr/>
        </p:nvSpPr>
        <p:spPr>
          <a:xfrm>
            <a:off x="6605204" y="668524"/>
            <a:ext cx="2143681" cy="272174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3"/>
          <p:cNvSpPr/>
          <p:nvPr/>
        </p:nvSpPr>
        <p:spPr>
          <a:xfrm>
            <a:off x="6678757" y="1962846"/>
            <a:ext cx="2070128" cy="143396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3"/>
          <p:cNvSpPr/>
          <p:nvPr/>
        </p:nvSpPr>
        <p:spPr>
          <a:xfrm>
            <a:off x="4476095" y="3403686"/>
            <a:ext cx="2190552" cy="276199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3"/>
          <p:cNvSpPr/>
          <p:nvPr/>
        </p:nvSpPr>
        <p:spPr>
          <a:xfrm>
            <a:off x="2143284" y="3404309"/>
            <a:ext cx="2342993" cy="274921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3"/>
          <p:cNvSpPr/>
          <p:nvPr/>
        </p:nvSpPr>
        <p:spPr>
          <a:xfrm>
            <a:off x="2147794" y="4724497"/>
            <a:ext cx="2314899" cy="1428393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3"/>
          <p:cNvSpPr/>
          <p:nvPr/>
        </p:nvSpPr>
        <p:spPr>
          <a:xfrm>
            <a:off x="6680048" y="3390272"/>
            <a:ext cx="2068837" cy="276199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3"/>
          <p:cNvSpPr/>
          <p:nvPr/>
        </p:nvSpPr>
        <p:spPr>
          <a:xfrm>
            <a:off x="2132769" y="3366112"/>
            <a:ext cx="2340864" cy="274858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3"/>
          <p:cNvSpPr/>
          <p:nvPr/>
        </p:nvSpPr>
        <p:spPr>
          <a:xfrm>
            <a:off x="4451999" y="680501"/>
            <a:ext cx="2214648" cy="2713573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3"/>
          <p:cNvSpPr/>
          <p:nvPr/>
        </p:nvSpPr>
        <p:spPr>
          <a:xfrm>
            <a:off x="2127917" y="683235"/>
            <a:ext cx="2345716" cy="27106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3"/>
          <p:cNvSpPr/>
          <p:nvPr/>
        </p:nvSpPr>
        <p:spPr>
          <a:xfrm>
            <a:off x="304801" y="686898"/>
            <a:ext cx="1833128" cy="270779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"/>
          <p:cNvSpPr/>
          <p:nvPr/>
        </p:nvSpPr>
        <p:spPr>
          <a:xfrm>
            <a:off x="308529" y="3374761"/>
            <a:ext cx="142866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Acuerdos generales 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3"/>
          <p:cNvSpPr/>
          <p:nvPr/>
        </p:nvSpPr>
        <p:spPr>
          <a:xfrm>
            <a:off x="2129413" y="3374761"/>
            <a:ext cx="1416437" cy="262098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Plan de acción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3"/>
          <p:cNvSpPr/>
          <p:nvPr/>
        </p:nvSpPr>
        <p:spPr>
          <a:xfrm>
            <a:off x="304799" y="756980"/>
            <a:ext cx="160892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Objetivo de la mediación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3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4" name="Google Shape;2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"/>
          <p:cNvSpPr txBox="1"/>
          <p:nvPr/>
        </p:nvSpPr>
        <p:spPr>
          <a:xfrm>
            <a:off x="1737198" y="27130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3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3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3"/>
          <p:cNvSpPr/>
          <p:nvPr/>
        </p:nvSpPr>
        <p:spPr>
          <a:xfrm>
            <a:off x="2152271" y="728083"/>
            <a:ext cx="1844017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Causas del conflicto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3"/>
          <p:cNvSpPr txBox="1"/>
          <p:nvPr/>
        </p:nvSpPr>
        <p:spPr>
          <a:xfrm>
            <a:off x="8292773" y="1457189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3"/>
          <p:cNvSpPr txBox="1"/>
          <p:nvPr/>
        </p:nvSpPr>
        <p:spPr>
          <a:xfrm>
            <a:off x="4015578" y="2690985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"/>
          <p:cNvSpPr txBox="1"/>
          <p:nvPr/>
        </p:nvSpPr>
        <p:spPr>
          <a:xfrm>
            <a:off x="6156550" y="2663811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3"/>
          <p:cNvSpPr txBox="1"/>
          <p:nvPr/>
        </p:nvSpPr>
        <p:spPr>
          <a:xfrm>
            <a:off x="1673958" y="5411343"/>
            <a:ext cx="44162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"/>
          <p:cNvSpPr/>
          <p:nvPr/>
        </p:nvSpPr>
        <p:spPr>
          <a:xfrm>
            <a:off x="4543698" y="702225"/>
            <a:ext cx="1993395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Agenda de la sesión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"/>
          <p:cNvSpPr/>
          <p:nvPr/>
        </p:nvSpPr>
        <p:spPr>
          <a:xfrm>
            <a:off x="6704299" y="3407919"/>
            <a:ext cx="1801438" cy="41162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"/>
          <p:cNvSpPr/>
          <p:nvPr/>
        </p:nvSpPr>
        <p:spPr>
          <a:xfrm>
            <a:off x="6662388" y="3440849"/>
            <a:ext cx="1801438" cy="41162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Seguimiento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"/>
          <p:cNvSpPr/>
          <p:nvPr/>
        </p:nvSpPr>
        <p:spPr>
          <a:xfrm>
            <a:off x="4505642" y="3403686"/>
            <a:ext cx="2143345" cy="63881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Cierre de la sesión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"/>
          <p:cNvSpPr/>
          <p:nvPr/>
        </p:nvSpPr>
        <p:spPr>
          <a:xfrm>
            <a:off x="6600510" y="677769"/>
            <a:ext cx="1993394" cy="23338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Postura de alumnado A</a:t>
            </a: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3"/>
          <p:cNvSpPr/>
          <p:nvPr/>
        </p:nvSpPr>
        <p:spPr>
          <a:xfrm>
            <a:off x="6666198" y="1944230"/>
            <a:ext cx="2251643" cy="23338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Postura de alumnado B</a:t>
            </a: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5" name="Google Shape;245;p3" descr="Warning sign Free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19539" y="747853"/>
            <a:ext cx="201383" cy="201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3" descr="End user problem Free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400492" y="733811"/>
            <a:ext cx="306680" cy="306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3" descr="End user problem Free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425111" y="2132647"/>
            <a:ext cx="306680" cy="306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3" descr="Clock Free Icon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18650" y="735578"/>
            <a:ext cx="286016" cy="286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3" descr="Plan idea Free Ico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872393" y="3441968"/>
            <a:ext cx="239716" cy="239716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"/>
          <p:cNvSpPr txBox="1"/>
          <p:nvPr/>
        </p:nvSpPr>
        <p:spPr>
          <a:xfrm>
            <a:off x="6170731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1" name="Google Shape;251;p3" descr="Wedding planning Free Icon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16656" y="3441659"/>
            <a:ext cx="405766" cy="40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3" descr="Heart in hands Free Icon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290997" y="3452469"/>
            <a:ext cx="319522" cy="319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3" descr="Clock Free Icon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434200" y="3496902"/>
            <a:ext cx="286016" cy="2860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19;p1">
            <a:extLst>
              <a:ext uri="{FF2B5EF4-FFF2-40B4-BE49-F238E27FC236}">
                <a16:creationId xmlns:a16="http://schemas.microsoft.com/office/drawing/2014/main" id="{CEBCF7C4-55C0-351B-EA1D-1157A4D7A55A}"/>
              </a:ext>
            </a:extLst>
          </p:cNvPr>
          <p:cNvSpPr txBox="1"/>
          <p:nvPr/>
        </p:nvSpPr>
        <p:spPr>
          <a:xfrm>
            <a:off x="896028" y="-42309"/>
            <a:ext cx="1954211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Mediación en la solución de problemas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20;p1">
            <a:extLst>
              <a:ext uri="{FF2B5EF4-FFF2-40B4-BE49-F238E27FC236}">
                <a16:creationId xmlns:a16="http://schemas.microsoft.com/office/drawing/2014/main" id="{0E6320BA-ED1C-0F91-D2A1-C1FCA9C64459}"/>
              </a:ext>
            </a:extLst>
          </p:cNvPr>
          <p:cNvSpPr txBox="1"/>
          <p:nvPr/>
        </p:nvSpPr>
        <p:spPr>
          <a:xfrm>
            <a:off x="2859812" y="47826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21;p1">
            <a:extLst>
              <a:ext uri="{FF2B5EF4-FFF2-40B4-BE49-F238E27FC236}">
                <a16:creationId xmlns:a16="http://schemas.microsoft.com/office/drawing/2014/main" id="{9A44C3DA-7AD2-97C2-53D0-3004CF9A91B2}"/>
              </a:ext>
            </a:extLst>
          </p:cNvPr>
          <p:cNvSpPr txBox="1"/>
          <p:nvPr/>
        </p:nvSpPr>
        <p:spPr>
          <a:xfrm>
            <a:off x="4869534" y="47827"/>
            <a:ext cx="2988591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22;p1">
            <a:extLst>
              <a:ext uri="{FF2B5EF4-FFF2-40B4-BE49-F238E27FC236}">
                <a16:creationId xmlns:a16="http://schemas.microsoft.com/office/drawing/2014/main" id="{320581D4-9827-E9F9-3D71-64684D5A1609}"/>
              </a:ext>
            </a:extLst>
          </p:cNvPr>
          <p:cNvSpPr txBox="1"/>
          <p:nvPr/>
        </p:nvSpPr>
        <p:spPr>
          <a:xfrm>
            <a:off x="4869536" y="351131"/>
            <a:ext cx="2988590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 la actividad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26;p1">
            <a:extLst>
              <a:ext uri="{FF2B5EF4-FFF2-40B4-BE49-F238E27FC236}">
                <a16:creationId xmlns:a16="http://schemas.microsoft.com/office/drawing/2014/main" id="{44385262-25E8-D022-7F6A-9732288DC419}"/>
              </a:ext>
            </a:extLst>
          </p:cNvPr>
          <p:cNvSpPr txBox="1"/>
          <p:nvPr/>
        </p:nvSpPr>
        <p:spPr>
          <a:xfrm>
            <a:off x="2856382" y="355843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ráfico 6" descr="Velocímetro en el medio con relleno sólido">
            <a:extLst>
              <a:ext uri="{FF2B5EF4-FFF2-40B4-BE49-F238E27FC236}">
                <a16:creationId xmlns:a16="http://schemas.microsoft.com/office/drawing/2014/main" id="{7896FABC-8AB7-F2F0-4DDD-C5B0EDC0B89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7478" y="74813"/>
            <a:ext cx="581752" cy="58175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0DAA8E2-98C5-E271-6DFC-B9F85FDC6F5C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F675915D9ACF84DB7CE650652522A4C" ma:contentTypeVersion="3" ma:contentTypeDescription="Crear nuevo documento." ma:contentTypeScope="" ma:versionID="853ffc829ed5cc4a41ad8b31008f1e54">
  <xsd:schema xmlns:xsd="http://www.w3.org/2001/XMLSchema" xmlns:xs="http://www.w3.org/2001/XMLSchema" xmlns:p="http://schemas.microsoft.com/office/2006/metadata/properties" xmlns:ns1="http://schemas.microsoft.com/sharepoint/v3" xmlns:ns2="9cef9809-f38f-4e4b-bd7e-ebdd2bad1ab8" targetNamespace="http://schemas.microsoft.com/office/2006/metadata/properties" ma:root="true" ma:fieldsID="ec570fa3be948fe4e413ba2e3f77f8ac" ns1:_="" ns2:_="">
    <xsd:import namespace="http://schemas.microsoft.com/sharepoint/v3"/>
    <xsd:import namespace="9cef9809-f38f-4e4b-bd7e-ebdd2bad1ab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f9809-f38f-4e4b-bd7e-ebdd2bad1a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CBF27E-E0F1-4274-8E04-84E485A1D4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cef9809-f38f-4e4b-bd7e-ebdd2bad1a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6F2D7F-F944-4DDC-80E8-867064CDF51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4758F51C-B64F-4D9F-ACE3-3A6B38E835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724</Words>
  <Application>Microsoft Office PowerPoint</Application>
  <PresentationFormat>On-screen Show (4:3)</PresentationFormat>
  <Paragraphs>136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Laura Patricia Zepeda Orantes</cp:lastModifiedBy>
  <cp:revision>6</cp:revision>
  <dcterms:created xsi:type="dcterms:W3CDTF">2013-01-06T22:45:06Z</dcterms:created>
  <dcterms:modified xsi:type="dcterms:W3CDTF">2024-04-16T18:05:36Z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0x0101002F675915D9ACF84DB7CE650652522A4C</vt:lpwstr>
  </property>
</Properties>
</file>