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8"/>
  </p:notesMasterIdLst>
  <p:sldIdLst>
    <p:sldId id="256" r:id="rId5"/>
    <p:sldId id="257" r:id="rId6"/>
    <p:sldId id="258" r:id="rId7"/>
  </p:sldIdLst>
  <p:sldSz cx="9144000" cy="6858000" type="screen4x3"/>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Canvas con indicaciones" id="{47883717-8B04-4B85-8C0D-D9ECB58F8639}">
          <p14:sldIdLst>
            <p14:sldId id="256"/>
          </p14:sldIdLst>
        </p14:section>
        <p14:section name="Ejemplo" id="{CC8A73C4-E59C-40C8-8C88-857C26A365D0}">
          <p14:sldIdLst>
            <p14:sldId id="257"/>
          </p14:sldIdLst>
        </p14:section>
        <p14:section name="Plantilla de trabajo" id="{B189772C-9CD0-4660-AEFB-7220FF5CE2A4}">
          <p14:sldIdLst>
            <p14:sldId id="25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1422" y="3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43343" cy="465455"/>
          </a:xfrm>
          <a:prstGeom prst="rect">
            <a:avLst/>
          </a:prstGeom>
          <a:noFill/>
          <a:ln>
            <a:noFill/>
          </a:ln>
        </p:spPr>
        <p:txBody>
          <a:bodyPr spcFirstLastPara="1" wrap="square" lIns="93300" tIns="46650" rIns="93300" bIns="4665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8132" y="0"/>
            <a:ext cx="3043343" cy="465455"/>
          </a:xfrm>
          <a:prstGeom prst="rect">
            <a:avLst/>
          </a:prstGeom>
          <a:noFill/>
          <a:ln>
            <a:noFill/>
          </a:ln>
        </p:spPr>
        <p:txBody>
          <a:bodyPr spcFirstLastPara="1" wrap="square" lIns="93300" tIns="46650" rIns="93300" bIns="4665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42030"/>
            <a:ext cx="3043343" cy="465455"/>
          </a:xfrm>
          <a:prstGeom prst="rect">
            <a:avLst/>
          </a:prstGeom>
          <a:noFill/>
          <a:ln>
            <a:noFill/>
          </a:ln>
        </p:spPr>
        <p:txBody>
          <a:bodyPr spcFirstLastPara="1" wrap="square" lIns="93300" tIns="46650" rIns="93300" bIns="4665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8132"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9189523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93" name="Google Shape;93;p1: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760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93" name="Google Shape;93;p1: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3232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93" name="Google Shape;93;p1: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11629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4"/>
        <p:cNvGrpSpPr/>
        <p:nvPr/>
      </p:nvGrpSpPr>
      <p:grpSpPr>
        <a:xfrm>
          <a:off x="0" y="0"/>
          <a:ext cx="0" cy="0"/>
          <a:chOff x="0" y="0"/>
          <a:chExt cx="0" cy="0"/>
        </a:xfrm>
      </p:grpSpPr>
      <p:sp>
        <p:nvSpPr>
          <p:cNvPr id="25" name="Google Shape;25;p2"/>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1"/>
          <p:cNvSpPr txBox="1">
            <a:spLocks noGrp="1"/>
          </p:cNvSpPr>
          <p:nvPr>
            <p:ph type="body" idx="1"/>
          </p:nvPr>
        </p:nvSpPr>
        <p:spPr>
          <a:xfrm rot="5400000">
            <a:off x="3162302" y="-1104897"/>
            <a:ext cx="2819396" cy="82296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2" name="Google Shape;82;p11"/>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1"/>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1"/>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32337" y="2171705"/>
            <a:ext cx="5851525" cy="20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12"/>
          <p:cNvSpPr txBox="1">
            <a:spLocks noGrp="1"/>
          </p:cNvSpPr>
          <p:nvPr>
            <p:ph type="body" idx="1"/>
          </p:nvPr>
        </p:nvSpPr>
        <p:spPr>
          <a:xfrm rot="5400000">
            <a:off x="541338" y="190505"/>
            <a:ext cx="5851525" cy="6019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8" name="Google Shape;88;p12"/>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2"/>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2"/>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3"/>
          <p:cNvSpPr txBox="1">
            <a:spLocks noGrp="1"/>
          </p:cNvSpPr>
          <p:nvPr>
            <p:ph type="ctrTitle"/>
          </p:nvPr>
        </p:nvSpPr>
        <p:spPr>
          <a:xfrm>
            <a:off x="685800" y="2130429"/>
            <a:ext cx="7772400" cy="1470025"/>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9" name="Google Shape;29;p3"/>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3"/>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2"/>
        <p:cNvGrpSpPr/>
        <p:nvPr/>
      </p:nvGrpSpPr>
      <p:grpSpPr>
        <a:xfrm>
          <a:off x="0" y="0"/>
          <a:ext cx="0" cy="0"/>
          <a:chOff x="0" y="0"/>
          <a:chExt cx="0" cy="0"/>
        </a:xfrm>
      </p:grpSpPr>
      <p:sp>
        <p:nvSpPr>
          <p:cNvPr id="33" name="Google Shape;33;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4"/>
          <p:cNvSpPr txBox="1">
            <a:spLocks noGrp="1"/>
          </p:cNvSpPr>
          <p:nvPr>
            <p:ph type="body" idx="1"/>
          </p:nvPr>
        </p:nvSpPr>
        <p:spPr>
          <a:xfrm>
            <a:off x="457200" y="1600205"/>
            <a:ext cx="8229600" cy="2819396"/>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5" name="Google Shape;35;p4"/>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4"/>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4"/>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4"/>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41" name="Google Shape;41;p5"/>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5"/>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5"/>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6"/>
          <p:cNvSpPr txBox="1">
            <a:spLocks noGrp="1"/>
          </p:cNvSpPr>
          <p:nvPr>
            <p:ph type="body" idx="1"/>
          </p:nvPr>
        </p:nvSpPr>
        <p:spPr>
          <a:xfrm>
            <a:off x="457200" y="1600204"/>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7" name="Google Shape;47;p6"/>
          <p:cNvSpPr txBox="1">
            <a:spLocks noGrp="1"/>
          </p:cNvSpPr>
          <p:nvPr>
            <p:ph type="body" idx="2"/>
          </p:nvPr>
        </p:nvSpPr>
        <p:spPr>
          <a:xfrm>
            <a:off x="4648200" y="1600204"/>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8" name="Google Shape;48;p6"/>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4" name="Google Shape;54;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5" name="Google Shape;55;p7"/>
          <p:cNvSpPr txBox="1">
            <a:spLocks noGrp="1"/>
          </p:cNvSpPr>
          <p:nvPr>
            <p:ph type="body" idx="3"/>
          </p:nvPr>
        </p:nvSpPr>
        <p:spPr>
          <a:xfrm>
            <a:off x="4645027" y="1535113"/>
            <a:ext cx="4041775"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6" name="Google Shape;56;p7"/>
          <p:cNvSpPr txBox="1">
            <a:spLocks noGrp="1"/>
          </p:cNvSpPr>
          <p:nvPr>
            <p:ph type="body" idx="4"/>
          </p:nvPr>
        </p:nvSpPr>
        <p:spPr>
          <a:xfrm>
            <a:off x="4645027" y="2174875"/>
            <a:ext cx="4041775"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7" name="Google Shape;57;p7"/>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7"/>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7"/>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0"/>
        <p:cNvGrpSpPr/>
        <p:nvPr/>
      </p:nvGrpSpPr>
      <p:grpSpPr>
        <a:xfrm>
          <a:off x="0" y="0"/>
          <a:ext cx="0" cy="0"/>
          <a:chOff x="0" y="0"/>
          <a:chExt cx="0" cy="0"/>
        </a:xfrm>
      </p:grpSpPr>
      <p:sp>
        <p:nvSpPr>
          <p:cNvPr id="61" name="Google Shape;61;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8"/>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8"/>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8"/>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2" y="273050"/>
            <a:ext cx="3008313" cy="116205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9"/>
          <p:cNvSpPr txBox="1">
            <a:spLocks noGrp="1"/>
          </p:cNvSpPr>
          <p:nvPr>
            <p:ph type="body" idx="1"/>
          </p:nvPr>
        </p:nvSpPr>
        <p:spPr>
          <a:xfrm>
            <a:off x="3575050" y="273054"/>
            <a:ext cx="5111750"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8" name="Google Shape;68;p9"/>
          <p:cNvSpPr txBox="1">
            <a:spLocks noGrp="1"/>
          </p:cNvSpPr>
          <p:nvPr>
            <p:ph type="body" idx="2"/>
          </p:nvPr>
        </p:nvSpPr>
        <p:spPr>
          <a:xfrm>
            <a:off x="457202" y="1435103"/>
            <a:ext cx="3008313"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9"/>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9"/>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9"/>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5" name="Google Shape;75;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6" name="Google Shape;76;p10"/>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0"/>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0"/>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creativecommons.org/licenses/by-sa/4.0/deed.es"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5"/>
            <a:ext cx="8229600" cy="2819396"/>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 name="Google Shape;12;p1">
            <a:extLst>
              <a:ext uri="{FF2B5EF4-FFF2-40B4-BE49-F238E27FC236}">
                <a16:creationId xmlns:a16="http://schemas.microsoft.com/office/drawing/2014/main" id="{BEBFFB75-3877-EDAE-09F3-5D28F890294E}"/>
              </a:ext>
            </a:extLst>
          </p:cNvPr>
          <p:cNvSpPr txBox="1">
            <a:spLocks noGrp="1"/>
          </p:cNvSpPr>
          <p:nvPr>
            <p:ph type="dt" idx="2"/>
          </p:nvPr>
        </p:nvSpPr>
        <p:spPr>
          <a:xfrm>
            <a:off x="457200" y="6356354"/>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 name="Google Shape;13;p1">
            <a:extLst>
              <a:ext uri="{FF2B5EF4-FFF2-40B4-BE49-F238E27FC236}">
                <a16:creationId xmlns:a16="http://schemas.microsoft.com/office/drawing/2014/main" id="{43325CD9-3137-8397-A1D3-43FA384BFED7}"/>
              </a:ext>
            </a:extLst>
          </p:cNvPr>
          <p:cNvSpPr txBox="1">
            <a:spLocks noGrp="1"/>
          </p:cNvSpPr>
          <p:nvPr>
            <p:ph type="ftr" idx="3"/>
          </p:nvPr>
        </p:nvSpPr>
        <p:spPr>
          <a:xfrm>
            <a:off x="3124200" y="6356354"/>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14;p1">
            <a:extLst>
              <a:ext uri="{FF2B5EF4-FFF2-40B4-BE49-F238E27FC236}">
                <a16:creationId xmlns:a16="http://schemas.microsoft.com/office/drawing/2014/main" id="{FA9305A4-AF5B-BE46-F0A8-EA9BFFA63B51}"/>
              </a:ext>
            </a:extLst>
          </p:cNvPr>
          <p:cNvSpPr txBox="1">
            <a:spLocks noGrp="1"/>
          </p:cNvSpPr>
          <p:nvPr>
            <p:ph type="sldNum" idx="4"/>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a:t>
            </a:fld>
            <a:endParaRPr/>
          </a:p>
        </p:txBody>
      </p:sp>
      <p:sp>
        <p:nvSpPr>
          <p:cNvPr id="5" name="Google Shape;15;p1">
            <a:extLst>
              <a:ext uri="{FF2B5EF4-FFF2-40B4-BE49-F238E27FC236}">
                <a16:creationId xmlns:a16="http://schemas.microsoft.com/office/drawing/2014/main" id="{2AD49B5A-B706-C67F-B100-77F2430B69E4}"/>
              </a:ext>
            </a:extLst>
          </p:cNvPr>
          <p:cNvSpPr txBox="1"/>
          <p:nvPr userDrawn="1"/>
        </p:nvSpPr>
        <p:spPr>
          <a:xfrm>
            <a:off x="838200" y="6356352"/>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s-MX" sz="1200" b="0" i="0" u="none" strike="noStrike" cap="none">
                <a:solidFill>
                  <a:srgbClr val="888888"/>
                </a:solidFill>
                <a:latin typeface="Calibri"/>
                <a:ea typeface="Calibri"/>
                <a:cs typeface="Calibri"/>
                <a:sym typeface="Calibri"/>
              </a:rPr>
              <a:t>10-May-19</a:t>
            </a:r>
            <a:endParaRPr sz="1200" b="0" i="0" u="none" strike="noStrike" cap="none">
              <a:solidFill>
                <a:srgbClr val="888888"/>
              </a:solidFill>
              <a:latin typeface="Calibri"/>
              <a:ea typeface="Calibri"/>
              <a:cs typeface="Calibri"/>
              <a:sym typeface="Calibri"/>
            </a:endParaRPr>
          </a:p>
        </p:txBody>
      </p:sp>
      <p:sp>
        <p:nvSpPr>
          <p:cNvPr id="6" name="Google Shape;16;p1">
            <a:extLst>
              <a:ext uri="{FF2B5EF4-FFF2-40B4-BE49-F238E27FC236}">
                <a16:creationId xmlns:a16="http://schemas.microsoft.com/office/drawing/2014/main" id="{6ADFE55F-69BD-BF81-1731-70A48F537971}"/>
              </a:ext>
            </a:extLst>
          </p:cNvPr>
          <p:cNvSpPr txBox="1"/>
          <p:nvPr userDrawn="1"/>
        </p:nvSpPr>
        <p:spPr>
          <a:xfrm>
            <a:off x="5647357" y="6353128"/>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MX"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7" name="Google Shape;17;p1">
            <a:extLst>
              <a:ext uri="{FF2B5EF4-FFF2-40B4-BE49-F238E27FC236}">
                <a16:creationId xmlns:a16="http://schemas.microsoft.com/office/drawing/2014/main" id="{91E1CE1C-2FA5-2CA3-A76A-44A8DEC89246}"/>
              </a:ext>
            </a:extLst>
          </p:cNvPr>
          <p:cNvSpPr/>
          <p:nvPr userDrawn="1"/>
        </p:nvSpPr>
        <p:spPr>
          <a:xfrm>
            <a:off x="0" y="6248569"/>
            <a:ext cx="9144000" cy="609431"/>
          </a:xfrm>
          <a:prstGeom prst="rect">
            <a:avLst/>
          </a:prstGeom>
          <a:solidFill>
            <a:srgbClr val="17375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cxnSp>
        <p:nvCxnSpPr>
          <p:cNvPr id="8" name="Google Shape;22;p1">
            <a:extLst>
              <a:ext uri="{FF2B5EF4-FFF2-40B4-BE49-F238E27FC236}">
                <a16:creationId xmlns:a16="http://schemas.microsoft.com/office/drawing/2014/main" id="{0A61825E-E649-D8E0-4C23-B2303DD4FABE}"/>
              </a:ext>
            </a:extLst>
          </p:cNvPr>
          <p:cNvCxnSpPr/>
          <p:nvPr userDrawn="1"/>
        </p:nvCxnSpPr>
        <p:spPr>
          <a:xfrm>
            <a:off x="1543728" y="6332725"/>
            <a:ext cx="0" cy="432000"/>
          </a:xfrm>
          <a:prstGeom prst="straightConnector1">
            <a:avLst/>
          </a:prstGeom>
          <a:noFill/>
          <a:ln w="9525" cap="flat" cmpd="sng">
            <a:solidFill>
              <a:srgbClr val="A5A5A5"/>
            </a:solidFill>
            <a:prstDash val="solid"/>
            <a:round/>
            <a:headEnd type="none" w="sm" len="sm"/>
            <a:tailEnd type="none" w="sm" len="sm"/>
          </a:ln>
        </p:spPr>
      </p:cxnSp>
      <p:sp>
        <p:nvSpPr>
          <p:cNvPr id="9" name="Google Shape;23;p1">
            <a:extLst>
              <a:ext uri="{FF2B5EF4-FFF2-40B4-BE49-F238E27FC236}">
                <a16:creationId xmlns:a16="http://schemas.microsoft.com/office/drawing/2014/main" id="{C7C3ABA7-6F89-449B-AD02-D8B70A632213}"/>
              </a:ext>
            </a:extLst>
          </p:cNvPr>
          <p:cNvSpPr/>
          <p:nvPr userDrawn="1"/>
        </p:nvSpPr>
        <p:spPr>
          <a:xfrm>
            <a:off x="6029491" y="6317893"/>
            <a:ext cx="2055093" cy="2308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900"/>
              <a:buFont typeface="Arial"/>
              <a:buNone/>
            </a:pPr>
            <a:endParaRPr sz="800" b="0" i="1" u="none" strike="noStrike" cap="none" dirty="0">
              <a:solidFill>
                <a:schemeClr val="lt1"/>
              </a:solidFill>
              <a:latin typeface="Calibri"/>
              <a:ea typeface="Calibri"/>
              <a:cs typeface="Calibri"/>
              <a:sym typeface="Calibri"/>
            </a:endParaRPr>
          </a:p>
        </p:txBody>
      </p:sp>
      <p:pic>
        <p:nvPicPr>
          <p:cNvPr id="24" name="Imagen 23" descr="Imagen que contiene Texto&#10;&#10;Descripción generada automáticamente">
            <a:extLst>
              <a:ext uri="{FF2B5EF4-FFF2-40B4-BE49-F238E27FC236}">
                <a16:creationId xmlns:a16="http://schemas.microsoft.com/office/drawing/2014/main" id="{804852BE-04D1-8EEB-D028-5FC1E9610EF0}"/>
              </a:ext>
            </a:extLst>
          </p:cNvPr>
          <p:cNvPicPr>
            <a:picLocks noChangeAspect="1"/>
          </p:cNvPicPr>
          <p:nvPr userDrawn="1"/>
        </p:nvPicPr>
        <p:blipFill>
          <a:blip r:embed="rId13"/>
          <a:stretch>
            <a:fillRect/>
          </a:stretch>
        </p:blipFill>
        <p:spPr>
          <a:xfrm>
            <a:off x="166936" y="6401408"/>
            <a:ext cx="1293441" cy="345508"/>
          </a:xfrm>
          <a:prstGeom prst="rect">
            <a:avLst/>
          </a:prstGeom>
        </p:spPr>
      </p:pic>
      <p:sp>
        <p:nvSpPr>
          <p:cNvPr id="25" name="Rectangle 7">
            <a:extLst>
              <a:ext uri="{FF2B5EF4-FFF2-40B4-BE49-F238E27FC236}">
                <a16:creationId xmlns:a16="http://schemas.microsoft.com/office/drawing/2014/main" id="{EC989F48-11B4-A961-78DB-CE563C36109B}"/>
              </a:ext>
            </a:extLst>
          </p:cNvPr>
          <p:cNvSpPr/>
          <p:nvPr userDrawn="1"/>
        </p:nvSpPr>
        <p:spPr>
          <a:xfrm>
            <a:off x="2572801" y="6298351"/>
            <a:ext cx="6389953" cy="307777"/>
          </a:xfrm>
          <a:prstGeom prst="rect">
            <a:avLst/>
          </a:prstGeom>
        </p:spPr>
        <p:txBody>
          <a:bodyPr wrap="square">
            <a:spAutoFit/>
          </a:bodyPr>
          <a:lstStyle/>
          <a:p>
            <a:r>
              <a:rPr lang="en-US" sz="700" dirty="0">
                <a:solidFill>
                  <a:schemeClr val="bg1"/>
                </a:solidFill>
                <a:latin typeface="Calibri" panose="020F0502020204030204" pitchFamily="34" charset="0"/>
                <a:cs typeface="Calibri" panose="020F0502020204030204" pitchFamily="34" charset="0"/>
              </a:rPr>
              <a:t>Dirección de </a:t>
            </a:r>
            <a:r>
              <a:rPr lang="en-US" sz="700" dirty="0" err="1">
                <a:solidFill>
                  <a:schemeClr val="bg1"/>
                </a:solidFill>
                <a:latin typeface="Calibri" panose="020F0502020204030204" pitchFamily="34" charset="0"/>
                <a:cs typeface="Calibri" panose="020F0502020204030204" pitchFamily="34" charset="0"/>
              </a:rPr>
              <a:t>Diseño</a:t>
            </a:r>
            <a:r>
              <a:rPr lang="en-US" sz="700" dirty="0">
                <a:solidFill>
                  <a:schemeClr val="bg1"/>
                </a:solidFill>
                <a:latin typeface="Calibri" panose="020F0502020204030204" pitchFamily="34" charset="0"/>
                <a:cs typeface="Calibri" panose="020F0502020204030204" pitchFamily="34" charset="0"/>
              </a:rPr>
              <a:t> y Arquitectura Pedagógica. (2023). Canvas de </a:t>
            </a:r>
            <a:r>
              <a:rPr lang="en-US" sz="700" dirty="0" err="1">
                <a:solidFill>
                  <a:schemeClr val="bg1"/>
                </a:solidFill>
                <a:latin typeface="Calibri" panose="020F0502020204030204" pitchFamily="34" charset="0"/>
                <a:cs typeface="Calibri" panose="020F0502020204030204" pitchFamily="34" charset="0"/>
              </a:rPr>
              <a:t>diseño</a:t>
            </a:r>
            <a:r>
              <a:rPr lang="en-US" sz="700" dirty="0">
                <a:solidFill>
                  <a:schemeClr val="bg1"/>
                </a:solidFill>
                <a:latin typeface="Calibri" panose="020F0502020204030204" pitchFamily="34" charset="0"/>
                <a:cs typeface="Calibri" panose="020F0502020204030204" pitchFamily="34" charset="0"/>
              </a:rPr>
              <a:t> – </a:t>
            </a:r>
            <a:r>
              <a:rPr lang="en-US" sz="700" dirty="0" err="1">
                <a:solidFill>
                  <a:schemeClr val="bg1"/>
                </a:solidFill>
                <a:latin typeface="Calibri" panose="020F0502020204030204" pitchFamily="34" charset="0"/>
                <a:cs typeface="Calibri" panose="020F0502020204030204" pitchFamily="34" charset="0"/>
              </a:rPr>
              <a:t>Método</a:t>
            </a:r>
            <a:r>
              <a:rPr lang="en-US" sz="700" dirty="0">
                <a:solidFill>
                  <a:schemeClr val="bg1"/>
                </a:solidFill>
                <a:latin typeface="Calibri" panose="020F0502020204030204" pitchFamily="34" charset="0"/>
                <a:cs typeface="Calibri" panose="020F0502020204030204" pitchFamily="34" charset="0"/>
              </a:rPr>
              <a:t> de Casos [</a:t>
            </a:r>
            <a:r>
              <a:rPr lang="en-US" sz="700" dirty="0" err="1">
                <a:solidFill>
                  <a:schemeClr val="bg1"/>
                </a:solidFill>
                <a:latin typeface="Calibri" panose="020F0502020204030204" pitchFamily="34" charset="0"/>
                <a:cs typeface="Calibri" panose="020F0502020204030204" pitchFamily="34" charset="0"/>
              </a:rPr>
              <a:t>Documento</a:t>
            </a:r>
            <a:r>
              <a:rPr lang="en-US" sz="700" dirty="0">
                <a:solidFill>
                  <a:schemeClr val="bg1"/>
                </a:solidFill>
                <a:latin typeface="Calibri" panose="020F0502020204030204" pitchFamily="34" charset="0"/>
                <a:cs typeface="Calibri" panose="020F0502020204030204" pitchFamily="34" charset="0"/>
              </a:rPr>
              <a:t> PPT]. </a:t>
            </a:r>
            <a:r>
              <a:rPr lang="en-US" sz="700" i="1" dirty="0" err="1">
                <a:solidFill>
                  <a:schemeClr val="bg1"/>
                </a:solidFill>
                <a:latin typeface="Calibri" panose="020F0502020204030204" pitchFamily="34" charset="0"/>
                <a:cs typeface="Calibri" panose="020F0502020204030204" pitchFamily="34" charset="0"/>
              </a:rPr>
              <a:t>Estrategias</a:t>
            </a:r>
            <a:r>
              <a:rPr lang="en-US" sz="700" i="1" dirty="0">
                <a:solidFill>
                  <a:schemeClr val="bg1"/>
                </a:solidFill>
                <a:latin typeface="Calibri" panose="020F0502020204030204" pitchFamily="34" charset="0"/>
                <a:cs typeface="Calibri" panose="020F0502020204030204" pitchFamily="34" charset="0"/>
              </a:rPr>
              <a:t> de Aprendizaje </a:t>
            </a:r>
            <a:r>
              <a:rPr lang="en-US" sz="700" i="1" dirty="0" err="1">
                <a:solidFill>
                  <a:schemeClr val="bg1"/>
                </a:solidFill>
                <a:latin typeface="Calibri" panose="020F0502020204030204" pitchFamily="34" charset="0"/>
                <a:cs typeface="Calibri" panose="020F0502020204030204" pitchFamily="34" charset="0"/>
              </a:rPr>
              <a:t>Activo</a:t>
            </a:r>
            <a:r>
              <a:rPr lang="en-US" sz="700" i="1" dirty="0">
                <a:solidFill>
                  <a:schemeClr val="bg1"/>
                </a:solidFill>
                <a:latin typeface="Calibri" panose="020F0502020204030204" pitchFamily="34" charset="0"/>
                <a:cs typeface="Calibri" panose="020F0502020204030204" pitchFamily="34" charset="0"/>
              </a:rPr>
              <a:t> 4.0</a:t>
            </a:r>
            <a:r>
              <a:rPr lang="en-US" sz="700" dirty="0">
                <a:solidFill>
                  <a:schemeClr val="bg1"/>
                </a:solidFill>
                <a:latin typeface="Calibri" panose="020F0502020204030204" pitchFamily="34" charset="0"/>
                <a:cs typeface="Calibri" panose="020F0502020204030204" pitchFamily="34" charset="0"/>
              </a:rPr>
              <a:t>. Dirección de Innovación Educativa y Aprendizaje Digital, Tecnológico de Monterrey. https://innovacioneducativa.tec.mx/es/recursos-pedagogicos/estrategias-de-aprendizaje-activo</a:t>
            </a:r>
          </a:p>
        </p:txBody>
      </p:sp>
      <p:pic>
        <p:nvPicPr>
          <p:cNvPr id="26" name="Imagen 25" descr="Dibujo en blanco y negro&#10;&#10;Descripción generada automáticamente con confianza media">
            <a:extLst>
              <a:ext uri="{FF2B5EF4-FFF2-40B4-BE49-F238E27FC236}">
                <a16:creationId xmlns:a16="http://schemas.microsoft.com/office/drawing/2014/main" id="{B94D7FDF-E2B0-7BBD-36FB-38791AC2482E}"/>
              </a:ext>
            </a:extLst>
          </p:cNvPr>
          <p:cNvPicPr>
            <a:picLocks noChangeAspect="1"/>
          </p:cNvPicPr>
          <p:nvPr userDrawn="1"/>
        </p:nvPicPr>
        <p:blipFill>
          <a:blip r:embed="rId14"/>
          <a:stretch>
            <a:fillRect/>
          </a:stretch>
        </p:blipFill>
        <p:spPr>
          <a:xfrm>
            <a:off x="1647745" y="6412317"/>
            <a:ext cx="899160" cy="316954"/>
          </a:xfrm>
          <a:prstGeom prst="rect">
            <a:avLst/>
          </a:prstGeom>
        </p:spPr>
      </p:pic>
      <p:sp>
        <p:nvSpPr>
          <p:cNvPr id="27" name="CuadroTexto 26">
            <a:extLst>
              <a:ext uri="{FF2B5EF4-FFF2-40B4-BE49-F238E27FC236}">
                <a16:creationId xmlns:a16="http://schemas.microsoft.com/office/drawing/2014/main" id="{29545636-067C-E4C0-A767-1BAB7B233645}"/>
              </a:ext>
            </a:extLst>
          </p:cNvPr>
          <p:cNvSpPr txBox="1"/>
          <p:nvPr userDrawn="1"/>
        </p:nvSpPr>
        <p:spPr>
          <a:xfrm>
            <a:off x="2572801" y="6519187"/>
            <a:ext cx="6556892" cy="30777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ES" sz="700" b="0" i="0" u="none" strike="noStrike" cap="none" dirty="0">
                <a:solidFill>
                  <a:schemeClr val="lt1"/>
                </a:solidFill>
                <a:latin typeface="Calibri"/>
                <a:ea typeface="Calibri"/>
                <a:cs typeface="Calibri"/>
                <a:sym typeface="Calibri"/>
              </a:rPr>
              <a:t>Adaptado del </a:t>
            </a:r>
            <a:r>
              <a:rPr lang="es-ES" sz="700" b="0" i="1" u="none" strike="noStrike" cap="none" dirty="0">
                <a:solidFill>
                  <a:schemeClr val="lt1"/>
                </a:solidFill>
                <a:latin typeface="Calibri"/>
                <a:ea typeface="Calibri"/>
                <a:cs typeface="Calibri"/>
                <a:sym typeface="Calibri"/>
              </a:rPr>
              <a:t>Business </a:t>
            </a:r>
            <a:r>
              <a:rPr lang="es-ES" sz="700" b="0" i="1" u="none" strike="noStrike" cap="none" dirty="0" err="1">
                <a:solidFill>
                  <a:schemeClr val="lt1"/>
                </a:solidFill>
                <a:latin typeface="Calibri"/>
                <a:ea typeface="Calibri"/>
                <a:cs typeface="Calibri"/>
                <a:sym typeface="Calibri"/>
              </a:rPr>
              <a:t>Model</a:t>
            </a:r>
            <a:r>
              <a:rPr lang="es-ES" sz="700" b="0" i="1" u="none" strike="noStrike" cap="none" dirty="0">
                <a:solidFill>
                  <a:schemeClr val="lt1"/>
                </a:solidFill>
                <a:latin typeface="Calibri"/>
                <a:ea typeface="Calibri"/>
                <a:cs typeface="Calibri"/>
                <a:sym typeface="Calibri"/>
              </a:rPr>
              <a:t> Canvas  </a:t>
            </a:r>
            <a:r>
              <a:rPr lang="es-ES" sz="700" b="0" i="0" u="none" strike="noStrike" cap="none" dirty="0">
                <a:solidFill>
                  <a:schemeClr val="lt1"/>
                </a:solidFill>
                <a:latin typeface="Calibri"/>
                <a:ea typeface="Calibri"/>
                <a:cs typeface="Calibri"/>
                <a:sym typeface="Calibri"/>
              </a:rPr>
              <a:t>diseñado por Business </a:t>
            </a:r>
            <a:r>
              <a:rPr lang="es-ES" sz="700" b="0" i="0" u="none" strike="noStrike" cap="none" dirty="0" err="1">
                <a:solidFill>
                  <a:schemeClr val="lt1"/>
                </a:solidFill>
                <a:latin typeface="Calibri"/>
                <a:ea typeface="Calibri"/>
                <a:cs typeface="Calibri"/>
                <a:sym typeface="Calibri"/>
              </a:rPr>
              <a:t>Model</a:t>
            </a:r>
            <a:r>
              <a:rPr lang="es-ES" sz="700" b="0" i="0" u="none" strike="noStrike" cap="none" dirty="0">
                <a:solidFill>
                  <a:schemeClr val="lt1"/>
                </a:solidFill>
                <a:latin typeface="Calibri"/>
                <a:ea typeface="Calibri"/>
                <a:cs typeface="Calibri"/>
                <a:sym typeface="Calibri"/>
              </a:rPr>
              <a:t> </a:t>
            </a:r>
            <a:r>
              <a:rPr lang="es-ES" sz="700" b="0" i="0" u="none" strike="noStrike" cap="none" dirty="0" err="1">
                <a:solidFill>
                  <a:schemeClr val="lt1"/>
                </a:solidFill>
                <a:latin typeface="Calibri"/>
                <a:ea typeface="Calibri"/>
                <a:cs typeface="Calibri"/>
                <a:sym typeface="Calibri"/>
              </a:rPr>
              <a:t>Foundry</a:t>
            </a:r>
            <a:r>
              <a:rPr lang="es-ES" sz="700" b="0" i="0" u="none" strike="noStrike" cap="none" dirty="0">
                <a:solidFill>
                  <a:schemeClr val="lt1"/>
                </a:solidFill>
                <a:latin typeface="Calibri"/>
                <a:ea typeface="Calibri"/>
                <a:cs typeface="Calibri"/>
                <a:sym typeface="Calibri"/>
              </a:rPr>
              <a:t> AG</a:t>
            </a:r>
            <a:endParaRPr lang="es-ES" sz="700" b="0" i="1" u="none" strike="noStrike" cap="none" dirty="0">
              <a:solidFill>
                <a:schemeClr val="lt1"/>
              </a:solidFill>
              <a:latin typeface="Calibri"/>
              <a:ea typeface="Calibri"/>
              <a:cs typeface="Calibri"/>
              <a:sym typeface="Calibri"/>
            </a:endParaRPr>
          </a:p>
          <a:p>
            <a:pPr algn="l"/>
            <a:r>
              <a:rPr lang="en-US" sz="700" b="0" i="0" u="none" strike="noStrike" cap="none" dirty="0" err="1">
                <a:solidFill>
                  <a:schemeClr val="lt1"/>
                </a:solidFill>
                <a:latin typeface="Calibri"/>
                <a:cs typeface="Calibri"/>
                <a:sym typeface="Arial"/>
              </a:rPr>
              <a:t>Esta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obra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está</a:t>
            </a:r>
            <a:r>
              <a:rPr lang="en-US" sz="700" b="0" i="0" u="none" strike="noStrike" cap="none" dirty="0">
                <a:solidFill>
                  <a:schemeClr val="lt1"/>
                </a:solidFill>
                <a:latin typeface="Calibri"/>
                <a:cs typeface="Calibri"/>
                <a:sym typeface="Arial"/>
              </a:rPr>
              <a:t> bajo </a:t>
            </a:r>
            <a:r>
              <a:rPr lang="en-US" sz="700" b="0" i="0" u="none" strike="noStrike" cap="none" dirty="0" err="1">
                <a:solidFill>
                  <a:schemeClr val="lt1"/>
                </a:solidFill>
                <a:latin typeface="Calibri"/>
                <a:cs typeface="Calibri"/>
                <a:sym typeface="Arial"/>
              </a:rPr>
              <a:t>una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Licencia</a:t>
            </a:r>
            <a:r>
              <a:rPr lang="en-US" sz="700" b="0" i="0" u="none" strike="noStrike" cap="none" dirty="0">
                <a:solidFill>
                  <a:schemeClr val="lt1"/>
                </a:solidFill>
                <a:latin typeface="Calibri"/>
                <a:cs typeface="Calibri"/>
                <a:sym typeface="Arial"/>
              </a:rPr>
              <a:t> </a:t>
            </a:r>
            <a:r>
              <a:rPr lang="en-US" sz="700" b="0" i="1" u="none" strike="noStrike" cap="none" dirty="0">
                <a:solidFill>
                  <a:schemeClr val="lt1"/>
                </a:solidFill>
                <a:latin typeface="Calibri"/>
                <a:cs typeface="Calibri"/>
                <a:sym typeface="Arial"/>
              </a:rPr>
              <a:t>Creative Commons </a:t>
            </a:r>
            <a:r>
              <a:rPr lang="es-ES" sz="700" b="0" i="0" u="none" strike="noStrike" cap="none" dirty="0">
                <a:solidFill>
                  <a:schemeClr val="bg1"/>
                </a:solidFill>
                <a:latin typeface="Calibri"/>
                <a:cs typeface="Calibri"/>
                <a:sym typeface="Arial"/>
                <a:hlinkClick r:id="rId15">
                  <a:extLst>
                    <a:ext uri="{A12FA001-AC4F-418D-AE19-62706E023703}">
                      <ahyp:hlinkClr xmlns:ahyp="http://schemas.microsoft.com/office/drawing/2018/hyperlinkcolor" val="tx"/>
                    </a:ext>
                  </a:extLst>
                </a:hlinkClick>
              </a:rPr>
              <a:t>Atribución-</a:t>
            </a:r>
            <a:r>
              <a:rPr lang="es-ES" sz="700" b="0" i="0" u="none" strike="noStrike" cap="none" dirty="0" err="1">
                <a:solidFill>
                  <a:schemeClr val="bg1"/>
                </a:solidFill>
                <a:latin typeface="Calibri"/>
                <a:cs typeface="Calibri"/>
                <a:sym typeface="Arial"/>
                <a:hlinkClick r:id="rId15">
                  <a:extLst>
                    <a:ext uri="{A12FA001-AC4F-418D-AE19-62706E023703}">
                      <ahyp:hlinkClr xmlns:ahyp="http://schemas.microsoft.com/office/drawing/2018/hyperlinkcolor" val="tx"/>
                    </a:ext>
                  </a:extLst>
                </a:hlinkClick>
              </a:rPr>
              <a:t>CompartirIgual</a:t>
            </a:r>
            <a:r>
              <a:rPr lang="es-ES" sz="700" b="0" i="0" u="none" strike="noStrike" cap="none" dirty="0">
                <a:solidFill>
                  <a:schemeClr val="bg1"/>
                </a:solidFill>
                <a:latin typeface="Calibri"/>
                <a:cs typeface="Calibri"/>
                <a:sym typeface="Arial"/>
                <a:hlinkClick r:id="rId15">
                  <a:extLst>
                    <a:ext uri="{A12FA001-AC4F-418D-AE19-62706E023703}">
                      <ahyp:hlinkClr xmlns:ahyp="http://schemas.microsoft.com/office/drawing/2018/hyperlinkcolor" val="tx"/>
                    </a:ext>
                  </a:extLst>
                </a:hlinkClick>
              </a:rPr>
              <a:t> 4.0 International (CC BY-SA 4.0 DEED)</a:t>
            </a:r>
            <a:endParaRPr lang="es-ES" sz="700" b="0" i="0" u="none" strike="noStrike" cap="none" dirty="0">
              <a:solidFill>
                <a:schemeClr val="bg1"/>
              </a:solidFill>
              <a:latin typeface="Calibri"/>
              <a:cs typeface="Calibri"/>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3"/>
          <p:cNvSpPr/>
          <p:nvPr/>
        </p:nvSpPr>
        <p:spPr>
          <a:xfrm>
            <a:off x="4498131" y="4052225"/>
            <a:ext cx="4278486" cy="1956179"/>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6" name="Google Shape;96;p13"/>
          <p:cNvSpPr/>
          <p:nvPr/>
        </p:nvSpPr>
        <p:spPr>
          <a:xfrm>
            <a:off x="2133600" y="4196088"/>
            <a:ext cx="2340864" cy="195681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7" name="Google Shape;97;p13"/>
          <p:cNvSpPr/>
          <p:nvPr/>
        </p:nvSpPr>
        <p:spPr>
          <a:xfrm>
            <a:off x="302420" y="4196088"/>
            <a:ext cx="1843088" cy="195681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8" name="Google Shape;98;p13"/>
          <p:cNvSpPr/>
          <p:nvPr/>
        </p:nvSpPr>
        <p:spPr>
          <a:xfrm>
            <a:off x="6629400" y="2531204"/>
            <a:ext cx="2124075" cy="167884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9" name="Google Shape;99;p13"/>
          <p:cNvSpPr/>
          <p:nvPr/>
        </p:nvSpPr>
        <p:spPr>
          <a:xfrm>
            <a:off x="6629400" y="683234"/>
            <a:ext cx="2119486" cy="1849981"/>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0" name="Google Shape;100;p13"/>
          <p:cNvSpPr/>
          <p:nvPr/>
        </p:nvSpPr>
        <p:spPr>
          <a:xfrm>
            <a:off x="4419600" y="686898"/>
            <a:ext cx="2214648" cy="3522962"/>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 name="Google Shape;101;p13"/>
          <p:cNvSpPr/>
          <p:nvPr/>
        </p:nvSpPr>
        <p:spPr>
          <a:xfrm>
            <a:off x="2127917" y="683234"/>
            <a:ext cx="2345716" cy="3526627"/>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2" name="Google Shape;102;p13"/>
          <p:cNvSpPr/>
          <p:nvPr/>
        </p:nvSpPr>
        <p:spPr>
          <a:xfrm>
            <a:off x="304801" y="686898"/>
            <a:ext cx="1833128" cy="3522962"/>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3" name="Google Shape;103;p13"/>
          <p:cNvSpPr/>
          <p:nvPr/>
        </p:nvSpPr>
        <p:spPr>
          <a:xfrm>
            <a:off x="2152272" y="4149405"/>
            <a:ext cx="1907591" cy="276803"/>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dirty="0" err="1">
                <a:solidFill>
                  <a:srgbClr val="00B0F0"/>
                </a:solidFill>
                <a:latin typeface="Calibri"/>
                <a:ea typeface="Calibri"/>
                <a:cs typeface="Calibri"/>
                <a:sym typeface="Calibri"/>
              </a:rPr>
              <a:t>Riesgos</a:t>
            </a:r>
            <a:r>
              <a:rPr lang="en-US" sz="1400" b="1" dirty="0">
                <a:solidFill>
                  <a:srgbClr val="00B0F0"/>
                </a:solidFill>
                <a:latin typeface="Calibri"/>
                <a:ea typeface="Calibri"/>
                <a:cs typeface="Calibri"/>
                <a:sym typeface="Calibri"/>
              </a:rPr>
              <a:t> </a:t>
            </a:r>
            <a:r>
              <a:rPr lang="en-US" sz="1400" b="1" dirty="0" err="1">
                <a:solidFill>
                  <a:srgbClr val="00B0F0"/>
                </a:solidFill>
                <a:latin typeface="Calibri"/>
                <a:ea typeface="Calibri"/>
                <a:cs typeface="Calibri"/>
                <a:sym typeface="Calibri"/>
              </a:rPr>
              <a:t>potenciales</a:t>
            </a:r>
            <a:endParaRPr sz="1400" dirty="0">
              <a:solidFill>
                <a:srgbClr val="00B0F0"/>
              </a:solidFill>
              <a:latin typeface="Calibri"/>
              <a:ea typeface="Calibri"/>
              <a:cs typeface="Calibri"/>
              <a:sym typeface="Calibri"/>
            </a:endParaRPr>
          </a:p>
          <a:p>
            <a:pPr marL="0" marR="0" lvl="0" indent="0" algn="l" rtl="0">
              <a:spcBef>
                <a:spcPts val="0"/>
              </a:spcBef>
              <a:spcAft>
                <a:spcPts val="0"/>
              </a:spcAft>
              <a:buNone/>
            </a:pPr>
            <a:endParaRPr sz="1400" b="1" dirty="0">
              <a:solidFill>
                <a:srgbClr val="00B0F0"/>
              </a:solidFill>
              <a:latin typeface="Calibri"/>
              <a:ea typeface="Calibri"/>
              <a:cs typeface="Calibri"/>
              <a:sym typeface="Calibri"/>
            </a:endParaRPr>
          </a:p>
          <a:p>
            <a:pPr marL="0" marR="0" lvl="0" indent="0" algn="l" rtl="0">
              <a:spcBef>
                <a:spcPts val="0"/>
              </a:spcBef>
              <a:spcAft>
                <a:spcPts val="0"/>
              </a:spcAft>
              <a:buNone/>
            </a:pPr>
            <a:endParaRPr sz="1400" b="1" dirty="0">
              <a:solidFill>
                <a:srgbClr val="00B0F0"/>
              </a:solidFill>
              <a:latin typeface="Calibri"/>
              <a:ea typeface="Calibri"/>
              <a:cs typeface="Calibri"/>
              <a:sym typeface="Calibri"/>
            </a:endParaRPr>
          </a:p>
        </p:txBody>
      </p:sp>
      <p:sp>
        <p:nvSpPr>
          <p:cNvPr id="104" name="Google Shape;104;p13"/>
          <p:cNvSpPr/>
          <p:nvPr/>
        </p:nvSpPr>
        <p:spPr>
          <a:xfrm>
            <a:off x="2156333" y="4407826"/>
            <a:ext cx="2327687" cy="102322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750" dirty="0">
                <a:solidFill>
                  <a:schemeClr val="dk1"/>
                </a:solidFill>
                <a:latin typeface="Calibri"/>
                <a:ea typeface="Calibri"/>
                <a:cs typeface="Calibri"/>
                <a:sym typeface="Calibri"/>
              </a:rPr>
              <a:t>¿</a:t>
            </a:r>
            <a:r>
              <a:rPr lang="en-US" sz="750" dirty="0" err="1">
                <a:solidFill>
                  <a:schemeClr val="dk1"/>
                </a:solidFill>
                <a:latin typeface="Calibri"/>
                <a:ea typeface="Calibri"/>
                <a:cs typeface="Calibri"/>
                <a:sym typeface="Calibri"/>
              </a:rPr>
              <a:t>Cuáles</a:t>
            </a:r>
            <a:r>
              <a:rPr lang="en-US" sz="750" dirty="0">
                <a:solidFill>
                  <a:schemeClr val="dk1"/>
                </a:solidFill>
                <a:latin typeface="Calibri"/>
                <a:ea typeface="Calibri"/>
                <a:cs typeface="Calibri"/>
                <a:sym typeface="Calibri"/>
              </a:rPr>
              <a:t> son </a:t>
            </a:r>
            <a:r>
              <a:rPr lang="en-US" sz="750" dirty="0" err="1">
                <a:solidFill>
                  <a:schemeClr val="dk1"/>
                </a:solidFill>
                <a:latin typeface="Calibri"/>
                <a:ea typeface="Calibri"/>
                <a:cs typeface="Calibri"/>
                <a:sym typeface="Calibri"/>
              </a:rPr>
              <a:t>algunos</a:t>
            </a:r>
            <a:r>
              <a:rPr lang="en-US" sz="750" dirty="0">
                <a:solidFill>
                  <a:schemeClr val="dk1"/>
                </a:solidFill>
                <a:latin typeface="Calibri"/>
                <a:ea typeface="Calibri"/>
                <a:cs typeface="Calibri"/>
                <a:sym typeface="Calibri"/>
              </a:rPr>
              <a:t> de los </a:t>
            </a:r>
            <a:r>
              <a:rPr lang="en-US" sz="750" dirty="0" err="1">
                <a:solidFill>
                  <a:schemeClr val="dk1"/>
                </a:solidFill>
                <a:latin typeface="Calibri"/>
                <a:ea typeface="Calibri"/>
                <a:cs typeface="Calibri"/>
                <a:sym typeface="Calibri"/>
              </a:rPr>
              <a:t>riesgos</a:t>
            </a:r>
            <a:r>
              <a:rPr lang="en-US" sz="750" dirty="0">
                <a:solidFill>
                  <a:schemeClr val="dk1"/>
                </a:solidFill>
                <a:latin typeface="Calibri"/>
                <a:ea typeface="Calibri"/>
                <a:cs typeface="Calibri"/>
                <a:sym typeface="Calibri"/>
              </a:rPr>
              <a:t> que </a:t>
            </a:r>
            <a:r>
              <a:rPr lang="en-US" sz="750" dirty="0" err="1">
                <a:solidFill>
                  <a:schemeClr val="dk1"/>
                </a:solidFill>
                <a:latin typeface="Calibri"/>
                <a:ea typeface="Calibri"/>
                <a:cs typeface="Calibri"/>
                <a:sym typeface="Calibri"/>
              </a:rPr>
              <a:t>probablemente</a:t>
            </a:r>
            <a:r>
              <a:rPr lang="en-US" sz="750" dirty="0">
                <a:solidFill>
                  <a:schemeClr val="dk1"/>
                </a:solidFill>
                <a:latin typeface="Calibri"/>
                <a:ea typeface="Calibri"/>
                <a:cs typeface="Calibri"/>
                <a:sym typeface="Calibri"/>
              </a:rPr>
              <a:t> se </a:t>
            </a:r>
            <a:r>
              <a:rPr lang="en-US" sz="750" dirty="0" err="1">
                <a:solidFill>
                  <a:schemeClr val="dk1"/>
                </a:solidFill>
                <a:latin typeface="Calibri"/>
                <a:ea typeface="Calibri"/>
                <a:cs typeface="Calibri"/>
                <a:sym typeface="Calibri"/>
              </a:rPr>
              <a:t>enfrentarán</a:t>
            </a:r>
            <a:r>
              <a:rPr lang="en-US" sz="750" dirty="0">
                <a:solidFill>
                  <a:schemeClr val="dk1"/>
                </a:solidFill>
                <a:latin typeface="Calibri"/>
                <a:ea typeface="Calibri"/>
                <a:cs typeface="Calibri"/>
                <a:sym typeface="Calibri"/>
              </a:rPr>
              <a:t> al </a:t>
            </a:r>
            <a:r>
              <a:rPr lang="en-US" sz="750" dirty="0" err="1">
                <a:solidFill>
                  <a:schemeClr val="dk1"/>
                </a:solidFill>
                <a:latin typeface="Calibri"/>
                <a:ea typeface="Calibri"/>
                <a:cs typeface="Calibri"/>
                <a:sym typeface="Calibri"/>
              </a:rPr>
              <a:t>solucionar</a:t>
            </a:r>
            <a:r>
              <a:rPr lang="en-US" sz="750" dirty="0">
                <a:solidFill>
                  <a:schemeClr val="dk1"/>
                </a:solidFill>
                <a:latin typeface="Calibri"/>
                <a:ea typeface="Calibri"/>
                <a:cs typeface="Calibri"/>
                <a:sym typeface="Calibri"/>
              </a:rPr>
              <a:t> el </a:t>
            </a:r>
            <a:r>
              <a:rPr lang="en-US" sz="750" dirty="0" err="1">
                <a:solidFill>
                  <a:schemeClr val="dk1"/>
                </a:solidFill>
                <a:latin typeface="Calibri"/>
                <a:ea typeface="Calibri"/>
                <a:cs typeface="Calibri"/>
                <a:sym typeface="Calibri"/>
              </a:rPr>
              <a:t>caso</a:t>
            </a:r>
            <a:r>
              <a:rPr lang="en-US" sz="750" dirty="0">
                <a:solidFill>
                  <a:schemeClr val="dk1"/>
                </a:solidFill>
                <a:latin typeface="Calibri"/>
                <a:ea typeface="Calibri"/>
                <a:cs typeface="Calibri"/>
                <a:sym typeface="Calibri"/>
              </a:rPr>
              <a:t>? </a:t>
            </a:r>
          </a:p>
          <a:p>
            <a:pPr marL="0" marR="0" lvl="0" indent="0" algn="l" rtl="0">
              <a:spcBef>
                <a:spcPts val="0"/>
              </a:spcBef>
              <a:spcAft>
                <a:spcPts val="0"/>
              </a:spcAft>
              <a:buNone/>
            </a:pPr>
            <a:r>
              <a:rPr lang="en-US" sz="750" dirty="0">
                <a:solidFill>
                  <a:schemeClr val="dk1"/>
                </a:solidFill>
                <a:latin typeface="Calibri"/>
                <a:ea typeface="Calibri"/>
                <a:cs typeface="Calibri"/>
                <a:sym typeface="Calibri"/>
              </a:rPr>
              <a:t>¿</a:t>
            </a:r>
            <a:r>
              <a:rPr lang="en-US" sz="750" dirty="0" err="1">
                <a:solidFill>
                  <a:schemeClr val="dk1"/>
                </a:solidFill>
                <a:latin typeface="Calibri"/>
                <a:ea typeface="Calibri"/>
                <a:cs typeface="Calibri"/>
                <a:sym typeface="Calibri"/>
              </a:rPr>
              <a:t>Cómo</a:t>
            </a:r>
            <a:r>
              <a:rPr lang="en-US" sz="750" dirty="0">
                <a:solidFill>
                  <a:schemeClr val="dk1"/>
                </a:solidFill>
                <a:latin typeface="Calibri"/>
                <a:ea typeface="Calibri"/>
                <a:cs typeface="Calibri"/>
                <a:sym typeface="Calibri"/>
              </a:rPr>
              <a:t> se </a:t>
            </a:r>
            <a:r>
              <a:rPr lang="en-US" sz="750" dirty="0" err="1">
                <a:solidFill>
                  <a:schemeClr val="dk1"/>
                </a:solidFill>
                <a:latin typeface="Calibri"/>
                <a:ea typeface="Calibri"/>
                <a:cs typeface="Calibri"/>
                <a:sym typeface="Calibri"/>
              </a:rPr>
              <a:t>pueden</a:t>
            </a:r>
            <a:r>
              <a:rPr lang="en-US" sz="750" dirty="0">
                <a:solidFill>
                  <a:schemeClr val="dk1"/>
                </a:solidFill>
                <a:latin typeface="Calibri"/>
                <a:ea typeface="Calibri"/>
                <a:cs typeface="Calibri"/>
                <a:sym typeface="Calibri"/>
              </a:rPr>
              <a:t> </a:t>
            </a:r>
            <a:r>
              <a:rPr lang="en-US" sz="750" dirty="0" err="1">
                <a:solidFill>
                  <a:schemeClr val="dk1"/>
                </a:solidFill>
                <a:latin typeface="Calibri"/>
                <a:ea typeface="Calibri"/>
                <a:cs typeface="Calibri"/>
                <a:sym typeface="Calibri"/>
              </a:rPr>
              <a:t>superar</a:t>
            </a:r>
            <a:r>
              <a:rPr lang="en-US" sz="750" dirty="0">
                <a:solidFill>
                  <a:schemeClr val="dk1"/>
                </a:solidFill>
                <a:latin typeface="Calibri"/>
                <a:ea typeface="Calibri"/>
                <a:cs typeface="Calibri"/>
                <a:sym typeface="Calibri"/>
              </a:rPr>
              <a:t>? </a:t>
            </a:r>
            <a:endParaRPr sz="750" dirty="0"/>
          </a:p>
          <a:p>
            <a:pPr lvl="0"/>
            <a:r>
              <a:rPr lang="en-US" sz="750" dirty="0" err="1">
                <a:solidFill>
                  <a:schemeClr val="dk1"/>
                </a:solidFill>
                <a:latin typeface="Calibri"/>
                <a:ea typeface="Calibri"/>
                <a:cs typeface="Calibri"/>
                <a:sym typeface="Calibri"/>
              </a:rPr>
              <a:t>Esta</a:t>
            </a:r>
            <a:r>
              <a:rPr lang="en-US" sz="750" dirty="0">
                <a:solidFill>
                  <a:schemeClr val="dk1"/>
                </a:solidFill>
                <a:latin typeface="Calibri"/>
                <a:ea typeface="Calibri"/>
                <a:cs typeface="Calibri"/>
                <a:sym typeface="Calibri"/>
              </a:rPr>
              <a:t> </a:t>
            </a:r>
            <a:r>
              <a:rPr lang="en-US" sz="750" dirty="0" err="1">
                <a:solidFill>
                  <a:schemeClr val="dk1"/>
                </a:solidFill>
                <a:latin typeface="Calibri"/>
                <a:ea typeface="Calibri"/>
                <a:cs typeface="Calibri"/>
                <a:sym typeface="Calibri"/>
              </a:rPr>
              <a:t>lista</a:t>
            </a:r>
            <a:r>
              <a:rPr lang="en-US" sz="750" dirty="0">
                <a:solidFill>
                  <a:schemeClr val="dk1"/>
                </a:solidFill>
                <a:latin typeface="Calibri"/>
                <a:ea typeface="Calibri"/>
                <a:cs typeface="Calibri"/>
                <a:sym typeface="Calibri"/>
              </a:rPr>
              <a:t> </a:t>
            </a:r>
            <a:r>
              <a:rPr lang="en-US" sz="750" dirty="0" err="1">
                <a:solidFill>
                  <a:schemeClr val="dk1"/>
                </a:solidFill>
                <a:latin typeface="Calibri"/>
                <a:ea typeface="Calibri"/>
                <a:cs typeface="Calibri"/>
                <a:sym typeface="Calibri"/>
              </a:rPr>
              <a:t>ayudará</a:t>
            </a:r>
            <a:r>
              <a:rPr lang="en-US" sz="750" dirty="0">
                <a:solidFill>
                  <a:schemeClr val="dk1"/>
                </a:solidFill>
                <a:latin typeface="Calibri"/>
                <a:ea typeface="Calibri"/>
                <a:cs typeface="Calibri"/>
                <a:sym typeface="Calibri"/>
              </a:rPr>
              <a:t> a </a:t>
            </a:r>
            <a:r>
              <a:rPr lang="en-US" sz="750" dirty="0" err="1">
                <a:solidFill>
                  <a:schemeClr val="dk1"/>
                </a:solidFill>
                <a:latin typeface="Calibri"/>
                <a:ea typeface="Calibri"/>
                <a:cs typeface="Calibri"/>
                <a:sym typeface="Calibri"/>
              </a:rPr>
              <a:t>desarrollar</a:t>
            </a:r>
            <a:r>
              <a:rPr lang="en-US" sz="750" dirty="0">
                <a:solidFill>
                  <a:schemeClr val="dk1"/>
                </a:solidFill>
                <a:latin typeface="Calibri"/>
                <a:ea typeface="Calibri"/>
                <a:cs typeface="Calibri"/>
                <a:sym typeface="Calibri"/>
              </a:rPr>
              <a:t> un plan de </a:t>
            </a:r>
            <a:r>
              <a:rPr lang="en-US" sz="750" dirty="0" err="1">
                <a:solidFill>
                  <a:schemeClr val="dk1"/>
                </a:solidFill>
                <a:latin typeface="Calibri"/>
                <a:ea typeface="Calibri"/>
                <a:cs typeface="Calibri"/>
                <a:sym typeface="Calibri"/>
              </a:rPr>
              <a:t>administración</a:t>
            </a:r>
            <a:r>
              <a:rPr lang="en-US" sz="750" dirty="0">
                <a:solidFill>
                  <a:schemeClr val="dk1"/>
                </a:solidFill>
                <a:latin typeface="Calibri"/>
                <a:ea typeface="Calibri"/>
                <a:cs typeface="Calibri"/>
                <a:sym typeface="Calibri"/>
              </a:rPr>
              <a:t> de </a:t>
            </a:r>
            <a:r>
              <a:rPr lang="en-US" sz="750" dirty="0" err="1">
                <a:solidFill>
                  <a:schemeClr val="dk1"/>
                </a:solidFill>
                <a:latin typeface="Calibri"/>
                <a:ea typeface="Calibri"/>
                <a:cs typeface="Calibri"/>
                <a:sym typeface="Calibri"/>
              </a:rPr>
              <a:t>riesgos</a:t>
            </a:r>
            <a:r>
              <a:rPr lang="en-US" sz="750" dirty="0">
                <a:solidFill>
                  <a:schemeClr val="dk1"/>
                </a:solidFill>
                <a:latin typeface="Calibri"/>
                <a:ea typeface="Calibri"/>
                <a:cs typeface="Calibri"/>
                <a:sym typeface="Calibri"/>
              </a:rPr>
              <a:t>. </a:t>
            </a:r>
          </a:p>
          <a:p>
            <a:pPr marL="0" marR="0" lvl="0" indent="0" algn="l" rtl="0">
              <a:spcBef>
                <a:spcPts val="0"/>
              </a:spcBef>
              <a:spcAft>
                <a:spcPts val="0"/>
              </a:spcAft>
              <a:buNone/>
            </a:pPr>
            <a:endParaRPr lang="en-US" sz="800" dirty="0">
              <a:solidFill>
                <a:schemeClr val="dk1"/>
              </a:solidFill>
              <a:latin typeface="Calibri"/>
              <a:ea typeface="Calibri"/>
              <a:cs typeface="Calibri"/>
              <a:sym typeface="Calibri"/>
            </a:endParaRPr>
          </a:p>
          <a:p>
            <a:pPr marL="0" marR="0" lvl="0" indent="0" algn="l" rtl="0">
              <a:spcBef>
                <a:spcPts val="0"/>
              </a:spcBef>
              <a:spcAft>
                <a:spcPts val="0"/>
              </a:spcAft>
              <a:buNone/>
            </a:pPr>
            <a:endParaRPr dirty="0"/>
          </a:p>
        </p:txBody>
      </p:sp>
      <p:sp>
        <p:nvSpPr>
          <p:cNvPr id="105" name="Google Shape;105;p13"/>
          <p:cNvSpPr/>
          <p:nvPr/>
        </p:nvSpPr>
        <p:spPr>
          <a:xfrm>
            <a:off x="6673530" y="715210"/>
            <a:ext cx="1490829" cy="40915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Resultado final</a:t>
            </a:r>
            <a:endParaRPr/>
          </a:p>
        </p:txBody>
      </p:sp>
      <p:sp>
        <p:nvSpPr>
          <p:cNvPr id="106" name="Google Shape;106;p13"/>
          <p:cNvSpPr/>
          <p:nvPr/>
        </p:nvSpPr>
        <p:spPr>
          <a:xfrm>
            <a:off x="6673530" y="2533215"/>
            <a:ext cx="1278269" cy="55124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Evidencias de competencia</a:t>
            </a:r>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p:txBody>
      </p:sp>
      <p:sp>
        <p:nvSpPr>
          <p:cNvPr id="107" name="Google Shape;107;p13"/>
          <p:cNvSpPr/>
          <p:nvPr/>
        </p:nvSpPr>
        <p:spPr>
          <a:xfrm>
            <a:off x="304799" y="4239933"/>
            <a:ext cx="1625392" cy="55772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b="1" dirty="0">
                <a:solidFill>
                  <a:srgbClr val="00B0F0"/>
                </a:solidFill>
                <a:latin typeface="Calibri"/>
                <a:ea typeface="Calibri"/>
                <a:cs typeface="Calibri"/>
                <a:sym typeface="Calibri"/>
              </a:rPr>
              <a:t>Pasos a considerar</a:t>
            </a:r>
            <a:endParaRPr dirty="0"/>
          </a:p>
        </p:txBody>
      </p:sp>
      <p:sp>
        <p:nvSpPr>
          <p:cNvPr id="108" name="Google Shape;108;p13"/>
          <p:cNvSpPr/>
          <p:nvPr/>
        </p:nvSpPr>
        <p:spPr>
          <a:xfrm>
            <a:off x="304799" y="756980"/>
            <a:ext cx="1828052"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Subcompetencias </a:t>
            </a:r>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p:txBody>
      </p:sp>
      <p:sp>
        <p:nvSpPr>
          <p:cNvPr id="109" name="Google Shape;109;p13"/>
          <p:cNvSpPr/>
          <p:nvPr/>
        </p:nvSpPr>
        <p:spPr>
          <a:xfrm>
            <a:off x="4486401" y="4136737"/>
            <a:ext cx="1031838" cy="37149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dirty="0" err="1">
                <a:solidFill>
                  <a:srgbClr val="00B0F0"/>
                </a:solidFill>
                <a:latin typeface="Calibri"/>
                <a:ea typeface="Calibri"/>
                <a:cs typeface="Calibri"/>
                <a:sym typeface="Calibri"/>
              </a:rPr>
              <a:t>Evaluación</a:t>
            </a:r>
            <a:endParaRPr sz="1400" dirty="0">
              <a:solidFill>
                <a:srgbClr val="00B0F0"/>
              </a:solidFill>
              <a:latin typeface="Calibri"/>
              <a:ea typeface="Calibri"/>
              <a:cs typeface="Calibri"/>
              <a:sym typeface="Calibri"/>
            </a:endParaRPr>
          </a:p>
          <a:p>
            <a:pPr marL="0" marR="0" lvl="0" indent="0" algn="l" rtl="0">
              <a:spcBef>
                <a:spcPts val="0"/>
              </a:spcBef>
              <a:spcAft>
                <a:spcPts val="0"/>
              </a:spcAft>
              <a:buNone/>
            </a:pPr>
            <a:endParaRPr sz="1400" dirty="0">
              <a:solidFill>
                <a:srgbClr val="00B0F0"/>
              </a:solidFill>
              <a:latin typeface="Calibri"/>
              <a:ea typeface="Calibri"/>
              <a:cs typeface="Calibri"/>
              <a:sym typeface="Calibri"/>
            </a:endParaRPr>
          </a:p>
          <a:p>
            <a:pPr marL="0" marR="0" lvl="0" indent="0" algn="l" rtl="0">
              <a:spcBef>
                <a:spcPts val="0"/>
              </a:spcBef>
              <a:spcAft>
                <a:spcPts val="0"/>
              </a:spcAft>
              <a:buNone/>
            </a:pPr>
            <a:r>
              <a:rPr lang="en-US" sz="1400" dirty="0">
                <a:solidFill>
                  <a:srgbClr val="00B0F0"/>
                </a:solidFill>
                <a:latin typeface="Calibri"/>
                <a:ea typeface="Calibri"/>
                <a:cs typeface="Calibri"/>
                <a:sym typeface="Calibri"/>
              </a:rPr>
              <a:t> </a:t>
            </a:r>
            <a:endParaRPr dirty="0"/>
          </a:p>
        </p:txBody>
      </p:sp>
      <p:sp>
        <p:nvSpPr>
          <p:cNvPr id="110" name="Google Shape;110;p13"/>
          <p:cNvSpPr/>
          <p:nvPr/>
        </p:nvSpPr>
        <p:spPr>
          <a:xfrm>
            <a:off x="304800" y="683234"/>
            <a:ext cx="8444086" cy="5469033"/>
          </a:xfrm>
          <a:prstGeom prst="roundRect">
            <a:avLst>
              <a:gd name="adj" fmla="val 0"/>
            </a:avLst>
          </a:prstGeom>
          <a:noFill/>
          <a:ln w="222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44" marR="0" lvl="0" indent="0" algn="l" rtl="0">
              <a:spcBef>
                <a:spcPts val="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sp>
        <p:nvSpPr>
          <p:cNvPr id="111" name="Google Shape;111;p13"/>
          <p:cNvSpPr/>
          <p:nvPr/>
        </p:nvSpPr>
        <p:spPr>
          <a:xfrm>
            <a:off x="4486401" y="728247"/>
            <a:ext cx="1416821" cy="40382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Contenidos</a:t>
            </a:r>
            <a:endParaRPr sz="1400">
              <a:solidFill>
                <a:srgbClr val="00B0F0"/>
              </a:solidFill>
              <a:latin typeface="Calibri"/>
              <a:ea typeface="Calibri"/>
              <a:cs typeface="Calibri"/>
              <a:sym typeface="Calibri"/>
            </a:endParaRPr>
          </a:p>
        </p:txBody>
      </p:sp>
      <p:pic>
        <p:nvPicPr>
          <p:cNvPr id="112" name="Google Shape;112;p13"/>
          <p:cNvPicPr preferRelativeResize="0"/>
          <p:nvPr/>
        </p:nvPicPr>
        <p:blipFill rotWithShape="1">
          <a:blip r:embed="rId3">
            <a:alphaModFix/>
          </a:blip>
          <a:srcRect/>
          <a:stretch/>
        </p:blipFill>
        <p:spPr>
          <a:xfrm>
            <a:off x="1830434" y="811973"/>
            <a:ext cx="212737" cy="236375"/>
          </a:xfrm>
          <a:prstGeom prst="rect">
            <a:avLst/>
          </a:prstGeom>
          <a:noFill/>
          <a:ln>
            <a:noFill/>
          </a:ln>
        </p:spPr>
      </p:pic>
      <p:pic>
        <p:nvPicPr>
          <p:cNvPr id="113" name="Google Shape;113;p13"/>
          <p:cNvPicPr preferRelativeResize="0"/>
          <p:nvPr/>
        </p:nvPicPr>
        <p:blipFill rotWithShape="1">
          <a:blip r:embed="rId4">
            <a:alphaModFix/>
          </a:blip>
          <a:srcRect/>
          <a:stretch/>
        </p:blipFill>
        <p:spPr>
          <a:xfrm>
            <a:off x="4141296" y="4167335"/>
            <a:ext cx="347225" cy="294386"/>
          </a:xfrm>
          <a:prstGeom prst="rect">
            <a:avLst/>
          </a:prstGeom>
          <a:noFill/>
          <a:ln>
            <a:noFill/>
          </a:ln>
        </p:spPr>
      </p:pic>
      <p:sp>
        <p:nvSpPr>
          <p:cNvPr id="114" name="Google Shape;114;p13"/>
          <p:cNvSpPr txBox="1"/>
          <p:nvPr/>
        </p:nvSpPr>
        <p:spPr>
          <a:xfrm>
            <a:off x="1676760" y="3499601"/>
            <a:ext cx="529068"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1</a:t>
            </a:r>
            <a:endParaRPr/>
          </a:p>
        </p:txBody>
      </p:sp>
      <p:sp>
        <p:nvSpPr>
          <p:cNvPr id="115" name="Google Shape;115;p13"/>
          <p:cNvSpPr txBox="1"/>
          <p:nvPr/>
        </p:nvSpPr>
        <p:spPr>
          <a:xfrm>
            <a:off x="4086230" y="4502027"/>
            <a:ext cx="390614" cy="7782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dirty="0">
                <a:solidFill>
                  <a:srgbClr val="D8D8D8"/>
                </a:solidFill>
                <a:latin typeface="Calibri"/>
                <a:ea typeface="Calibri"/>
                <a:cs typeface="Calibri"/>
                <a:sym typeface="Calibri"/>
              </a:rPr>
              <a:t>7</a:t>
            </a:r>
            <a:endParaRPr dirty="0"/>
          </a:p>
        </p:txBody>
      </p:sp>
      <p:sp>
        <p:nvSpPr>
          <p:cNvPr id="116" name="Google Shape;116;p13"/>
          <p:cNvSpPr txBox="1"/>
          <p:nvPr/>
        </p:nvSpPr>
        <p:spPr>
          <a:xfrm>
            <a:off x="8298406" y="5449189"/>
            <a:ext cx="619436"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6</a:t>
            </a:r>
            <a:endParaRPr/>
          </a:p>
        </p:txBody>
      </p:sp>
      <p:sp>
        <p:nvSpPr>
          <p:cNvPr id="117" name="Google Shape;117;p13"/>
          <p:cNvSpPr/>
          <p:nvPr/>
        </p:nvSpPr>
        <p:spPr>
          <a:xfrm>
            <a:off x="2152272" y="728083"/>
            <a:ext cx="969400" cy="39093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dirty="0" err="1">
                <a:solidFill>
                  <a:srgbClr val="00B0F0"/>
                </a:solidFill>
                <a:latin typeface="Calibri"/>
                <a:ea typeface="Calibri"/>
                <a:cs typeface="Calibri"/>
                <a:sym typeface="Calibri"/>
              </a:rPr>
              <a:t>Caso</a:t>
            </a:r>
            <a:endParaRPr dirty="0"/>
          </a:p>
        </p:txBody>
      </p:sp>
      <p:sp>
        <p:nvSpPr>
          <p:cNvPr id="118" name="Google Shape;118;p13"/>
          <p:cNvSpPr txBox="1"/>
          <p:nvPr/>
        </p:nvSpPr>
        <p:spPr>
          <a:xfrm>
            <a:off x="8281986" y="1841625"/>
            <a:ext cx="670309"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4</a:t>
            </a:r>
            <a:endParaRPr/>
          </a:p>
        </p:txBody>
      </p:sp>
      <p:pic>
        <p:nvPicPr>
          <p:cNvPr id="119" name="Google Shape;119;p13" descr="Resultado de imagen para idea icon"/>
          <p:cNvPicPr preferRelativeResize="0"/>
          <p:nvPr/>
        </p:nvPicPr>
        <p:blipFill rotWithShape="1">
          <a:blip r:embed="rId5">
            <a:alphaModFix/>
          </a:blip>
          <a:srcRect/>
          <a:stretch/>
        </p:blipFill>
        <p:spPr>
          <a:xfrm>
            <a:off x="4035571" y="701866"/>
            <a:ext cx="364937" cy="364937"/>
          </a:xfrm>
          <a:prstGeom prst="rect">
            <a:avLst/>
          </a:prstGeom>
          <a:noFill/>
          <a:ln>
            <a:noFill/>
          </a:ln>
        </p:spPr>
      </p:pic>
      <p:pic>
        <p:nvPicPr>
          <p:cNvPr id="120" name="Google Shape;120;p13"/>
          <p:cNvPicPr preferRelativeResize="0"/>
          <p:nvPr/>
        </p:nvPicPr>
        <p:blipFill rotWithShape="1">
          <a:blip r:embed="rId6">
            <a:alphaModFix/>
          </a:blip>
          <a:srcRect/>
          <a:stretch/>
        </p:blipFill>
        <p:spPr>
          <a:xfrm>
            <a:off x="8348544" y="759679"/>
            <a:ext cx="348563" cy="306495"/>
          </a:xfrm>
          <a:prstGeom prst="rect">
            <a:avLst/>
          </a:prstGeom>
          <a:noFill/>
          <a:ln>
            <a:noFill/>
          </a:ln>
        </p:spPr>
      </p:pic>
      <p:pic>
        <p:nvPicPr>
          <p:cNvPr id="121" name="Google Shape;121;p13"/>
          <p:cNvPicPr preferRelativeResize="0"/>
          <p:nvPr/>
        </p:nvPicPr>
        <p:blipFill rotWithShape="1">
          <a:blip r:embed="rId7">
            <a:alphaModFix/>
          </a:blip>
          <a:srcRect/>
          <a:stretch/>
        </p:blipFill>
        <p:spPr>
          <a:xfrm>
            <a:off x="6248400" y="773403"/>
            <a:ext cx="365963" cy="292771"/>
          </a:xfrm>
          <a:prstGeom prst="rect">
            <a:avLst/>
          </a:prstGeom>
          <a:noFill/>
          <a:ln>
            <a:noFill/>
          </a:ln>
        </p:spPr>
      </p:pic>
      <p:pic>
        <p:nvPicPr>
          <p:cNvPr id="122" name="Google Shape;122;p13"/>
          <p:cNvPicPr preferRelativeResize="0"/>
          <p:nvPr/>
        </p:nvPicPr>
        <p:blipFill rotWithShape="1">
          <a:blip r:embed="rId8">
            <a:alphaModFix/>
          </a:blip>
          <a:srcRect/>
          <a:stretch/>
        </p:blipFill>
        <p:spPr>
          <a:xfrm>
            <a:off x="8397989" y="2634331"/>
            <a:ext cx="294636" cy="167639"/>
          </a:xfrm>
          <a:prstGeom prst="rect">
            <a:avLst/>
          </a:prstGeom>
          <a:noFill/>
          <a:ln>
            <a:noFill/>
          </a:ln>
        </p:spPr>
      </p:pic>
      <p:sp>
        <p:nvSpPr>
          <p:cNvPr id="123" name="Google Shape;123;p13"/>
          <p:cNvSpPr/>
          <p:nvPr/>
        </p:nvSpPr>
        <p:spPr>
          <a:xfrm>
            <a:off x="6673530" y="1066802"/>
            <a:ext cx="1729380" cy="107721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dirty="0" err="1">
                <a:solidFill>
                  <a:schemeClr val="dk1"/>
                </a:solidFill>
                <a:latin typeface="Calibri"/>
                <a:ea typeface="Calibri"/>
                <a:cs typeface="Calibri"/>
                <a:sym typeface="Calibri"/>
              </a:rPr>
              <a:t>Descripción</a:t>
            </a:r>
            <a:r>
              <a:rPr lang="en-US" sz="800" dirty="0">
                <a:solidFill>
                  <a:schemeClr val="dk1"/>
                </a:solidFill>
                <a:latin typeface="Calibri"/>
                <a:ea typeface="Calibri"/>
                <a:cs typeface="Calibri"/>
                <a:sym typeface="Calibri"/>
              </a:rPr>
              <a:t> de la </a:t>
            </a:r>
            <a:r>
              <a:rPr lang="en-US" sz="800" dirty="0" err="1">
                <a:solidFill>
                  <a:schemeClr val="dk1"/>
                </a:solidFill>
                <a:latin typeface="Calibri"/>
                <a:ea typeface="Calibri"/>
                <a:cs typeface="Calibri"/>
                <a:sym typeface="Calibri"/>
              </a:rPr>
              <a:t>propuesta</a:t>
            </a:r>
            <a:r>
              <a:rPr lang="en-US" sz="800" dirty="0">
                <a:solidFill>
                  <a:schemeClr val="dk1"/>
                </a:solidFill>
                <a:latin typeface="Calibri"/>
                <a:ea typeface="Calibri"/>
                <a:cs typeface="Calibri"/>
                <a:sym typeface="Calibri"/>
              </a:rPr>
              <a:t> de </a:t>
            </a:r>
            <a:r>
              <a:rPr lang="en-US" sz="800" dirty="0" err="1">
                <a:solidFill>
                  <a:schemeClr val="dk1"/>
                </a:solidFill>
                <a:latin typeface="Calibri"/>
                <a:ea typeface="Calibri"/>
                <a:cs typeface="Calibri"/>
                <a:sym typeface="Calibri"/>
              </a:rPr>
              <a:t>solución</a:t>
            </a:r>
            <a:r>
              <a:rPr lang="en-US" sz="800" dirty="0">
                <a:solidFill>
                  <a:schemeClr val="dk1"/>
                </a:solidFill>
                <a:latin typeface="Calibri"/>
                <a:ea typeface="Calibri"/>
                <a:cs typeface="Calibri"/>
                <a:sym typeface="Calibri"/>
              </a:rPr>
              <a:t> o </a:t>
            </a:r>
            <a:r>
              <a:rPr lang="en-US" sz="800" dirty="0" err="1">
                <a:solidFill>
                  <a:schemeClr val="dk1"/>
                </a:solidFill>
                <a:latin typeface="Calibri"/>
                <a:ea typeface="Calibri"/>
                <a:cs typeface="Calibri"/>
                <a:sym typeface="Calibri"/>
              </a:rPr>
              <a:t>soluciones</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elaborado</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por</a:t>
            </a:r>
            <a:r>
              <a:rPr lang="en-US" sz="800" dirty="0">
                <a:solidFill>
                  <a:schemeClr val="dk1"/>
                </a:solidFill>
                <a:latin typeface="Calibri"/>
                <a:ea typeface="Calibri"/>
                <a:cs typeface="Calibri"/>
                <a:sym typeface="Calibri"/>
              </a:rPr>
              <a:t> el </a:t>
            </a:r>
            <a:r>
              <a:rPr lang="en-US" sz="800" dirty="0" err="1">
                <a:solidFill>
                  <a:schemeClr val="dk1"/>
                </a:solidFill>
                <a:latin typeface="Calibri"/>
                <a:ea typeface="Calibri"/>
                <a:cs typeface="Calibri"/>
                <a:sym typeface="Calibri"/>
              </a:rPr>
              <a:t>estudiante</a:t>
            </a:r>
            <a:r>
              <a:rPr lang="en-US" sz="800" dirty="0">
                <a:solidFill>
                  <a:schemeClr val="dk1"/>
                </a:solidFill>
                <a:latin typeface="Calibri"/>
                <a:ea typeface="Calibri"/>
                <a:cs typeface="Calibri"/>
                <a:sym typeface="Calibri"/>
              </a:rPr>
              <a:t>.</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800" dirty="0">
                <a:solidFill>
                  <a:schemeClr val="dk1"/>
                </a:solidFill>
                <a:latin typeface="Calibri"/>
                <a:ea typeface="Calibri"/>
                <a:cs typeface="Calibri"/>
                <a:sym typeface="Calibri"/>
              </a:rPr>
              <a:t>¿</a:t>
            </a:r>
            <a:r>
              <a:rPr lang="en-US" sz="800" dirty="0" err="1">
                <a:solidFill>
                  <a:schemeClr val="dk1"/>
                </a:solidFill>
                <a:latin typeface="Calibri"/>
                <a:ea typeface="Calibri"/>
                <a:cs typeface="Calibri"/>
                <a:sym typeface="Calibri"/>
              </a:rPr>
              <a:t>Cuáles</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serían</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los</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productos</a:t>
            </a:r>
            <a:r>
              <a:rPr lang="en-US" sz="800" dirty="0">
                <a:solidFill>
                  <a:schemeClr val="dk1"/>
                </a:solidFill>
                <a:latin typeface="Calibri"/>
                <a:ea typeface="Calibri"/>
                <a:cs typeface="Calibri"/>
                <a:sym typeface="Calibri"/>
              </a:rPr>
              <a:t> de </a:t>
            </a:r>
            <a:r>
              <a:rPr lang="en-US" sz="800" dirty="0" err="1">
                <a:solidFill>
                  <a:schemeClr val="dk1"/>
                </a:solidFill>
                <a:latin typeface="Calibri"/>
                <a:ea typeface="Calibri"/>
                <a:cs typeface="Calibri"/>
                <a:sym typeface="Calibri"/>
              </a:rPr>
              <a:t>cada</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etapa</a:t>
            </a:r>
            <a:r>
              <a:rPr lang="en-US" sz="800" dirty="0">
                <a:solidFill>
                  <a:schemeClr val="dk1"/>
                </a:solidFill>
                <a:latin typeface="Calibri"/>
                <a:ea typeface="Calibri"/>
                <a:cs typeface="Calibri"/>
                <a:sym typeface="Calibri"/>
              </a:rPr>
              <a:t>?</a:t>
            </a:r>
            <a:endParaRPr dirty="0"/>
          </a:p>
          <a:p>
            <a:pPr marL="0" marR="0" lvl="0" indent="0" algn="l" rtl="0">
              <a:spcBef>
                <a:spcPts val="0"/>
              </a:spcBef>
              <a:spcAft>
                <a:spcPts val="0"/>
              </a:spcAft>
              <a:buNone/>
            </a:pPr>
            <a:r>
              <a:rPr lang="en-US" sz="800" dirty="0">
                <a:solidFill>
                  <a:schemeClr val="dk1"/>
                </a:solidFill>
                <a:latin typeface="Calibri"/>
                <a:ea typeface="Calibri"/>
                <a:cs typeface="Calibri"/>
                <a:sym typeface="Calibri"/>
              </a:rPr>
              <a:t>¿</a:t>
            </a:r>
            <a:r>
              <a:rPr lang="en-US" sz="800" dirty="0" err="1">
                <a:solidFill>
                  <a:schemeClr val="dk1"/>
                </a:solidFill>
                <a:latin typeface="Calibri"/>
                <a:ea typeface="Calibri"/>
                <a:cs typeface="Calibri"/>
                <a:sym typeface="Calibri"/>
              </a:rPr>
              <a:t>Cuál</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sería</a:t>
            </a:r>
            <a:r>
              <a:rPr lang="en-US" sz="800" dirty="0">
                <a:solidFill>
                  <a:schemeClr val="dk1"/>
                </a:solidFill>
                <a:latin typeface="Calibri"/>
                <a:ea typeface="Calibri"/>
                <a:cs typeface="Calibri"/>
                <a:sym typeface="Calibri"/>
              </a:rPr>
              <a:t> el </a:t>
            </a:r>
            <a:r>
              <a:rPr lang="en-US" sz="800" dirty="0" err="1">
                <a:solidFill>
                  <a:schemeClr val="dk1"/>
                </a:solidFill>
                <a:latin typeface="Calibri"/>
                <a:ea typeface="Calibri"/>
                <a:cs typeface="Calibri"/>
                <a:sym typeface="Calibri"/>
              </a:rPr>
              <a:t>producto</a:t>
            </a:r>
            <a:r>
              <a:rPr lang="en-US" sz="800" dirty="0">
                <a:solidFill>
                  <a:schemeClr val="dk1"/>
                </a:solidFill>
                <a:latin typeface="Calibri"/>
                <a:ea typeface="Calibri"/>
                <a:cs typeface="Calibri"/>
                <a:sym typeface="Calibri"/>
              </a:rPr>
              <a:t> final?</a:t>
            </a:r>
            <a:endParaRPr dirty="0"/>
          </a:p>
        </p:txBody>
      </p:sp>
      <p:sp>
        <p:nvSpPr>
          <p:cNvPr id="124" name="Google Shape;124;p13"/>
          <p:cNvSpPr/>
          <p:nvPr/>
        </p:nvSpPr>
        <p:spPr>
          <a:xfrm>
            <a:off x="2152272" y="1107932"/>
            <a:ext cx="2243411" cy="107721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dirty="0" err="1">
                <a:solidFill>
                  <a:schemeClr val="dk1"/>
                </a:solidFill>
                <a:latin typeface="Calibri"/>
                <a:ea typeface="Calibri"/>
                <a:cs typeface="Calibri"/>
                <a:sym typeface="Calibri"/>
              </a:rPr>
              <a:t>Descripción</a:t>
            </a:r>
            <a:r>
              <a:rPr lang="en-US" sz="800" dirty="0">
                <a:solidFill>
                  <a:schemeClr val="dk1"/>
                </a:solidFill>
                <a:latin typeface="Calibri"/>
                <a:ea typeface="Calibri"/>
                <a:cs typeface="Calibri"/>
                <a:sym typeface="Calibri"/>
              </a:rPr>
              <a:t> del </a:t>
            </a:r>
            <a:r>
              <a:rPr lang="en-US" sz="800" dirty="0" err="1">
                <a:solidFill>
                  <a:schemeClr val="dk1"/>
                </a:solidFill>
                <a:latin typeface="Calibri"/>
                <a:ea typeface="Calibri"/>
                <a:cs typeface="Calibri"/>
                <a:sym typeface="Calibri"/>
              </a:rPr>
              <a:t>caso</a:t>
            </a:r>
            <a:r>
              <a:rPr lang="en-US" sz="800" dirty="0">
                <a:solidFill>
                  <a:schemeClr val="dk1"/>
                </a:solidFill>
                <a:latin typeface="Calibri"/>
                <a:ea typeface="Calibri"/>
                <a:cs typeface="Calibri"/>
                <a:sym typeface="Calibri"/>
              </a:rPr>
              <a:t> o </a:t>
            </a:r>
            <a:r>
              <a:rPr lang="en-US" sz="800" dirty="0" err="1">
                <a:solidFill>
                  <a:schemeClr val="dk1"/>
                </a:solidFill>
                <a:latin typeface="Calibri"/>
                <a:ea typeface="Calibri"/>
                <a:cs typeface="Calibri"/>
                <a:sym typeface="Calibri"/>
              </a:rPr>
              <a:t>los</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casos</a:t>
            </a:r>
            <a:r>
              <a:rPr lang="es-MX" sz="800" dirty="0">
                <a:solidFill>
                  <a:schemeClr val="dk1"/>
                </a:solidFill>
                <a:latin typeface="Calibri"/>
                <a:ea typeface="Calibri"/>
                <a:cs typeface="Calibri"/>
                <a:sym typeface="Calibri"/>
              </a:rPr>
              <a:t>. Un caso es la descripción de un hecho pasado que plantea una situación compleja real, tiene una extensión promedio de 3 a 20 páginas. Un buen caso permite la discusión basada en los hechos problemáticos que deben ser encarados en situaciones de la vida real. Su propósito es permitir la expresión de actitudes de diversas formas de pensar en el salón de clase.</a:t>
            </a:r>
          </a:p>
          <a:p>
            <a:pPr marL="0" marR="0" lvl="0" indent="0" algn="l" rtl="0">
              <a:spcBef>
                <a:spcPts val="0"/>
              </a:spcBef>
              <a:spcAft>
                <a:spcPts val="0"/>
              </a:spcAft>
              <a:buNone/>
            </a:pPr>
            <a:endParaRPr lang="en-US" sz="800" dirty="0">
              <a:solidFill>
                <a:schemeClr val="dk1"/>
              </a:solidFill>
              <a:latin typeface="Calibri"/>
              <a:ea typeface="Calibri"/>
              <a:cs typeface="Calibri"/>
              <a:sym typeface="Calibri"/>
            </a:endParaRPr>
          </a:p>
          <a:p>
            <a:pPr marL="0" marR="0" lvl="0" indent="0" algn="l" rtl="0">
              <a:spcBef>
                <a:spcPts val="0"/>
              </a:spcBef>
              <a:spcAft>
                <a:spcPts val="0"/>
              </a:spcAft>
              <a:buNone/>
            </a:pPr>
            <a:endParaRPr sz="800" dirty="0">
              <a:solidFill>
                <a:srgbClr val="262626"/>
              </a:solidFill>
              <a:latin typeface="Calibri"/>
              <a:ea typeface="Calibri"/>
              <a:cs typeface="Calibri"/>
              <a:sym typeface="Calibri"/>
            </a:endParaRPr>
          </a:p>
          <a:p>
            <a:pPr marL="171450" indent="-171450">
              <a:buFont typeface="Arial" panose="020B0604020202020204" pitchFamily="34" charset="0"/>
              <a:buChar char="•"/>
            </a:pPr>
            <a:r>
              <a:rPr lang="en-US" sz="800" dirty="0">
                <a:solidFill>
                  <a:srgbClr val="262626"/>
                </a:solidFill>
                <a:latin typeface="Calibri"/>
                <a:ea typeface="Calibri"/>
                <a:cs typeface="Calibri"/>
                <a:sym typeface="Calibri"/>
              </a:rPr>
              <a:t>¿</a:t>
            </a:r>
            <a:r>
              <a:rPr lang="en-US" sz="800" dirty="0" err="1">
                <a:solidFill>
                  <a:srgbClr val="262626"/>
                </a:solidFill>
                <a:latin typeface="Calibri"/>
                <a:ea typeface="Calibri"/>
                <a:cs typeface="Calibri"/>
                <a:sym typeface="Calibri"/>
              </a:rPr>
              <a:t>Cantidad</a:t>
            </a:r>
            <a:r>
              <a:rPr lang="en-US" sz="800" dirty="0">
                <a:solidFill>
                  <a:srgbClr val="262626"/>
                </a:solidFill>
                <a:latin typeface="Calibri"/>
                <a:ea typeface="Calibri"/>
                <a:cs typeface="Calibri"/>
                <a:sym typeface="Calibri"/>
              </a:rPr>
              <a:t> de </a:t>
            </a:r>
            <a:r>
              <a:rPr lang="en-US" sz="800" dirty="0" err="1">
                <a:solidFill>
                  <a:srgbClr val="262626"/>
                </a:solidFill>
                <a:latin typeface="Calibri"/>
                <a:ea typeface="Calibri"/>
                <a:cs typeface="Calibri"/>
                <a:sym typeface="Calibri"/>
              </a:rPr>
              <a:t>casos</a:t>
            </a:r>
            <a:r>
              <a:rPr lang="en-US" sz="800" dirty="0">
                <a:solidFill>
                  <a:srgbClr val="262626"/>
                </a:solidFill>
                <a:latin typeface="Calibri"/>
                <a:ea typeface="Calibri"/>
                <a:cs typeface="Calibri"/>
                <a:sym typeface="Calibri"/>
              </a:rPr>
              <a:t> a </a:t>
            </a:r>
            <a:r>
              <a:rPr lang="en-US" sz="800" dirty="0" err="1">
                <a:solidFill>
                  <a:srgbClr val="262626"/>
                </a:solidFill>
                <a:latin typeface="Calibri"/>
                <a:ea typeface="Calibri"/>
                <a:cs typeface="Calibri"/>
                <a:sym typeface="Calibri"/>
              </a:rPr>
              <a:t>abordad</a:t>
            </a:r>
            <a:r>
              <a:rPr lang="en-US" sz="800" dirty="0">
                <a:solidFill>
                  <a:srgbClr val="262626"/>
                </a:solidFill>
                <a:latin typeface="Calibri"/>
                <a:ea typeface="Calibri"/>
                <a:cs typeface="Calibri"/>
                <a:sym typeface="Calibri"/>
              </a:rPr>
              <a:t> </a:t>
            </a:r>
            <a:r>
              <a:rPr lang="en-US" sz="800" dirty="0" err="1">
                <a:solidFill>
                  <a:srgbClr val="262626"/>
                </a:solidFill>
                <a:latin typeface="Calibri"/>
                <a:ea typeface="Calibri"/>
                <a:cs typeface="Calibri"/>
                <a:sym typeface="Calibri"/>
              </a:rPr>
              <a:t>en</a:t>
            </a:r>
            <a:r>
              <a:rPr lang="en-US" sz="800" dirty="0">
                <a:solidFill>
                  <a:srgbClr val="262626"/>
                </a:solidFill>
                <a:latin typeface="Calibri"/>
                <a:ea typeface="Calibri"/>
                <a:cs typeface="Calibri"/>
                <a:sym typeface="Calibri"/>
              </a:rPr>
              <a:t> la </a:t>
            </a:r>
            <a:r>
              <a:rPr lang="en-US" sz="800" dirty="0" err="1">
                <a:solidFill>
                  <a:srgbClr val="262626"/>
                </a:solidFill>
                <a:latin typeface="Calibri"/>
                <a:ea typeface="Calibri"/>
                <a:cs typeface="Calibri"/>
                <a:sym typeface="Calibri"/>
              </a:rPr>
              <a:t>unidad</a:t>
            </a:r>
            <a:r>
              <a:rPr lang="en-US" sz="800" dirty="0">
                <a:solidFill>
                  <a:srgbClr val="262626"/>
                </a:solidFill>
                <a:latin typeface="Calibri"/>
                <a:ea typeface="Calibri"/>
                <a:cs typeface="Calibri"/>
                <a:sym typeface="Calibri"/>
              </a:rPr>
              <a:t> de </a:t>
            </a:r>
            <a:r>
              <a:rPr lang="en-US" sz="800" dirty="0" err="1">
                <a:solidFill>
                  <a:srgbClr val="262626"/>
                </a:solidFill>
                <a:latin typeface="Calibri"/>
                <a:ea typeface="Calibri"/>
                <a:cs typeface="Calibri"/>
                <a:sym typeface="Calibri"/>
              </a:rPr>
              <a:t>formación</a:t>
            </a:r>
            <a:r>
              <a:rPr lang="en-US" sz="800" dirty="0">
                <a:solidFill>
                  <a:srgbClr val="262626"/>
                </a:solidFill>
                <a:latin typeface="Calibri"/>
                <a:ea typeface="Calibri"/>
                <a:cs typeface="Calibri"/>
                <a:sym typeface="Calibri"/>
              </a:rPr>
              <a:t>? </a:t>
            </a:r>
            <a:r>
              <a:rPr lang="es-MX" sz="800" dirty="0">
                <a:solidFill>
                  <a:srgbClr val="262626"/>
                </a:solidFill>
                <a:latin typeface="Calibri"/>
                <a:ea typeface="Calibri"/>
                <a:cs typeface="Calibri"/>
                <a:sym typeface="Calibri"/>
              </a:rPr>
              <a:t>¿Serán utilizados para introducir conceptos teóricos o para poner en práctica la aplicación de esos conceptos? </a:t>
            </a:r>
          </a:p>
          <a:p>
            <a:pPr marL="171450" lvl="0" indent="-171450">
              <a:buFont typeface="Arial" panose="020B0604020202020204" pitchFamily="34" charset="0"/>
              <a:buChar char="•"/>
            </a:pPr>
            <a:r>
              <a:rPr lang="en-US" sz="800" dirty="0">
                <a:solidFill>
                  <a:srgbClr val="262626"/>
                </a:solidFill>
                <a:latin typeface="Calibri"/>
                <a:ea typeface="Calibri"/>
                <a:cs typeface="Calibri"/>
                <a:sym typeface="Calibri"/>
              </a:rPr>
              <a:t>¿</a:t>
            </a:r>
            <a:r>
              <a:rPr lang="es-MX" sz="800" dirty="0">
                <a:solidFill>
                  <a:srgbClr val="262626"/>
                </a:solidFill>
                <a:latin typeface="Calibri"/>
                <a:ea typeface="Calibri"/>
                <a:cs typeface="Calibri"/>
                <a:sym typeface="Calibri"/>
              </a:rPr>
              <a:t>Cuántas sesiones del curso serán manejadas con discusión de caso?</a:t>
            </a:r>
          </a:p>
          <a:p>
            <a:pPr marL="171450" lvl="0" indent="-171450">
              <a:buFont typeface="Arial" panose="020B0604020202020204" pitchFamily="34" charset="0"/>
              <a:buChar char="•"/>
            </a:pPr>
            <a:r>
              <a:rPr lang="es-MX" sz="800" dirty="0">
                <a:solidFill>
                  <a:srgbClr val="262626"/>
                </a:solidFill>
                <a:latin typeface="Calibri"/>
                <a:ea typeface="Calibri"/>
                <a:cs typeface="Calibri"/>
                <a:sym typeface="Calibri"/>
              </a:rPr>
              <a:t>Los casos tiene costo o son de libre acceso.</a:t>
            </a:r>
          </a:p>
          <a:p>
            <a:pPr marL="171450" lvl="0" indent="-171450">
              <a:buFont typeface="Arial" panose="020B0604020202020204" pitchFamily="34" charset="0"/>
              <a:buChar char="•"/>
            </a:pPr>
            <a:r>
              <a:rPr lang="es-MX" sz="800" dirty="0">
                <a:solidFill>
                  <a:srgbClr val="262626"/>
                </a:solidFill>
                <a:latin typeface="Calibri"/>
                <a:ea typeface="Calibri"/>
                <a:cs typeface="Calibri"/>
                <a:sym typeface="Calibri"/>
              </a:rPr>
              <a:t>El resultado final será individual o en equipo.</a:t>
            </a:r>
          </a:p>
          <a:p>
            <a:pPr lvl="0"/>
            <a:endParaRPr lang="es-MX" sz="800" dirty="0">
              <a:solidFill>
                <a:srgbClr val="262626"/>
              </a:solidFill>
              <a:latin typeface="Calibri"/>
              <a:ea typeface="Calibri"/>
              <a:cs typeface="Calibri"/>
              <a:sym typeface="Calibri"/>
            </a:endParaRPr>
          </a:p>
          <a:p>
            <a:pPr lvl="0"/>
            <a:endParaRPr lang="es-MX" sz="800" dirty="0">
              <a:solidFill>
                <a:srgbClr val="262626"/>
              </a:solidFill>
              <a:latin typeface="Calibri"/>
              <a:ea typeface="Calibri"/>
              <a:cs typeface="Calibri"/>
              <a:sym typeface="Calibri"/>
            </a:endParaRPr>
          </a:p>
          <a:p>
            <a:pPr marL="0" marR="0" lvl="0" indent="0" algn="l" rtl="0">
              <a:spcBef>
                <a:spcPts val="0"/>
              </a:spcBef>
              <a:spcAft>
                <a:spcPts val="0"/>
              </a:spcAft>
              <a:buNone/>
            </a:pPr>
            <a:endParaRPr dirty="0"/>
          </a:p>
        </p:txBody>
      </p:sp>
      <p:sp>
        <p:nvSpPr>
          <p:cNvPr id="125" name="Google Shape;125;p13"/>
          <p:cNvSpPr/>
          <p:nvPr/>
        </p:nvSpPr>
        <p:spPr>
          <a:xfrm>
            <a:off x="4486401" y="1107933"/>
            <a:ext cx="2121572" cy="14465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dirty="0">
                <a:solidFill>
                  <a:schemeClr val="dk1"/>
                </a:solidFill>
                <a:latin typeface="Calibri"/>
                <a:ea typeface="Calibri"/>
                <a:cs typeface="Calibri"/>
                <a:sym typeface="Calibri"/>
              </a:rPr>
              <a:t>¿</a:t>
            </a:r>
            <a:r>
              <a:rPr lang="en-US" sz="800" dirty="0" err="1">
                <a:solidFill>
                  <a:schemeClr val="dk1"/>
                </a:solidFill>
                <a:latin typeface="Calibri"/>
                <a:ea typeface="Calibri"/>
                <a:cs typeface="Calibri"/>
                <a:sym typeface="Calibri"/>
              </a:rPr>
              <a:t>Qué</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necesita</a:t>
            </a:r>
            <a:r>
              <a:rPr lang="en-US" sz="800" dirty="0">
                <a:solidFill>
                  <a:schemeClr val="dk1"/>
                </a:solidFill>
                <a:latin typeface="Calibri"/>
                <a:ea typeface="Calibri"/>
                <a:cs typeface="Calibri"/>
                <a:sym typeface="Calibri"/>
              </a:rPr>
              <a:t> saber </a:t>
            </a:r>
            <a:r>
              <a:rPr lang="en-US" sz="800" dirty="0" err="1">
                <a:solidFill>
                  <a:schemeClr val="dk1"/>
                </a:solidFill>
                <a:latin typeface="Calibri"/>
                <a:ea typeface="Calibri"/>
                <a:cs typeface="Calibri"/>
                <a:sym typeface="Calibri"/>
              </a:rPr>
              <a:t>el</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estudiante</a:t>
            </a:r>
            <a:r>
              <a:rPr lang="en-US" sz="800" dirty="0">
                <a:solidFill>
                  <a:schemeClr val="dk1"/>
                </a:solidFill>
                <a:latin typeface="Calibri"/>
                <a:ea typeface="Calibri"/>
                <a:cs typeface="Calibri"/>
                <a:sym typeface="Calibri"/>
              </a:rPr>
              <a:t> para </a:t>
            </a:r>
            <a:r>
              <a:rPr lang="en-US" sz="800" dirty="0" err="1">
                <a:solidFill>
                  <a:schemeClr val="dk1"/>
                </a:solidFill>
                <a:latin typeface="Calibri"/>
                <a:ea typeface="Calibri"/>
                <a:cs typeface="Calibri"/>
                <a:sym typeface="Calibri"/>
              </a:rPr>
              <a:t>lograr</a:t>
            </a:r>
            <a:r>
              <a:rPr lang="en-US" sz="800" dirty="0">
                <a:solidFill>
                  <a:schemeClr val="dk1"/>
                </a:solidFill>
                <a:latin typeface="Calibri"/>
                <a:ea typeface="Calibri"/>
                <a:cs typeface="Calibri"/>
                <a:sym typeface="Calibri"/>
              </a:rPr>
              <a:t> las subcompetencias y resolver </a:t>
            </a:r>
            <a:r>
              <a:rPr lang="en-US" sz="800" dirty="0" err="1">
                <a:solidFill>
                  <a:schemeClr val="dk1"/>
                </a:solidFill>
                <a:latin typeface="Calibri"/>
                <a:ea typeface="Calibri"/>
                <a:cs typeface="Calibri"/>
                <a:sym typeface="Calibri"/>
              </a:rPr>
              <a:t>exitosamente</a:t>
            </a:r>
            <a:r>
              <a:rPr lang="en-US" sz="800" dirty="0">
                <a:solidFill>
                  <a:schemeClr val="dk1"/>
                </a:solidFill>
                <a:latin typeface="Calibri"/>
                <a:ea typeface="Calibri"/>
                <a:cs typeface="Calibri"/>
                <a:sym typeface="Calibri"/>
              </a:rPr>
              <a:t> el </a:t>
            </a:r>
            <a:r>
              <a:rPr lang="en-US" sz="800" dirty="0" err="1">
                <a:solidFill>
                  <a:schemeClr val="dk1"/>
                </a:solidFill>
                <a:latin typeface="Calibri"/>
                <a:ea typeface="Calibri"/>
                <a:cs typeface="Calibri"/>
                <a:sym typeface="Calibri"/>
              </a:rPr>
              <a:t>caso</a:t>
            </a:r>
            <a:r>
              <a:rPr lang="en-US" sz="800" dirty="0">
                <a:solidFill>
                  <a:schemeClr val="dk1"/>
                </a:solidFill>
                <a:latin typeface="Calibri"/>
                <a:ea typeface="Calibri"/>
                <a:cs typeface="Calibri"/>
                <a:sym typeface="Calibri"/>
              </a:rPr>
              <a:t>?</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800" dirty="0" err="1">
                <a:solidFill>
                  <a:schemeClr val="dk1"/>
                </a:solidFill>
                <a:latin typeface="Calibri"/>
                <a:ea typeface="Calibri"/>
                <a:cs typeface="Calibri"/>
                <a:sym typeface="Calibri"/>
              </a:rPr>
              <a:t>Listado</a:t>
            </a:r>
            <a:r>
              <a:rPr lang="en-US" sz="800" dirty="0">
                <a:solidFill>
                  <a:schemeClr val="dk1"/>
                </a:solidFill>
                <a:latin typeface="Calibri"/>
                <a:ea typeface="Calibri"/>
                <a:cs typeface="Calibri"/>
                <a:sym typeface="Calibri"/>
              </a:rPr>
              <a:t> de contenidos:</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171446" marR="0" lvl="0" indent="-171446" algn="l" rtl="0">
              <a:spcBef>
                <a:spcPts val="0"/>
              </a:spcBef>
              <a:spcAft>
                <a:spcPts val="0"/>
              </a:spcAft>
              <a:buClr>
                <a:schemeClr val="dk1"/>
              </a:buClr>
              <a:buSzPts val="800"/>
              <a:buFont typeface="Arial"/>
              <a:buChar char="•"/>
            </a:pPr>
            <a:r>
              <a:rPr lang="en-US" sz="800" dirty="0" err="1">
                <a:solidFill>
                  <a:schemeClr val="dk1"/>
                </a:solidFill>
                <a:latin typeface="Calibri"/>
                <a:ea typeface="Calibri"/>
                <a:cs typeface="Calibri"/>
                <a:sym typeface="Calibri"/>
              </a:rPr>
              <a:t>Conceptuales</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hechos</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conceptos</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principios</a:t>
            </a:r>
            <a:r>
              <a:rPr lang="en-US" sz="800" dirty="0">
                <a:solidFill>
                  <a:schemeClr val="dk1"/>
                </a:solidFill>
                <a:latin typeface="Calibri"/>
                <a:ea typeface="Calibri"/>
                <a:cs typeface="Calibri"/>
                <a:sym typeface="Calibri"/>
              </a:rPr>
              <a:t> y </a:t>
            </a:r>
            <a:r>
              <a:rPr lang="en-US" sz="800" dirty="0" err="1">
                <a:solidFill>
                  <a:schemeClr val="dk1"/>
                </a:solidFill>
                <a:latin typeface="Calibri"/>
                <a:ea typeface="Calibri"/>
                <a:cs typeface="Calibri"/>
                <a:sym typeface="Calibri"/>
              </a:rPr>
              <a:t>teorías</a:t>
            </a:r>
            <a:r>
              <a:rPr lang="en-US" sz="800" dirty="0">
                <a:solidFill>
                  <a:schemeClr val="dk1"/>
                </a:solidFill>
                <a:latin typeface="Calibri"/>
                <a:ea typeface="Calibri"/>
                <a:cs typeface="Calibri"/>
                <a:sym typeface="Calibri"/>
              </a:rPr>
              <a:t>)</a:t>
            </a:r>
            <a:endParaRPr dirty="0"/>
          </a:p>
          <a:p>
            <a:pPr marL="171446" marR="0" lvl="0" indent="-171446" algn="l" rtl="0">
              <a:spcBef>
                <a:spcPts val="0"/>
              </a:spcBef>
              <a:spcAft>
                <a:spcPts val="0"/>
              </a:spcAft>
              <a:buClr>
                <a:schemeClr val="dk1"/>
              </a:buClr>
              <a:buSzPts val="800"/>
              <a:buFont typeface="Arial"/>
              <a:buChar char="•"/>
            </a:pPr>
            <a:r>
              <a:rPr lang="en-US" sz="800" dirty="0" err="1">
                <a:solidFill>
                  <a:schemeClr val="dk1"/>
                </a:solidFill>
                <a:latin typeface="Calibri"/>
                <a:ea typeface="Calibri"/>
                <a:cs typeface="Calibri"/>
                <a:sym typeface="Calibri"/>
              </a:rPr>
              <a:t>Procedimentales</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técnicas</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procedimientos</a:t>
            </a:r>
            <a:r>
              <a:rPr lang="en-US" sz="800" dirty="0">
                <a:solidFill>
                  <a:schemeClr val="dk1"/>
                </a:solidFill>
                <a:latin typeface="Calibri"/>
                <a:ea typeface="Calibri"/>
                <a:cs typeface="Calibri"/>
                <a:sym typeface="Calibri"/>
              </a:rPr>
              <a:t> y </a:t>
            </a:r>
            <a:r>
              <a:rPr lang="en-US" sz="800" dirty="0" err="1">
                <a:solidFill>
                  <a:schemeClr val="dk1"/>
                </a:solidFill>
                <a:latin typeface="Calibri"/>
                <a:ea typeface="Calibri"/>
                <a:cs typeface="Calibri"/>
                <a:sym typeface="Calibri"/>
              </a:rPr>
              <a:t>habilidades</a:t>
            </a:r>
            <a:r>
              <a:rPr lang="en-US" sz="800" dirty="0">
                <a:solidFill>
                  <a:schemeClr val="dk1"/>
                </a:solidFill>
                <a:latin typeface="Calibri"/>
                <a:ea typeface="Calibri"/>
                <a:cs typeface="Calibri"/>
                <a:sym typeface="Calibri"/>
              </a:rPr>
              <a:t>) </a:t>
            </a:r>
            <a:endParaRPr dirty="0"/>
          </a:p>
          <a:p>
            <a:pPr marL="171446" marR="0" lvl="0" indent="-171446" algn="l" rtl="0">
              <a:spcBef>
                <a:spcPts val="0"/>
              </a:spcBef>
              <a:spcAft>
                <a:spcPts val="0"/>
              </a:spcAft>
              <a:buClr>
                <a:schemeClr val="dk1"/>
              </a:buClr>
              <a:buSzPts val="800"/>
              <a:buFont typeface="Arial"/>
              <a:buChar char="•"/>
            </a:pPr>
            <a:r>
              <a:rPr lang="en-US" sz="800" dirty="0" err="1">
                <a:solidFill>
                  <a:schemeClr val="dk1"/>
                </a:solidFill>
                <a:latin typeface="Calibri"/>
                <a:ea typeface="Calibri"/>
                <a:cs typeface="Calibri"/>
                <a:sym typeface="Calibri"/>
              </a:rPr>
              <a:t>Actitudinales</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actitudes</a:t>
            </a:r>
            <a:r>
              <a:rPr lang="en-US" sz="800" dirty="0">
                <a:solidFill>
                  <a:schemeClr val="dk1"/>
                </a:solidFill>
                <a:latin typeface="Calibri"/>
                <a:ea typeface="Calibri"/>
                <a:cs typeface="Calibri"/>
                <a:sym typeface="Calibri"/>
              </a:rPr>
              <a:t> y </a:t>
            </a:r>
            <a:r>
              <a:rPr lang="en-US" sz="800" dirty="0" err="1">
                <a:solidFill>
                  <a:schemeClr val="dk1"/>
                </a:solidFill>
                <a:latin typeface="Calibri"/>
                <a:ea typeface="Calibri"/>
                <a:cs typeface="Calibri"/>
                <a:sym typeface="Calibri"/>
              </a:rPr>
              <a:t>valores</a:t>
            </a:r>
            <a:r>
              <a:rPr lang="en-US" sz="800" dirty="0">
                <a:solidFill>
                  <a:schemeClr val="dk1"/>
                </a:solidFill>
                <a:latin typeface="Calibri"/>
                <a:ea typeface="Calibri"/>
                <a:cs typeface="Calibri"/>
                <a:sym typeface="Calibri"/>
              </a:rPr>
              <a:t>)</a:t>
            </a:r>
            <a:endParaRPr dirty="0"/>
          </a:p>
        </p:txBody>
      </p:sp>
      <p:sp>
        <p:nvSpPr>
          <p:cNvPr id="126" name="Google Shape;126;p13"/>
          <p:cNvSpPr/>
          <p:nvPr/>
        </p:nvSpPr>
        <p:spPr>
          <a:xfrm>
            <a:off x="304799" y="4557539"/>
            <a:ext cx="1523392" cy="1510838"/>
          </a:xfrm>
          <a:prstGeom prst="rect">
            <a:avLst/>
          </a:prstGeom>
          <a:noFill/>
          <a:ln>
            <a:noFill/>
          </a:ln>
        </p:spPr>
        <p:txBody>
          <a:bodyPr spcFirstLastPara="1" wrap="square" lIns="91425" tIns="45700" rIns="91425" bIns="45700" anchor="t" anchorCtr="0">
            <a:noAutofit/>
          </a:bodyPr>
          <a:lstStyle/>
          <a:p>
            <a:pPr lvl="0"/>
            <a:r>
              <a:rPr lang="es-MX" sz="800" dirty="0">
                <a:solidFill>
                  <a:schemeClr val="dk1"/>
                </a:solidFill>
                <a:latin typeface="Calibri"/>
                <a:ea typeface="Calibri"/>
                <a:cs typeface="Calibri"/>
                <a:sym typeface="Calibri"/>
              </a:rPr>
              <a:t>¿Se aplicarán todos los pasos en la técnica?</a:t>
            </a:r>
          </a:p>
          <a:p>
            <a:pPr lvl="0"/>
            <a:r>
              <a:rPr lang="es-MX" sz="800" dirty="0">
                <a:solidFill>
                  <a:schemeClr val="dk1"/>
                </a:solidFill>
                <a:latin typeface="Calibri"/>
                <a:ea typeface="Calibri"/>
                <a:cs typeface="Calibri"/>
                <a:sym typeface="Calibri"/>
              </a:rPr>
              <a:t>¿habrá pasos que se puedan llevar en un ambiente digital?</a:t>
            </a:r>
          </a:p>
          <a:p>
            <a:pPr lvl="0"/>
            <a:endParaRPr lang="es-MX" sz="800" dirty="0">
              <a:solidFill>
                <a:schemeClr val="dk1"/>
              </a:solidFill>
              <a:latin typeface="Calibri"/>
              <a:ea typeface="Calibri"/>
              <a:cs typeface="Calibri"/>
              <a:sym typeface="Calibri"/>
            </a:endParaRPr>
          </a:p>
          <a:p>
            <a:pPr lvl="0"/>
            <a:r>
              <a:rPr lang="es-MX" sz="800" dirty="0">
                <a:solidFill>
                  <a:schemeClr val="dk1"/>
                </a:solidFill>
                <a:latin typeface="Calibri"/>
                <a:ea typeface="Calibri"/>
                <a:cs typeface="Calibri"/>
                <a:sym typeface="Calibri"/>
              </a:rPr>
              <a:t>Pasos: </a:t>
            </a:r>
          </a:p>
          <a:p>
            <a:pPr lvl="0"/>
            <a:r>
              <a:rPr lang="es-MX" sz="800" dirty="0">
                <a:solidFill>
                  <a:schemeClr val="dk1"/>
                </a:solidFill>
                <a:latin typeface="Calibri"/>
                <a:ea typeface="Calibri"/>
                <a:cs typeface="Calibri"/>
                <a:sym typeface="Calibri"/>
              </a:rPr>
              <a:t>1. Preparación individual</a:t>
            </a:r>
          </a:p>
          <a:p>
            <a:pPr lvl="0"/>
            <a:r>
              <a:rPr lang="es-MX" sz="800" dirty="0">
                <a:solidFill>
                  <a:schemeClr val="dk1"/>
                </a:solidFill>
                <a:latin typeface="Calibri"/>
                <a:ea typeface="Calibri"/>
                <a:cs typeface="Calibri"/>
                <a:sym typeface="Calibri"/>
              </a:rPr>
              <a:t>2. Discusión en equipos pequeños</a:t>
            </a:r>
          </a:p>
          <a:p>
            <a:pPr lvl="0"/>
            <a:r>
              <a:rPr lang="es-MX" sz="800" dirty="0">
                <a:solidFill>
                  <a:schemeClr val="dk1"/>
                </a:solidFill>
                <a:latin typeface="Calibri"/>
                <a:ea typeface="Calibri"/>
                <a:cs typeface="Calibri"/>
                <a:sym typeface="Calibri"/>
              </a:rPr>
              <a:t>3. Sesión plenaria</a:t>
            </a:r>
          </a:p>
          <a:p>
            <a:pPr lvl="0"/>
            <a:r>
              <a:rPr lang="es-MX" sz="800" dirty="0">
                <a:solidFill>
                  <a:schemeClr val="dk1"/>
                </a:solidFill>
                <a:latin typeface="Calibri"/>
                <a:ea typeface="Calibri"/>
                <a:cs typeface="Calibri"/>
                <a:sym typeface="Calibri"/>
              </a:rPr>
              <a:t>4. Reflexión individual</a:t>
            </a:r>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endParaRPr dirty="0"/>
          </a:p>
        </p:txBody>
      </p:sp>
      <p:sp>
        <p:nvSpPr>
          <p:cNvPr id="127" name="Google Shape;127;p13"/>
          <p:cNvSpPr/>
          <p:nvPr/>
        </p:nvSpPr>
        <p:spPr>
          <a:xfrm>
            <a:off x="304799" y="1106272"/>
            <a:ext cx="1777184"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dirty="0" err="1">
                <a:solidFill>
                  <a:srgbClr val="262626"/>
                </a:solidFill>
                <a:latin typeface="Calibri"/>
                <a:ea typeface="Calibri"/>
                <a:cs typeface="Calibri"/>
                <a:sym typeface="Calibri"/>
              </a:rPr>
              <a:t>Listado</a:t>
            </a:r>
            <a:r>
              <a:rPr lang="en-US" sz="800" dirty="0">
                <a:solidFill>
                  <a:srgbClr val="262626"/>
                </a:solidFill>
                <a:latin typeface="Calibri"/>
                <a:ea typeface="Calibri"/>
                <a:cs typeface="Calibri"/>
                <a:sym typeface="Calibri"/>
              </a:rPr>
              <a:t> de las subcompetencias que </a:t>
            </a:r>
            <a:r>
              <a:rPr lang="en-US" sz="800" dirty="0" err="1">
                <a:solidFill>
                  <a:srgbClr val="262626"/>
                </a:solidFill>
                <a:latin typeface="Calibri"/>
                <a:ea typeface="Calibri"/>
                <a:cs typeface="Calibri"/>
                <a:sym typeface="Calibri"/>
              </a:rPr>
              <a:t>desarrollarán</a:t>
            </a:r>
            <a:r>
              <a:rPr lang="en-US" sz="800" dirty="0">
                <a:solidFill>
                  <a:srgbClr val="262626"/>
                </a:solidFill>
                <a:latin typeface="Calibri"/>
                <a:ea typeface="Calibri"/>
                <a:cs typeface="Calibri"/>
                <a:sym typeface="Calibri"/>
              </a:rPr>
              <a:t> las y </a:t>
            </a:r>
            <a:r>
              <a:rPr lang="en-US" sz="800" dirty="0" err="1">
                <a:solidFill>
                  <a:srgbClr val="262626"/>
                </a:solidFill>
                <a:latin typeface="Calibri"/>
                <a:ea typeface="Calibri"/>
                <a:cs typeface="Calibri"/>
                <a:sym typeface="Calibri"/>
              </a:rPr>
              <a:t>los</a:t>
            </a:r>
            <a:r>
              <a:rPr lang="en-US" sz="800" dirty="0">
                <a:solidFill>
                  <a:srgbClr val="262626"/>
                </a:solidFill>
                <a:latin typeface="Calibri"/>
                <a:ea typeface="Calibri"/>
                <a:cs typeface="Calibri"/>
                <a:sym typeface="Calibri"/>
              </a:rPr>
              <a:t> </a:t>
            </a:r>
            <a:r>
              <a:rPr lang="en-US" sz="800" dirty="0" err="1">
                <a:solidFill>
                  <a:srgbClr val="262626"/>
                </a:solidFill>
                <a:latin typeface="Calibri"/>
                <a:ea typeface="Calibri"/>
                <a:cs typeface="Calibri"/>
                <a:sym typeface="Calibri"/>
              </a:rPr>
              <a:t>estudiantes</a:t>
            </a:r>
            <a:r>
              <a:rPr lang="en-US" sz="800" dirty="0">
                <a:solidFill>
                  <a:srgbClr val="262626"/>
                </a:solidFill>
                <a:latin typeface="Calibri"/>
                <a:ea typeface="Calibri"/>
                <a:cs typeface="Calibri"/>
                <a:sym typeface="Calibri"/>
              </a:rPr>
              <a:t> </a:t>
            </a:r>
            <a:r>
              <a:rPr lang="en-US" sz="800" dirty="0" err="1">
                <a:solidFill>
                  <a:srgbClr val="262626"/>
                </a:solidFill>
                <a:latin typeface="Calibri"/>
                <a:ea typeface="Calibri"/>
                <a:cs typeface="Calibri"/>
                <a:sym typeface="Calibri"/>
              </a:rPr>
              <a:t>durante</a:t>
            </a:r>
            <a:r>
              <a:rPr lang="en-US" sz="800" dirty="0">
                <a:solidFill>
                  <a:srgbClr val="262626"/>
                </a:solidFill>
                <a:latin typeface="Calibri"/>
                <a:ea typeface="Calibri"/>
                <a:cs typeface="Calibri"/>
                <a:sym typeface="Calibri"/>
              </a:rPr>
              <a:t> el </a:t>
            </a:r>
            <a:r>
              <a:rPr lang="en-US" sz="800" dirty="0" err="1">
                <a:solidFill>
                  <a:srgbClr val="262626"/>
                </a:solidFill>
                <a:latin typeface="Calibri"/>
                <a:ea typeface="Calibri"/>
                <a:cs typeface="Calibri"/>
                <a:sym typeface="Calibri"/>
              </a:rPr>
              <a:t>desarrollo</a:t>
            </a:r>
            <a:r>
              <a:rPr lang="en-US" sz="800" dirty="0">
                <a:solidFill>
                  <a:srgbClr val="262626"/>
                </a:solidFill>
                <a:latin typeface="Calibri"/>
                <a:ea typeface="Calibri"/>
                <a:cs typeface="Calibri"/>
                <a:sym typeface="Calibri"/>
              </a:rPr>
              <a:t> de </a:t>
            </a:r>
            <a:r>
              <a:rPr lang="en-US" sz="800" dirty="0" err="1">
                <a:solidFill>
                  <a:srgbClr val="262626"/>
                </a:solidFill>
                <a:latin typeface="Calibri"/>
                <a:ea typeface="Calibri"/>
                <a:cs typeface="Calibri"/>
                <a:sym typeface="Calibri"/>
              </a:rPr>
              <a:t>los</a:t>
            </a:r>
            <a:r>
              <a:rPr lang="en-US" sz="800" dirty="0">
                <a:solidFill>
                  <a:srgbClr val="262626"/>
                </a:solidFill>
                <a:latin typeface="Calibri"/>
                <a:ea typeface="Calibri"/>
                <a:cs typeface="Calibri"/>
                <a:sym typeface="Calibri"/>
              </a:rPr>
              <a:t> </a:t>
            </a:r>
            <a:r>
              <a:rPr lang="en-US" sz="800" dirty="0" err="1">
                <a:solidFill>
                  <a:srgbClr val="262626"/>
                </a:solidFill>
                <a:latin typeface="Calibri"/>
                <a:ea typeface="Calibri"/>
                <a:cs typeface="Calibri"/>
                <a:sym typeface="Calibri"/>
              </a:rPr>
              <a:t>casos</a:t>
            </a:r>
            <a:r>
              <a:rPr lang="en-US" sz="800" dirty="0">
                <a:solidFill>
                  <a:srgbClr val="262626"/>
                </a:solidFill>
                <a:latin typeface="Calibri"/>
                <a:ea typeface="Calibri"/>
                <a:cs typeface="Calibri"/>
                <a:sym typeface="Calibri"/>
              </a:rPr>
              <a:t>. </a:t>
            </a:r>
          </a:p>
          <a:p>
            <a:pPr marL="0" marR="0" lvl="0" indent="0" algn="l" rtl="0">
              <a:spcBef>
                <a:spcPts val="0"/>
              </a:spcBef>
              <a:spcAft>
                <a:spcPts val="0"/>
              </a:spcAft>
              <a:buNone/>
            </a:pPr>
            <a:endParaRPr lang="en-US" sz="800" dirty="0">
              <a:solidFill>
                <a:srgbClr val="262626"/>
              </a:solidFill>
              <a:latin typeface="Calibri"/>
              <a:ea typeface="Calibri"/>
              <a:cs typeface="Calibri"/>
              <a:sym typeface="Calibri"/>
            </a:endParaRPr>
          </a:p>
          <a:p>
            <a:pPr marL="0" marR="0" lvl="0" indent="0" algn="l" rtl="0">
              <a:spcBef>
                <a:spcPts val="0"/>
              </a:spcBef>
              <a:spcAft>
                <a:spcPts val="0"/>
              </a:spcAft>
              <a:buNone/>
            </a:pPr>
            <a:endParaRPr lang="en-US" sz="800" dirty="0">
              <a:solidFill>
                <a:srgbClr val="262626"/>
              </a:solidFill>
              <a:latin typeface="Calibri"/>
              <a:ea typeface="Calibri"/>
              <a:cs typeface="Calibri"/>
              <a:sym typeface="Calibri"/>
            </a:endParaRPr>
          </a:p>
          <a:p>
            <a:pPr marL="0" marR="0" lvl="0" indent="0" algn="l" rtl="0">
              <a:spcBef>
                <a:spcPts val="0"/>
              </a:spcBef>
              <a:spcAft>
                <a:spcPts val="0"/>
              </a:spcAft>
              <a:buNone/>
            </a:pPr>
            <a:r>
              <a:rPr lang="en-US" sz="800" b="1" dirty="0" err="1">
                <a:solidFill>
                  <a:srgbClr val="262626"/>
                </a:solidFill>
                <a:latin typeface="Calibri"/>
                <a:ea typeface="Calibri"/>
                <a:cs typeface="Calibri"/>
                <a:sym typeface="Calibri"/>
              </a:rPr>
              <a:t>Competencias</a:t>
            </a:r>
            <a:r>
              <a:rPr lang="en-US" sz="800" b="1" dirty="0">
                <a:solidFill>
                  <a:srgbClr val="262626"/>
                </a:solidFill>
                <a:latin typeface="Calibri"/>
                <a:ea typeface="Calibri"/>
                <a:cs typeface="Calibri"/>
                <a:sym typeface="Calibri"/>
              </a:rPr>
              <a:t> </a:t>
            </a:r>
            <a:r>
              <a:rPr lang="en-US" sz="800" b="1" dirty="0" err="1">
                <a:solidFill>
                  <a:srgbClr val="262626"/>
                </a:solidFill>
                <a:latin typeface="Calibri"/>
                <a:ea typeface="Calibri"/>
                <a:cs typeface="Calibri"/>
                <a:sym typeface="Calibri"/>
              </a:rPr>
              <a:t>transversales</a:t>
            </a:r>
            <a:endParaRPr lang="en-US" sz="800" b="1" dirty="0">
              <a:solidFill>
                <a:srgbClr val="262626"/>
              </a:solidFill>
              <a:latin typeface="Calibri"/>
              <a:ea typeface="Calibri"/>
              <a:cs typeface="Calibri"/>
              <a:sym typeface="Calibri"/>
            </a:endParaRPr>
          </a:p>
          <a:p>
            <a:pPr marL="0" marR="0" lvl="0" indent="0" algn="l" rtl="0">
              <a:spcBef>
                <a:spcPts val="0"/>
              </a:spcBef>
              <a:spcAft>
                <a:spcPts val="0"/>
              </a:spcAft>
              <a:buNone/>
            </a:pPr>
            <a:endParaRPr lang="en-US" sz="800" dirty="0">
              <a:solidFill>
                <a:srgbClr val="262626"/>
              </a:solidFill>
              <a:latin typeface="Calibri"/>
              <a:ea typeface="Calibri"/>
              <a:cs typeface="Calibri"/>
              <a:sym typeface="Calibri"/>
            </a:endParaRPr>
          </a:p>
          <a:p>
            <a:pPr lvl="0"/>
            <a:r>
              <a:rPr lang="es-MX" sz="800" dirty="0">
                <a:solidFill>
                  <a:srgbClr val="262626"/>
                </a:solidFill>
                <a:latin typeface="Calibri"/>
                <a:ea typeface="Calibri"/>
                <a:cs typeface="Calibri"/>
                <a:sym typeface="Calibri"/>
              </a:rPr>
              <a:t>Emprendimiento innovador</a:t>
            </a:r>
          </a:p>
          <a:p>
            <a:pPr lvl="0"/>
            <a:r>
              <a:rPr lang="es-MX" sz="800" dirty="0">
                <a:solidFill>
                  <a:srgbClr val="262626"/>
                </a:solidFill>
                <a:latin typeface="Calibri"/>
                <a:ea typeface="Calibri"/>
                <a:cs typeface="Calibri"/>
                <a:sym typeface="Calibri"/>
              </a:rPr>
              <a:t>Inteligencia social</a:t>
            </a:r>
          </a:p>
          <a:p>
            <a:pPr lvl="0"/>
            <a:r>
              <a:rPr lang="es-MX" sz="800" dirty="0">
                <a:solidFill>
                  <a:srgbClr val="262626"/>
                </a:solidFill>
                <a:latin typeface="Calibri"/>
                <a:ea typeface="Calibri"/>
                <a:cs typeface="Calibri"/>
                <a:sym typeface="Calibri"/>
              </a:rPr>
              <a:t>Compromiso ético y ciudadano</a:t>
            </a:r>
          </a:p>
          <a:p>
            <a:pPr lvl="0"/>
            <a:r>
              <a:rPr lang="es-MX" sz="800" dirty="0">
                <a:solidFill>
                  <a:srgbClr val="262626"/>
                </a:solidFill>
                <a:latin typeface="Calibri"/>
                <a:ea typeface="Calibri"/>
                <a:cs typeface="Calibri"/>
                <a:sym typeface="Calibri"/>
              </a:rPr>
              <a:t>Razonamiento para la complejidad</a:t>
            </a:r>
          </a:p>
          <a:p>
            <a:pPr lvl="0"/>
            <a:r>
              <a:rPr lang="es-MX" sz="800" dirty="0">
                <a:solidFill>
                  <a:srgbClr val="262626"/>
                </a:solidFill>
                <a:latin typeface="Calibri"/>
                <a:ea typeface="Calibri"/>
                <a:cs typeface="Calibri"/>
                <a:sym typeface="Calibri"/>
              </a:rPr>
              <a:t>Comunicación</a:t>
            </a:r>
          </a:p>
          <a:p>
            <a:pPr lvl="0"/>
            <a:r>
              <a:rPr lang="es-MX" sz="800" dirty="0">
                <a:solidFill>
                  <a:srgbClr val="262626"/>
                </a:solidFill>
                <a:latin typeface="Calibri"/>
                <a:ea typeface="Calibri"/>
                <a:cs typeface="Calibri"/>
                <a:sym typeface="Calibri"/>
              </a:rPr>
              <a:t>Transformación digital </a:t>
            </a:r>
          </a:p>
          <a:p>
            <a:pPr marL="0" marR="0" lvl="0" indent="0" algn="l" rtl="0">
              <a:spcBef>
                <a:spcPts val="0"/>
              </a:spcBef>
              <a:spcAft>
                <a:spcPts val="0"/>
              </a:spcAft>
              <a:buNone/>
            </a:pPr>
            <a:endParaRPr sz="800" dirty="0">
              <a:solidFill>
                <a:srgbClr val="262626"/>
              </a:solidFill>
              <a:latin typeface="Calibri"/>
              <a:ea typeface="Calibri"/>
              <a:cs typeface="Calibri"/>
              <a:sym typeface="Calibri"/>
            </a:endParaRPr>
          </a:p>
        </p:txBody>
      </p:sp>
      <p:sp>
        <p:nvSpPr>
          <p:cNvPr id="128" name="Google Shape;128;p13"/>
          <p:cNvSpPr/>
          <p:nvPr/>
        </p:nvSpPr>
        <p:spPr>
          <a:xfrm>
            <a:off x="4506759" y="4367752"/>
            <a:ext cx="4059130" cy="1797875"/>
          </a:xfrm>
          <a:prstGeom prst="rect">
            <a:avLst/>
          </a:prstGeom>
          <a:noFill/>
          <a:ln>
            <a:noFill/>
          </a:ln>
        </p:spPr>
        <p:txBody>
          <a:bodyPr spcFirstLastPara="1" wrap="square" lIns="91425" tIns="45700" rIns="91425" bIns="45700" anchor="t" anchorCtr="0">
            <a:noAutofit/>
          </a:bodyPr>
          <a:lstStyle/>
          <a:p>
            <a:pPr lvl="0"/>
            <a:r>
              <a:rPr lang="es-MX" sz="700" dirty="0">
                <a:solidFill>
                  <a:schemeClr val="dk1"/>
                </a:solidFill>
                <a:latin typeface="Calibri"/>
                <a:ea typeface="Calibri"/>
                <a:cs typeface="Calibri"/>
                <a:sym typeface="Calibri"/>
              </a:rPr>
              <a:t>Porcentaje de la calificación del curso que será acreditada mediante el trabajo con casos y cómo será evaluado este trabajo.</a:t>
            </a:r>
          </a:p>
          <a:p>
            <a:pPr lvl="0"/>
            <a:endParaRPr lang="es-MX" sz="700" dirty="0">
              <a:solidFill>
                <a:schemeClr val="dk1"/>
              </a:solidFill>
              <a:latin typeface="Calibri"/>
              <a:ea typeface="Calibri"/>
              <a:cs typeface="Calibri"/>
              <a:sym typeface="Calibri"/>
            </a:endParaRPr>
          </a:p>
          <a:p>
            <a:pPr marL="171450" lvl="0" indent="-171450">
              <a:buFont typeface="Arial" panose="020B0604020202020204" pitchFamily="34" charset="0"/>
              <a:buChar char="•"/>
            </a:pPr>
            <a:r>
              <a:rPr lang="es-MX" sz="700" dirty="0">
                <a:solidFill>
                  <a:schemeClr val="dk1"/>
                </a:solidFill>
                <a:latin typeface="Calibri"/>
                <a:ea typeface="Calibri"/>
                <a:cs typeface="Calibri"/>
                <a:sym typeface="Calibri"/>
              </a:rPr>
              <a:t>Entrega de alguna tarea previa al inicio del análisis del caso (resumen, reporte, cuadro sinóptico, mapa conceptual, etc.).</a:t>
            </a:r>
          </a:p>
          <a:p>
            <a:pPr marL="171450" lvl="0" indent="-171450">
              <a:buFont typeface="Arial" panose="020B0604020202020204" pitchFamily="34" charset="0"/>
              <a:buChar char="•"/>
            </a:pPr>
            <a:r>
              <a:rPr lang="es-MX" sz="700" dirty="0">
                <a:solidFill>
                  <a:schemeClr val="dk1"/>
                </a:solidFill>
                <a:latin typeface="Calibri"/>
                <a:ea typeface="Calibri"/>
                <a:cs typeface="Calibri"/>
                <a:sym typeface="Calibri"/>
              </a:rPr>
              <a:t>Participación de las y los alumnos en la discusión (intervenciones, planteamiento de dudas, aporte de información, motivación a los compañeros para participar).</a:t>
            </a:r>
          </a:p>
          <a:p>
            <a:pPr marL="171450" lvl="0" indent="-171450">
              <a:buFont typeface="Arial" panose="020B0604020202020204" pitchFamily="34" charset="0"/>
              <a:buChar char="•"/>
            </a:pPr>
            <a:r>
              <a:rPr lang="es-MX" sz="700" dirty="0">
                <a:solidFill>
                  <a:schemeClr val="dk1"/>
                </a:solidFill>
                <a:latin typeface="Calibri"/>
                <a:ea typeface="Calibri"/>
                <a:cs typeface="Calibri"/>
                <a:sym typeface="Calibri"/>
              </a:rPr>
              <a:t>Actividades posteriores a la discusión del caso (tarea, resumen, consulta, conclusión individual o de equipo, etc.).</a:t>
            </a:r>
            <a:endParaRPr sz="7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700" dirty="0" err="1">
                <a:solidFill>
                  <a:schemeClr val="dk1"/>
                </a:solidFill>
                <a:latin typeface="Calibri"/>
                <a:ea typeface="Calibri"/>
                <a:cs typeface="Calibri"/>
                <a:sym typeface="Calibri"/>
              </a:rPr>
              <a:t>Definición</a:t>
            </a:r>
            <a:r>
              <a:rPr lang="en-US" sz="700" dirty="0">
                <a:solidFill>
                  <a:schemeClr val="dk1"/>
                </a:solidFill>
                <a:latin typeface="Calibri"/>
                <a:ea typeface="Calibri"/>
                <a:cs typeface="Calibri"/>
                <a:sym typeface="Calibri"/>
              </a:rPr>
              <a:t> de: </a:t>
            </a:r>
            <a:endParaRPr sz="700" dirty="0"/>
          </a:p>
          <a:p>
            <a:pPr marL="87311" marR="0" lvl="0" indent="-87311" algn="l" rtl="0">
              <a:spcBef>
                <a:spcPts val="0"/>
              </a:spcBef>
              <a:spcAft>
                <a:spcPts val="0"/>
              </a:spcAft>
              <a:buClr>
                <a:schemeClr val="dk1"/>
              </a:buClr>
              <a:buSzPts val="800"/>
              <a:buFont typeface="Arial"/>
              <a:buChar char="•"/>
            </a:pPr>
            <a:r>
              <a:rPr lang="en-US" sz="700" dirty="0" err="1">
                <a:solidFill>
                  <a:schemeClr val="dk1"/>
                </a:solidFill>
                <a:latin typeface="Calibri"/>
                <a:ea typeface="Calibri"/>
                <a:cs typeface="Calibri"/>
                <a:sym typeface="Calibri"/>
              </a:rPr>
              <a:t>Momentos</a:t>
            </a:r>
            <a:r>
              <a:rPr lang="en-US" sz="700" dirty="0">
                <a:solidFill>
                  <a:schemeClr val="dk1"/>
                </a:solidFill>
                <a:latin typeface="Calibri"/>
                <a:ea typeface="Calibri"/>
                <a:cs typeface="Calibri"/>
                <a:sym typeface="Calibri"/>
              </a:rPr>
              <a:t> de </a:t>
            </a:r>
            <a:r>
              <a:rPr lang="en-US" sz="700" dirty="0" err="1">
                <a:solidFill>
                  <a:schemeClr val="dk1"/>
                </a:solidFill>
                <a:latin typeface="Calibri"/>
                <a:ea typeface="Calibri"/>
                <a:cs typeface="Calibri"/>
                <a:sym typeface="Calibri"/>
              </a:rPr>
              <a:t>evaluación</a:t>
            </a:r>
            <a:r>
              <a:rPr lang="en-US" sz="700" dirty="0">
                <a:solidFill>
                  <a:schemeClr val="dk1"/>
                </a:solidFill>
                <a:latin typeface="Calibri"/>
                <a:ea typeface="Calibri"/>
                <a:cs typeface="Calibri"/>
                <a:sym typeface="Calibri"/>
              </a:rPr>
              <a:t> y </a:t>
            </a:r>
            <a:r>
              <a:rPr lang="en-US" sz="700" dirty="0" err="1">
                <a:solidFill>
                  <a:schemeClr val="dk1"/>
                </a:solidFill>
                <a:latin typeface="Calibri"/>
                <a:ea typeface="Calibri"/>
                <a:cs typeface="Calibri"/>
                <a:sym typeface="Calibri"/>
              </a:rPr>
              <a:t>retroalimentación</a:t>
            </a:r>
            <a:r>
              <a:rPr lang="en-US" sz="700" dirty="0">
                <a:solidFill>
                  <a:schemeClr val="dk1"/>
                </a:solidFill>
                <a:latin typeface="Calibri"/>
                <a:ea typeface="Calibri"/>
                <a:cs typeface="Calibri"/>
                <a:sym typeface="Calibri"/>
              </a:rPr>
              <a:t> (</a:t>
            </a:r>
            <a:r>
              <a:rPr lang="en-US" sz="700" dirty="0" err="1">
                <a:solidFill>
                  <a:schemeClr val="dk1"/>
                </a:solidFill>
                <a:latin typeface="Calibri"/>
                <a:ea typeface="Calibri"/>
                <a:cs typeface="Calibri"/>
                <a:sym typeface="Calibri"/>
              </a:rPr>
              <a:t>diagnóstica</a:t>
            </a:r>
            <a:r>
              <a:rPr lang="en-US" sz="700" dirty="0">
                <a:solidFill>
                  <a:schemeClr val="dk1"/>
                </a:solidFill>
                <a:latin typeface="Calibri"/>
                <a:ea typeface="Calibri"/>
                <a:cs typeface="Calibri"/>
                <a:sym typeface="Calibri"/>
              </a:rPr>
              <a:t>, </a:t>
            </a:r>
            <a:r>
              <a:rPr lang="en-US" sz="700" dirty="0" err="1">
                <a:solidFill>
                  <a:schemeClr val="dk1"/>
                </a:solidFill>
                <a:latin typeface="Calibri"/>
                <a:ea typeface="Calibri"/>
                <a:cs typeface="Calibri"/>
                <a:sym typeface="Calibri"/>
              </a:rPr>
              <a:t>formativa</a:t>
            </a:r>
            <a:r>
              <a:rPr lang="en-US" sz="700" dirty="0">
                <a:solidFill>
                  <a:schemeClr val="dk1"/>
                </a:solidFill>
                <a:latin typeface="Calibri"/>
                <a:ea typeface="Calibri"/>
                <a:cs typeface="Calibri"/>
                <a:sym typeface="Calibri"/>
              </a:rPr>
              <a:t> y </a:t>
            </a:r>
            <a:r>
              <a:rPr lang="en-US" sz="700" dirty="0" err="1">
                <a:solidFill>
                  <a:schemeClr val="dk1"/>
                </a:solidFill>
                <a:latin typeface="Calibri"/>
                <a:ea typeface="Calibri"/>
                <a:cs typeface="Calibri"/>
                <a:sym typeface="Calibri"/>
              </a:rPr>
              <a:t>sumativa</a:t>
            </a:r>
            <a:r>
              <a:rPr lang="en-US" sz="700" dirty="0">
                <a:solidFill>
                  <a:schemeClr val="dk1"/>
                </a:solidFill>
                <a:latin typeface="Calibri"/>
                <a:ea typeface="Calibri"/>
                <a:cs typeface="Calibri"/>
                <a:sym typeface="Calibri"/>
              </a:rPr>
              <a:t>).</a:t>
            </a:r>
            <a:endParaRPr sz="700" dirty="0"/>
          </a:p>
          <a:p>
            <a:pPr marL="87311" marR="0" lvl="0" indent="-87311" algn="l" rtl="0">
              <a:spcBef>
                <a:spcPts val="0"/>
              </a:spcBef>
              <a:spcAft>
                <a:spcPts val="0"/>
              </a:spcAft>
              <a:buClr>
                <a:schemeClr val="dk1"/>
              </a:buClr>
              <a:buSzPts val="800"/>
              <a:buFont typeface="Arial"/>
              <a:buChar char="•"/>
            </a:pPr>
            <a:r>
              <a:rPr lang="en-US" sz="700" dirty="0" err="1">
                <a:solidFill>
                  <a:schemeClr val="dk1"/>
                </a:solidFill>
                <a:latin typeface="Calibri"/>
                <a:ea typeface="Calibri"/>
                <a:cs typeface="Calibri"/>
                <a:sym typeface="Calibri"/>
              </a:rPr>
              <a:t>Instrumentos</a:t>
            </a:r>
            <a:r>
              <a:rPr lang="en-US" sz="700" dirty="0">
                <a:solidFill>
                  <a:schemeClr val="dk1"/>
                </a:solidFill>
                <a:latin typeface="Calibri"/>
                <a:ea typeface="Calibri"/>
                <a:cs typeface="Calibri"/>
                <a:sym typeface="Calibri"/>
              </a:rPr>
              <a:t> de </a:t>
            </a:r>
            <a:r>
              <a:rPr lang="en-US" sz="700" dirty="0" err="1">
                <a:solidFill>
                  <a:schemeClr val="dk1"/>
                </a:solidFill>
                <a:latin typeface="Calibri"/>
                <a:ea typeface="Calibri"/>
                <a:cs typeface="Calibri"/>
                <a:sym typeface="Calibri"/>
              </a:rPr>
              <a:t>evaluación</a:t>
            </a:r>
            <a:r>
              <a:rPr lang="en-US" sz="700" dirty="0">
                <a:solidFill>
                  <a:schemeClr val="dk1"/>
                </a:solidFill>
                <a:latin typeface="Calibri"/>
                <a:ea typeface="Calibri"/>
                <a:cs typeface="Calibri"/>
                <a:sym typeface="Calibri"/>
              </a:rPr>
              <a:t> (</a:t>
            </a:r>
            <a:r>
              <a:rPr lang="en-US" sz="700" dirty="0" err="1">
                <a:solidFill>
                  <a:schemeClr val="dk1"/>
                </a:solidFill>
                <a:latin typeface="Calibri"/>
                <a:ea typeface="Calibri"/>
                <a:cs typeface="Calibri"/>
                <a:sym typeface="Calibri"/>
              </a:rPr>
              <a:t>rúbrica</a:t>
            </a:r>
            <a:r>
              <a:rPr lang="en-US" sz="700" dirty="0">
                <a:solidFill>
                  <a:schemeClr val="dk1"/>
                </a:solidFill>
                <a:latin typeface="Calibri"/>
                <a:ea typeface="Calibri"/>
                <a:cs typeface="Calibri"/>
                <a:sym typeface="Calibri"/>
              </a:rPr>
              <a:t>, </a:t>
            </a:r>
            <a:r>
              <a:rPr lang="en-US" sz="700" dirty="0" err="1">
                <a:solidFill>
                  <a:schemeClr val="dk1"/>
                </a:solidFill>
                <a:latin typeface="Calibri"/>
                <a:ea typeface="Calibri"/>
                <a:cs typeface="Calibri"/>
                <a:sym typeface="Calibri"/>
              </a:rPr>
              <a:t>lista</a:t>
            </a:r>
            <a:r>
              <a:rPr lang="en-US" sz="700" dirty="0">
                <a:solidFill>
                  <a:schemeClr val="dk1"/>
                </a:solidFill>
                <a:latin typeface="Calibri"/>
                <a:ea typeface="Calibri"/>
                <a:cs typeface="Calibri"/>
                <a:sym typeface="Calibri"/>
              </a:rPr>
              <a:t> de </a:t>
            </a:r>
            <a:r>
              <a:rPr lang="en-US" sz="700" dirty="0" err="1">
                <a:solidFill>
                  <a:schemeClr val="dk1"/>
                </a:solidFill>
                <a:latin typeface="Calibri"/>
                <a:ea typeface="Calibri"/>
                <a:cs typeface="Calibri"/>
                <a:sym typeface="Calibri"/>
              </a:rPr>
              <a:t>cotejo</a:t>
            </a:r>
            <a:r>
              <a:rPr lang="en-US" sz="700" dirty="0">
                <a:solidFill>
                  <a:schemeClr val="dk1"/>
                </a:solidFill>
                <a:latin typeface="Calibri"/>
                <a:ea typeface="Calibri"/>
                <a:cs typeface="Calibri"/>
                <a:sym typeface="Calibri"/>
              </a:rPr>
              <a:t>, </a:t>
            </a:r>
            <a:r>
              <a:rPr lang="en-US" sz="700" dirty="0" err="1">
                <a:solidFill>
                  <a:schemeClr val="dk1"/>
                </a:solidFill>
                <a:latin typeface="Calibri"/>
                <a:ea typeface="Calibri"/>
                <a:cs typeface="Calibri"/>
                <a:sym typeface="Calibri"/>
              </a:rPr>
              <a:t>guía</a:t>
            </a:r>
            <a:r>
              <a:rPr lang="en-US" sz="700" dirty="0">
                <a:solidFill>
                  <a:schemeClr val="dk1"/>
                </a:solidFill>
                <a:latin typeface="Calibri"/>
                <a:ea typeface="Calibri"/>
                <a:cs typeface="Calibri"/>
                <a:sym typeface="Calibri"/>
              </a:rPr>
              <a:t> de </a:t>
            </a:r>
            <a:r>
              <a:rPr lang="en-US" sz="700" dirty="0" err="1">
                <a:solidFill>
                  <a:schemeClr val="dk1"/>
                </a:solidFill>
                <a:latin typeface="Calibri"/>
                <a:ea typeface="Calibri"/>
                <a:cs typeface="Calibri"/>
                <a:sym typeface="Calibri"/>
              </a:rPr>
              <a:t>observación</a:t>
            </a:r>
            <a:r>
              <a:rPr lang="en-US" sz="700" dirty="0">
                <a:solidFill>
                  <a:schemeClr val="dk1"/>
                </a:solidFill>
                <a:latin typeface="Calibri"/>
                <a:ea typeface="Calibri"/>
                <a:cs typeface="Calibri"/>
                <a:sym typeface="Calibri"/>
              </a:rPr>
              <a:t>, </a:t>
            </a:r>
            <a:r>
              <a:rPr lang="en-US" sz="700" dirty="0" err="1">
                <a:solidFill>
                  <a:schemeClr val="dk1"/>
                </a:solidFill>
                <a:latin typeface="Calibri"/>
                <a:ea typeface="Calibri"/>
                <a:cs typeface="Calibri"/>
                <a:sym typeface="Calibri"/>
              </a:rPr>
              <a:t>entrevista</a:t>
            </a:r>
            <a:r>
              <a:rPr lang="en-US" sz="700" dirty="0">
                <a:solidFill>
                  <a:schemeClr val="dk1"/>
                </a:solidFill>
                <a:latin typeface="Calibri"/>
                <a:ea typeface="Calibri"/>
                <a:cs typeface="Calibri"/>
                <a:sym typeface="Calibri"/>
              </a:rPr>
              <a:t>).</a:t>
            </a:r>
            <a:endParaRPr sz="700" dirty="0"/>
          </a:p>
          <a:p>
            <a:pPr marL="0" marR="0" lvl="0" indent="0" algn="l" rtl="0">
              <a:spcBef>
                <a:spcPts val="0"/>
              </a:spcBef>
              <a:spcAft>
                <a:spcPts val="0"/>
              </a:spcAft>
              <a:buNone/>
            </a:pPr>
            <a:endParaRPr sz="7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700" dirty="0">
                <a:solidFill>
                  <a:schemeClr val="dk1"/>
                </a:solidFill>
                <a:latin typeface="Calibri"/>
                <a:ea typeface="Calibri"/>
                <a:cs typeface="Calibri"/>
                <a:sym typeface="Calibri"/>
              </a:rPr>
              <a:t>¿</a:t>
            </a:r>
            <a:r>
              <a:rPr lang="en-US" sz="700" dirty="0" err="1">
                <a:solidFill>
                  <a:schemeClr val="dk1"/>
                </a:solidFill>
                <a:latin typeface="Calibri"/>
                <a:ea typeface="Calibri"/>
                <a:cs typeface="Calibri"/>
                <a:sym typeface="Calibri"/>
              </a:rPr>
              <a:t>Cómo</a:t>
            </a:r>
            <a:r>
              <a:rPr lang="en-US" sz="700" dirty="0">
                <a:solidFill>
                  <a:schemeClr val="dk1"/>
                </a:solidFill>
                <a:latin typeface="Calibri"/>
                <a:ea typeface="Calibri"/>
                <a:cs typeface="Calibri"/>
                <a:sym typeface="Calibri"/>
              </a:rPr>
              <a:t> se </a:t>
            </a:r>
            <a:r>
              <a:rPr lang="en-US" sz="700" dirty="0" err="1">
                <a:solidFill>
                  <a:schemeClr val="dk1"/>
                </a:solidFill>
                <a:latin typeface="Calibri"/>
                <a:ea typeface="Calibri"/>
                <a:cs typeface="Calibri"/>
                <a:sym typeface="Calibri"/>
              </a:rPr>
              <a:t>evaluará</a:t>
            </a:r>
            <a:r>
              <a:rPr lang="en-US" sz="700" dirty="0">
                <a:solidFill>
                  <a:schemeClr val="dk1"/>
                </a:solidFill>
                <a:latin typeface="Calibri"/>
                <a:ea typeface="Calibri"/>
                <a:cs typeface="Calibri"/>
                <a:sym typeface="Calibri"/>
              </a:rPr>
              <a:t> el </a:t>
            </a:r>
            <a:r>
              <a:rPr lang="en-US" sz="700" dirty="0" err="1">
                <a:solidFill>
                  <a:schemeClr val="dk1"/>
                </a:solidFill>
                <a:latin typeface="Calibri"/>
                <a:ea typeface="Calibri"/>
                <a:cs typeface="Calibri"/>
                <a:sym typeface="Calibri"/>
              </a:rPr>
              <a:t>rendimiento</a:t>
            </a:r>
            <a:r>
              <a:rPr lang="en-US" sz="700" dirty="0">
                <a:solidFill>
                  <a:schemeClr val="dk1"/>
                </a:solidFill>
                <a:latin typeface="Calibri"/>
                <a:ea typeface="Calibri"/>
                <a:cs typeface="Calibri"/>
                <a:sym typeface="Calibri"/>
              </a:rPr>
              <a:t> del </a:t>
            </a:r>
            <a:r>
              <a:rPr lang="en-US" sz="700" dirty="0" err="1">
                <a:solidFill>
                  <a:schemeClr val="dk1"/>
                </a:solidFill>
                <a:latin typeface="Calibri"/>
                <a:ea typeface="Calibri"/>
                <a:cs typeface="Calibri"/>
                <a:sym typeface="Calibri"/>
              </a:rPr>
              <a:t>estudiante</a:t>
            </a:r>
            <a:r>
              <a:rPr lang="en-US" sz="700" dirty="0">
                <a:solidFill>
                  <a:schemeClr val="dk1"/>
                </a:solidFill>
                <a:latin typeface="Calibri"/>
                <a:ea typeface="Calibri"/>
                <a:cs typeface="Calibri"/>
                <a:sym typeface="Calibri"/>
              </a:rPr>
              <a:t>?</a:t>
            </a:r>
            <a:endParaRPr sz="700" dirty="0"/>
          </a:p>
        </p:txBody>
      </p:sp>
      <p:sp>
        <p:nvSpPr>
          <p:cNvPr id="129" name="Google Shape;129;p13"/>
          <p:cNvSpPr txBox="1"/>
          <p:nvPr/>
        </p:nvSpPr>
        <p:spPr>
          <a:xfrm>
            <a:off x="846452" y="142519"/>
            <a:ext cx="2393437"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rgbClr val="0071C2"/>
                </a:solidFill>
                <a:latin typeface="Calibri"/>
                <a:ea typeface="Calibri"/>
                <a:cs typeface="Calibri"/>
                <a:sym typeface="Calibri"/>
              </a:rPr>
              <a:t>Canvas de </a:t>
            </a:r>
            <a:r>
              <a:rPr lang="en-US" sz="1400" dirty="0" err="1">
                <a:solidFill>
                  <a:srgbClr val="0071C2"/>
                </a:solidFill>
                <a:latin typeface="Calibri"/>
                <a:ea typeface="Calibri"/>
                <a:cs typeface="Calibri"/>
                <a:sym typeface="Calibri"/>
              </a:rPr>
              <a:t>diseño</a:t>
            </a:r>
            <a:r>
              <a:rPr lang="en-US" sz="1400" dirty="0">
                <a:solidFill>
                  <a:srgbClr val="0071C2"/>
                </a:solidFill>
                <a:latin typeface="Calibri"/>
                <a:ea typeface="Calibri"/>
                <a:cs typeface="Calibri"/>
                <a:sym typeface="Calibri"/>
              </a:rPr>
              <a:t> </a:t>
            </a:r>
            <a:endParaRPr dirty="0"/>
          </a:p>
          <a:p>
            <a:pPr marL="0" marR="0" lvl="0" indent="0" algn="l" rtl="0">
              <a:spcBef>
                <a:spcPts val="0"/>
              </a:spcBef>
              <a:spcAft>
                <a:spcPts val="0"/>
              </a:spcAft>
              <a:buNone/>
            </a:pPr>
            <a:r>
              <a:rPr lang="en-US" b="1" dirty="0" err="1">
                <a:solidFill>
                  <a:srgbClr val="FFC000"/>
                </a:solidFill>
                <a:latin typeface="Calibri"/>
                <a:ea typeface="Calibri"/>
                <a:cs typeface="Calibri"/>
                <a:sym typeface="Calibri"/>
              </a:rPr>
              <a:t>Método</a:t>
            </a:r>
            <a:r>
              <a:rPr lang="en-US" b="1" dirty="0">
                <a:solidFill>
                  <a:srgbClr val="FFC000"/>
                </a:solidFill>
                <a:latin typeface="Calibri"/>
                <a:ea typeface="Calibri"/>
                <a:cs typeface="Calibri"/>
                <a:sym typeface="Calibri"/>
              </a:rPr>
              <a:t> de </a:t>
            </a:r>
            <a:r>
              <a:rPr lang="en-US" b="1" dirty="0" err="1">
                <a:solidFill>
                  <a:srgbClr val="FFC000"/>
                </a:solidFill>
                <a:latin typeface="Calibri"/>
                <a:ea typeface="Calibri"/>
                <a:cs typeface="Calibri"/>
                <a:sym typeface="Calibri"/>
              </a:rPr>
              <a:t>casos</a:t>
            </a:r>
            <a:endParaRPr sz="1400" b="1" dirty="0">
              <a:solidFill>
                <a:srgbClr val="FFC000"/>
              </a:solidFill>
              <a:latin typeface="Calibri"/>
              <a:ea typeface="Calibri"/>
              <a:cs typeface="Calibri"/>
              <a:sym typeface="Calibri"/>
            </a:endParaRPr>
          </a:p>
        </p:txBody>
      </p:sp>
      <p:sp>
        <p:nvSpPr>
          <p:cNvPr id="130" name="Google Shape;130;p13"/>
          <p:cNvSpPr txBox="1"/>
          <p:nvPr/>
        </p:nvSpPr>
        <p:spPr>
          <a:xfrm>
            <a:off x="2277087" y="47826"/>
            <a:ext cx="2345716"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dirty="0" err="1">
                <a:solidFill>
                  <a:srgbClr val="7F7F7F"/>
                </a:solidFill>
                <a:latin typeface="Calibri"/>
                <a:ea typeface="Calibri"/>
                <a:cs typeface="Calibri"/>
                <a:sym typeface="Calibri"/>
              </a:rPr>
              <a:t>Curso</a:t>
            </a:r>
            <a:endParaRPr dirty="0"/>
          </a:p>
        </p:txBody>
      </p:sp>
      <p:sp>
        <p:nvSpPr>
          <p:cNvPr id="131" name="Google Shape;131;p13"/>
          <p:cNvSpPr txBox="1"/>
          <p:nvPr/>
        </p:nvSpPr>
        <p:spPr>
          <a:xfrm>
            <a:off x="4712967" y="47827"/>
            <a:ext cx="3338836"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dirty="0" err="1">
                <a:solidFill>
                  <a:srgbClr val="7F7F7F"/>
                </a:solidFill>
                <a:latin typeface="Calibri"/>
                <a:ea typeface="Calibri"/>
                <a:cs typeface="Calibri"/>
                <a:sym typeface="Calibri"/>
              </a:rPr>
              <a:t>Docente</a:t>
            </a:r>
            <a:endParaRPr sz="1100" dirty="0">
              <a:solidFill>
                <a:srgbClr val="7F7F7F"/>
              </a:solidFill>
              <a:latin typeface="Calibri"/>
              <a:ea typeface="Calibri"/>
              <a:cs typeface="Calibri"/>
              <a:sym typeface="Calibri"/>
            </a:endParaRPr>
          </a:p>
        </p:txBody>
      </p:sp>
      <p:sp>
        <p:nvSpPr>
          <p:cNvPr id="132" name="Google Shape;132;p13"/>
          <p:cNvSpPr txBox="1"/>
          <p:nvPr/>
        </p:nvSpPr>
        <p:spPr>
          <a:xfrm>
            <a:off x="4712968" y="351131"/>
            <a:ext cx="3338835" cy="25473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dirty="0" err="1">
                <a:solidFill>
                  <a:srgbClr val="7F7F7F"/>
                </a:solidFill>
                <a:latin typeface="Calibri"/>
                <a:ea typeface="Calibri"/>
                <a:cs typeface="Calibri"/>
                <a:sym typeface="Calibri"/>
              </a:rPr>
              <a:t>Nombre</a:t>
            </a:r>
            <a:r>
              <a:rPr lang="en-US" sz="1100" dirty="0">
                <a:solidFill>
                  <a:srgbClr val="7F7F7F"/>
                </a:solidFill>
                <a:latin typeface="Calibri"/>
                <a:ea typeface="Calibri"/>
                <a:cs typeface="Calibri"/>
                <a:sym typeface="Calibri"/>
              </a:rPr>
              <a:t> de la </a:t>
            </a:r>
            <a:r>
              <a:rPr lang="en-US" sz="1100" dirty="0" err="1">
                <a:solidFill>
                  <a:srgbClr val="7F7F7F"/>
                </a:solidFill>
                <a:latin typeface="Calibri"/>
                <a:ea typeface="Calibri"/>
                <a:cs typeface="Calibri"/>
                <a:sym typeface="Calibri"/>
              </a:rPr>
              <a:t>actividad</a:t>
            </a:r>
            <a:r>
              <a:rPr lang="en-US" sz="1100" dirty="0">
                <a:solidFill>
                  <a:srgbClr val="7F7F7F"/>
                </a:solidFill>
                <a:latin typeface="Calibri"/>
                <a:ea typeface="Calibri"/>
                <a:cs typeface="Calibri"/>
                <a:sym typeface="Calibri"/>
              </a:rPr>
              <a:t> o </a:t>
            </a:r>
            <a:r>
              <a:rPr lang="en-US" sz="1100" dirty="0" err="1">
                <a:solidFill>
                  <a:srgbClr val="7F7F7F"/>
                </a:solidFill>
                <a:latin typeface="Calibri"/>
                <a:ea typeface="Calibri"/>
                <a:cs typeface="Calibri"/>
                <a:sym typeface="Calibri"/>
              </a:rPr>
              <a:t>caso</a:t>
            </a:r>
            <a:endParaRPr sz="1100" dirty="0">
              <a:solidFill>
                <a:srgbClr val="7F7F7F"/>
              </a:solidFill>
              <a:latin typeface="Calibri"/>
              <a:ea typeface="Calibri"/>
              <a:cs typeface="Calibri"/>
              <a:sym typeface="Calibri"/>
            </a:endParaRPr>
          </a:p>
        </p:txBody>
      </p:sp>
      <p:sp>
        <p:nvSpPr>
          <p:cNvPr id="133" name="Google Shape;133;p13"/>
          <p:cNvSpPr txBox="1"/>
          <p:nvPr/>
        </p:nvSpPr>
        <p:spPr>
          <a:xfrm>
            <a:off x="3988882" y="3477909"/>
            <a:ext cx="51126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2</a:t>
            </a:r>
            <a:endParaRPr/>
          </a:p>
        </p:txBody>
      </p:sp>
      <p:sp>
        <p:nvSpPr>
          <p:cNvPr id="134" name="Google Shape;134;p13"/>
          <p:cNvSpPr txBox="1"/>
          <p:nvPr/>
        </p:nvSpPr>
        <p:spPr>
          <a:xfrm>
            <a:off x="8281986" y="3451990"/>
            <a:ext cx="571907"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5</a:t>
            </a:r>
            <a:endParaRPr/>
          </a:p>
        </p:txBody>
      </p:sp>
      <p:sp>
        <p:nvSpPr>
          <p:cNvPr id="135" name="Google Shape;135;p13"/>
          <p:cNvSpPr txBox="1"/>
          <p:nvPr/>
        </p:nvSpPr>
        <p:spPr>
          <a:xfrm>
            <a:off x="6206389" y="3477909"/>
            <a:ext cx="594819"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3</a:t>
            </a:r>
            <a:endParaRPr/>
          </a:p>
        </p:txBody>
      </p:sp>
      <p:sp>
        <p:nvSpPr>
          <p:cNvPr id="136" name="Google Shape;136;p13"/>
          <p:cNvSpPr txBox="1"/>
          <p:nvPr/>
        </p:nvSpPr>
        <p:spPr>
          <a:xfrm>
            <a:off x="1677713" y="5412666"/>
            <a:ext cx="48165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8</a:t>
            </a:r>
            <a:endParaRPr/>
          </a:p>
        </p:txBody>
      </p:sp>
      <p:sp>
        <p:nvSpPr>
          <p:cNvPr id="137" name="Google Shape;137;p13"/>
          <p:cNvSpPr/>
          <p:nvPr/>
        </p:nvSpPr>
        <p:spPr>
          <a:xfrm>
            <a:off x="6673529" y="3097346"/>
            <a:ext cx="1593873" cy="954107"/>
          </a:xfrm>
          <a:prstGeom prst="rect">
            <a:avLst/>
          </a:prstGeom>
          <a:noFill/>
          <a:ln>
            <a:noFill/>
          </a:ln>
        </p:spPr>
        <p:txBody>
          <a:bodyPr spcFirstLastPara="1" wrap="square" lIns="91425" tIns="45700" rIns="91425" bIns="45700" anchor="t" anchorCtr="0">
            <a:noAutofit/>
          </a:bodyPr>
          <a:lstStyle/>
          <a:p>
            <a:pPr lvl="0"/>
            <a:r>
              <a:rPr lang="es-MX" sz="800" dirty="0">
                <a:solidFill>
                  <a:schemeClr val="dk1"/>
                </a:solidFill>
                <a:latin typeface="Calibri"/>
                <a:ea typeface="Calibri"/>
                <a:cs typeface="Calibri"/>
                <a:sym typeface="Calibri"/>
              </a:rPr>
              <a:t>Propuesta inicial para resolver el caso</a:t>
            </a:r>
          </a:p>
          <a:p>
            <a:pPr lvl="0"/>
            <a:r>
              <a:rPr lang="es-MX" sz="800" dirty="0">
                <a:solidFill>
                  <a:schemeClr val="dk1"/>
                </a:solidFill>
                <a:latin typeface="Calibri"/>
                <a:ea typeface="Calibri"/>
                <a:cs typeface="Calibri"/>
                <a:sym typeface="Calibri"/>
              </a:rPr>
              <a:t>Discusión y análisis en equipo</a:t>
            </a:r>
          </a:p>
          <a:p>
            <a:pPr lvl="0"/>
            <a:r>
              <a:rPr lang="es-MX" sz="800" dirty="0">
                <a:solidFill>
                  <a:schemeClr val="dk1"/>
                </a:solidFill>
                <a:latin typeface="Calibri"/>
                <a:ea typeface="Calibri"/>
                <a:cs typeface="Calibri"/>
                <a:sym typeface="Calibri"/>
              </a:rPr>
              <a:t>Discusión plenaria </a:t>
            </a:r>
          </a:p>
          <a:p>
            <a:pPr lvl="0"/>
            <a:r>
              <a:rPr lang="es-MX" sz="800" dirty="0">
                <a:solidFill>
                  <a:schemeClr val="dk1"/>
                </a:solidFill>
                <a:latin typeface="Calibri"/>
                <a:ea typeface="Calibri"/>
                <a:cs typeface="Calibri"/>
                <a:sym typeface="Calibri"/>
              </a:rPr>
              <a:t>Entregar análisis o solución del caso.</a:t>
            </a:r>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p:txBody>
      </p:sp>
      <p:sp>
        <p:nvSpPr>
          <p:cNvPr id="138" name="Google Shape;138;p13"/>
          <p:cNvSpPr/>
          <p:nvPr/>
        </p:nvSpPr>
        <p:spPr>
          <a:xfrm>
            <a:off x="1805198" y="4391448"/>
            <a:ext cx="272192" cy="295675"/>
          </a:xfrm>
          <a:custGeom>
            <a:avLst/>
            <a:gdLst/>
            <a:ahLst/>
            <a:cxnLst/>
            <a:rect l="l" t="t" r="r" b="b"/>
            <a:pathLst>
              <a:path w="540885" h="504826" extrusionOk="0">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rgbClr val="2C2C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a:solidFill>
                <a:schemeClr val="lt1"/>
              </a:solidFill>
              <a:latin typeface="Calibri"/>
              <a:ea typeface="Calibri"/>
              <a:cs typeface="Calibri"/>
              <a:sym typeface="Calibri"/>
            </a:endParaRPr>
          </a:p>
        </p:txBody>
      </p:sp>
      <p:pic>
        <p:nvPicPr>
          <p:cNvPr id="139" name="Google Shape;139;p13"/>
          <p:cNvPicPr preferRelativeResize="0"/>
          <p:nvPr/>
        </p:nvPicPr>
        <p:blipFill rotWithShape="1">
          <a:blip r:embed="rId9">
            <a:alphaModFix/>
          </a:blip>
          <a:srcRect/>
          <a:stretch/>
        </p:blipFill>
        <p:spPr>
          <a:xfrm>
            <a:off x="8301499" y="4257285"/>
            <a:ext cx="373064" cy="227984"/>
          </a:xfrm>
          <a:prstGeom prst="rect">
            <a:avLst/>
          </a:prstGeom>
          <a:noFill/>
          <a:ln>
            <a:noFill/>
          </a:ln>
        </p:spPr>
      </p:pic>
      <p:sp>
        <p:nvSpPr>
          <p:cNvPr id="140" name="Google Shape;140;p13"/>
          <p:cNvSpPr txBox="1"/>
          <p:nvPr/>
        </p:nvSpPr>
        <p:spPr>
          <a:xfrm>
            <a:off x="2273657" y="355843"/>
            <a:ext cx="2345716"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a:solidFill>
                  <a:srgbClr val="7F7F7F"/>
                </a:solidFill>
                <a:latin typeface="Calibri"/>
                <a:ea typeface="Calibri"/>
                <a:cs typeface="Calibri"/>
                <a:sym typeface="Calibri"/>
              </a:rPr>
              <a:t>Semestre </a:t>
            </a:r>
            <a:endParaRPr/>
          </a:p>
        </p:txBody>
      </p:sp>
      <p:sp>
        <p:nvSpPr>
          <p:cNvPr id="3" name="TextBox 2">
            <a:extLst>
              <a:ext uri="{FF2B5EF4-FFF2-40B4-BE49-F238E27FC236}">
                <a16:creationId xmlns:a16="http://schemas.microsoft.com/office/drawing/2014/main" id="{2326CDAC-9DDD-1CF7-8335-78453C3618B1}"/>
              </a:ext>
            </a:extLst>
          </p:cNvPr>
          <p:cNvSpPr txBox="1"/>
          <p:nvPr/>
        </p:nvSpPr>
        <p:spPr>
          <a:xfrm>
            <a:off x="2155057" y="5036170"/>
            <a:ext cx="2139665" cy="1169551"/>
          </a:xfrm>
          <a:prstGeom prst="rect">
            <a:avLst/>
          </a:prstGeom>
          <a:noFill/>
        </p:spPr>
        <p:txBody>
          <a:bodyPr wrap="square">
            <a:spAutoFit/>
          </a:bodyPr>
          <a:lstStyle/>
          <a:p>
            <a:pPr marL="171450" lvl="0" indent="-171450">
              <a:buFont typeface="Arial" panose="020B0604020202020204" pitchFamily="34" charset="0"/>
              <a:buChar char="•"/>
            </a:pPr>
            <a:r>
              <a:rPr lang="es-MX" sz="700" dirty="0">
                <a:solidFill>
                  <a:schemeClr val="dk1"/>
                </a:solidFill>
                <a:latin typeface="Calibri"/>
                <a:ea typeface="Calibri"/>
                <a:cs typeface="Calibri"/>
                <a:sym typeface="Calibri"/>
              </a:rPr>
              <a:t>Cantidad de estudiantes para la formación de equipos. Los equipos numerosos no se recomiendan</a:t>
            </a:r>
          </a:p>
          <a:p>
            <a:pPr marL="171450" lvl="0" indent="-171450">
              <a:buFont typeface="Arial" panose="020B0604020202020204" pitchFamily="34" charset="0"/>
              <a:buChar char="•"/>
            </a:pPr>
            <a:r>
              <a:rPr lang="es-MX" sz="700" dirty="0">
                <a:solidFill>
                  <a:schemeClr val="dk1"/>
                </a:solidFill>
                <a:latin typeface="Calibri"/>
                <a:ea typeface="Calibri"/>
                <a:cs typeface="Calibri"/>
                <a:sym typeface="Calibri"/>
              </a:rPr>
              <a:t>El tiempo de discusión del caso debe ser administrado adecuadamente, de lo contrario se</a:t>
            </a:r>
          </a:p>
          <a:p>
            <a:pPr marL="171450" lvl="0" indent="-171450">
              <a:buFont typeface="Arial" panose="020B0604020202020204" pitchFamily="34" charset="0"/>
              <a:buChar char="•"/>
            </a:pPr>
            <a:r>
              <a:rPr lang="es-MX" sz="700" dirty="0">
                <a:solidFill>
                  <a:schemeClr val="dk1"/>
                </a:solidFill>
                <a:latin typeface="Calibri"/>
                <a:ea typeface="Calibri"/>
                <a:cs typeface="Calibri"/>
                <a:sym typeface="Calibri"/>
              </a:rPr>
              <a:t>puede invertir más tiempo en un caso que otro. </a:t>
            </a:r>
          </a:p>
          <a:p>
            <a:pPr marL="171450" lvl="0" indent="-171450">
              <a:buFont typeface="Arial" panose="020B0604020202020204" pitchFamily="34" charset="0"/>
              <a:buChar char="•"/>
            </a:pPr>
            <a:r>
              <a:rPr lang="es-MX" sz="700" dirty="0">
                <a:solidFill>
                  <a:schemeClr val="dk1"/>
                </a:solidFill>
                <a:latin typeface="Calibri"/>
                <a:ea typeface="Calibri"/>
                <a:cs typeface="Calibri"/>
                <a:sym typeface="Calibri"/>
              </a:rPr>
              <a:t>Importante indicarle a las y los estudiantes cuando el caso no tiene respuestas correctas, esto puede ser difícil de aceptar para algunos estudiantes.</a:t>
            </a:r>
          </a:p>
        </p:txBody>
      </p:sp>
      <p:pic>
        <p:nvPicPr>
          <p:cNvPr id="4" name="Gráfico 3" descr="Trabajo remoto con relleno sólido">
            <a:extLst>
              <a:ext uri="{FF2B5EF4-FFF2-40B4-BE49-F238E27FC236}">
                <a16:creationId xmlns:a16="http://schemas.microsoft.com/office/drawing/2014/main" id="{BD8A023D-C609-F13E-4E59-B26A7D58BF97}"/>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313673" y="122301"/>
            <a:ext cx="576949" cy="576949"/>
          </a:xfrm>
          <a:prstGeom prst="rect">
            <a:avLst/>
          </a:prstGeom>
        </p:spPr>
      </p:pic>
      <p:sp>
        <p:nvSpPr>
          <p:cNvPr id="5" name="CuadroTexto 4">
            <a:extLst>
              <a:ext uri="{FF2B5EF4-FFF2-40B4-BE49-F238E27FC236}">
                <a16:creationId xmlns:a16="http://schemas.microsoft.com/office/drawing/2014/main" id="{B9F3D77D-6B5D-A738-2762-D81A003B9EFA}"/>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3"/>
          <p:cNvSpPr/>
          <p:nvPr/>
        </p:nvSpPr>
        <p:spPr>
          <a:xfrm>
            <a:off x="4498131" y="4052225"/>
            <a:ext cx="4278486" cy="1956179"/>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6" name="Google Shape;96;p13"/>
          <p:cNvSpPr/>
          <p:nvPr/>
        </p:nvSpPr>
        <p:spPr>
          <a:xfrm>
            <a:off x="2133600" y="4196088"/>
            <a:ext cx="2340864" cy="195681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7" name="Google Shape;97;p13"/>
          <p:cNvSpPr/>
          <p:nvPr/>
        </p:nvSpPr>
        <p:spPr>
          <a:xfrm>
            <a:off x="302420" y="4196088"/>
            <a:ext cx="1843088" cy="195681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8" name="Google Shape;98;p13"/>
          <p:cNvSpPr/>
          <p:nvPr/>
        </p:nvSpPr>
        <p:spPr>
          <a:xfrm>
            <a:off x="6629400" y="2531204"/>
            <a:ext cx="2124075" cy="167884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9" name="Google Shape;99;p13"/>
          <p:cNvSpPr/>
          <p:nvPr/>
        </p:nvSpPr>
        <p:spPr>
          <a:xfrm>
            <a:off x="6629400" y="683234"/>
            <a:ext cx="2119486" cy="1849981"/>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0" name="Google Shape;100;p13"/>
          <p:cNvSpPr/>
          <p:nvPr/>
        </p:nvSpPr>
        <p:spPr>
          <a:xfrm>
            <a:off x="4419600" y="686898"/>
            <a:ext cx="2214648" cy="3522962"/>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 name="Google Shape;101;p13"/>
          <p:cNvSpPr/>
          <p:nvPr/>
        </p:nvSpPr>
        <p:spPr>
          <a:xfrm>
            <a:off x="2127917" y="683234"/>
            <a:ext cx="2345716" cy="3526627"/>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2" name="Google Shape;102;p13"/>
          <p:cNvSpPr/>
          <p:nvPr/>
        </p:nvSpPr>
        <p:spPr>
          <a:xfrm>
            <a:off x="304801" y="686898"/>
            <a:ext cx="1833128" cy="3522962"/>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3" name="Google Shape;103;p13"/>
          <p:cNvSpPr/>
          <p:nvPr/>
        </p:nvSpPr>
        <p:spPr>
          <a:xfrm>
            <a:off x="2139785" y="4213034"/>
            <a:ext cx="1907591" cy="276803"/>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dirty="0" err="1">
                <a:solidFill>
                  <a:srgbClr val="00B0F0"/>
                </a:solidFill>
                <a:latin typeface="Calibri"/>
                <a:ea typeface="Calibri"/>
                <a:cs typeface="Calibri"/>
                <a:sym typeface="Calibri"/>
              </a:rPr>
              <a:t>Riesgos</a:t>
            </a:r>
            <a:r>
              <a:rPr lang="en-US" sz="1400" b="1" dirty="0">
                <a:solidFill>
                  <a:srgbClr val="00B0F0"/>
                </a:solidFill>
                <a:latin typeface="Calibri"/>
                <a:ea typeface="Calibri"/>
                <a:cs typeface="Calibri"/>
                <a:sym typeface="Calibri"/>
              </a:rPr>
              <a:t> </a:t>
            </a:r>
            <a:r>
              <a:rPr lang="en-US" sz="1400" b="1" dirty="0" err="1">
                <a:solidFill>
                  <a:srgbClr val="00B0F0"/>
                </a:solidFill>
                <a:latin typeface="Calibri"/>
                <a:ea typeface="Calibri"/>
                <a:cs typeface="Calibri"/>
                <a:sym typeface="Calibri"/>
              </a:rPr>
              <a:t>potenciales</a:t>
            </a:r>
            <a:endParaRPr sz="1400" dirty="0">
              <a:solidFill>
                <a:srgbClr val="00B0F0"/>
              </a:solidFill>
              <a:latin typeface="Calibri"/>
              <a:ea typeface="Calibri"/>
              <a:cs typeface="Calibri"/>
              <a:sym typeface="Calibri"/>
            </a:endParaRPr>
          </a:p>
          <a:p>
            <a:pPr marL="0" marR="0" lvl="0" indent="0" algn="l" rtl="0">
              <a:spcBef>
                <a:spcPts val="0"/>
              </a:spcBef>
              <a:spcAft>
                <a:spcPts val="0"/>
              </a:spcAft>
              <a:buNone/>
            </a:pPr>
            <a:endParaRPr sz="1400" b="1" dirty="0">
              <a:solidFill>
                <a:srgbClr val="00B0F0"/>
              </a:solidFill>
              <a:latin typeface="Calibri"/>
              <a:ea typeface="Calibri"/>
              <a:cs typeface="Calibri"/>
              <a:sym typeface="Calibri"/>
            </a:endParaRPr>
          </a:p>
          <a:p>
            <a:pPr marL="0" marR="0" lvl="0" indent="0" algn="l" rtl="0">
              <a:spcBef>
                <a:spcPts val="0"/>
              </a:spcBef>
              <a:spcAft>
                <a:spcPts val="0"/>
              </a:spcAft>
              <a:buNone/>
            </a:pPr>
            <a:endParaRPr sz="1400" b="1" dirty="0">
              <a:solidFill>
                <a:srgbClr val="00B0F0"/>
              </a:solidFill>
              <a:latin typeface="Calibri"/>
              <a:ea typeface="Calibri"/>
              <a:cs typeface="Calibri"/>
              <a:sym typeface="Calibri"/>
            </a:endParaRPr>
          </a:p>
        </p:txBody>
      </p:sp>
      <p:sp>
        <p:nvSpPr>
          <p:cNvPr id="104" name="Google Shape;104;p13"/>
          <p:cNvSpPr/>
          <p:nvPr/>
        </p:nvSpPr>
        <p:spPr>
          <a:xfrm>
            <a:off x="2131744" y="4490474"/>
            <a:ext cx="2414123" cy="204839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dirty="0" err="1">
                <a:solidFill>
                  <a:schemeClr val="dk1"/>
                </a:solidFill>
                <a:latin typeface="Calibri"/>
                <a:ea typeface="Calibri"/>
                <a:cs typeface="Calibri"/>
                <a:sym typeface="Calibri"/>
              </a:rPr>
              <a:t>Considerar</a:t>
            </a:r>
            <a:r>
              <a:rPr lang="en-US" sz="800" dirty="0">
                <a:solidFill>
                  <a:schemeClr val="dk1"/>
                </a:solidFill>
                <a:latin typeface="Calibri"/>
                <a:ea typeface="Calibri"/>
                <a:cs typeface="Calibri"/>
                <a:sym typeface="Calibri"/>
              </a:rPr>
              <a:t> que para el primer </a:t>
            </a:r>
            <a:r>
              <a:rPr lang="en-US" sz="800" dirty="0" err="1">
                <a:solidFill>
                  <a:schemeClr val="dk1"/>
                </a:solidFill>
                <a:latin typeface="Calibri"/>
                <a:ea typeface="Calibri"/>
                <a:cs typeface="Calibri"/>
                <a:sym typeface="Calibri"/>
              </a:rPr>
              <a:t>caso</a:t>
            </a:r>
            <a:r>
              <a:rPr lang="en-US" sz="800" dirty="0">
                <a:solidFill>
                  <a:schemeClr val="dk1"/>
                </a:solidFill>
                <a:latin typeface="Calibri"/>
                <a:ea typeface="Calibri"/>
                <a:cs typeface="Calibri"/>
                <a:sym typeface="Calibri"/>
              </a:rPr>
              <a:t> se </a:t>
            </a:r>
            <a:r>
              <a:rPr lang="en-US" sz="800" dirty="0" err="1">
                <a:solidFill>
                  <a:schemeClr val="dk1"/>
                </a:solidFill>
                <a:latin typeface="Calibri"/>
                <a:ea typeface="Calibri"/>
                <a:cs typeface="Calibri"/>
                <a:sym typeface="Calibri"/>
              </a:rPr>
              <a:t>requerirá</a:t>
            </a:r>
            <a:r>
              <a:rPr lang="en-US" sz="800" dirty="0">
                <a:solidFill>
                  <a:schemeClr val="dk1"/>
                </a:solidFill>
                <a:latin typeface="Calibri"/>
                <a:ea typeface="Calibri"/>
                <a:cs typeface="Calibri"/>
                <a:sym typeface="Calibri"/>
              </a:rPr>
              <a:t> 2 días para la </a:t>
            </a:r>
            <a:r>
              <a:rPr lang="en-US" sz="800" dirty="0" err="1">
                <a:solidFill>
                  <a:schemeClr val="dk1"/>
                </a:solidFill>
                <a:latin typeface="Calibri"/>
                <a:ea typeface="Calibri"/>
                <a:cs typeface="Calibri"/>
                <a:sym typeface="Calibri"/>
              </a:rPr>
              <a:t>discusión</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plenaria</a:t>
            </a:r>
            <a:r>
              <a:rPr lang="en-US" sz="800" dirty="0">
                <a:solidFill>
                  <a:schemeClr val="dk1"/>
                </a:solidFill>
                <a:latin typeface="Calibri"/>
                <a:ea typeface="Calibri"/>
                <a:cs typeface="Calibri"/>
                <a:sym typeface="Calibri"/>
              </a:rPr>
              <a:t> y para que se </a:t>
            </a:r>
            <a:r>
              <a:rPr lang="en-US" sz="800" dirty="0" err="1">
                <a:solidFill>
                  <a:schemeClr val="dk1"/>
                </a:solidFill>
                <a:latin typeface="Calibri"/>
                <a:ea typeface="Calibri"/>
                <a:cs typeface="Calibri"/>
                <a:sym typeface="Calibri"/>
              </a:rPr>
              <a:t>dé</a:t>
            </a:r>
            <a:r>
              <a:rPr lang="en-US" sz="800" dirty="0">
                <a:solidFill>
                  <a:schemeClr val="dk1"/>
                </a:solidFill>
                <a:latin typeface="Calibri"/>
                <a:ea typeface="Calibri"/>
                <a:cs typeface="Calibri"/>
                <a:sym typeface="Calibri"/>
              </a:rPr>
              <a:t> el </a:t>
            </a:r>
            <a:r>
              <a:rPr lang="en-US" sz="800" dirty="0" err="1">
                <a:solidFill>
                  <a:schemeClr val="dk1"/>
                </a:solidFill>
                <a:latin typeface="Calibri"/>
                <a:ea typeface="Calibri"/>
                <a:cs typeface="Calibri"/>
                <a:sym typeface="Calibri"/>
              </a:rPr>
              <a:t>cierre</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por</a:t>
            </a:r>
            <a:r>
              <a:rPr lang="en-US" sz="800" dirty="0">
                <a:solidFill>
                  <a:schemeClr val="dk1"/>
                </a:solidFill>
                <a:latin typeface="Calibri"/>
                <a:ea typeface="Calibri"/>
                <a:cs typeface="Calibri"/>
                <a:sym typeface="Calibri"/>
              </a:rPr>
              <a:t> parte del </a:t>
            </a:r>
            <a:r>
              <a:rPr lang="en-US" sz="800" dirty="0" err="1">
                <a:solidFill>
                  <a:schemeClr val="dk1"/>
                </a:solidFill>
                <a:latin typeface="Calibri"/>
                <a:ea typeface="Calibri"/>
                <a:cs typeface="Calibri"/>
                <a:sym typeface="Calibri"/>
              </a:rPr>
              <a:t>docente</a:t>
            </a:r>
            <a:r>
              <a:rPr lang="en-US" sz="800" dirty="0">
                <a:solidFill>
                  <a:schemeClr val="dk1"/>
                </a:solidFill>
                <a:latin typeface="Calibri"/>
                <a:ea typeface="Calibri"/>
                <a:cs typeface="Calibri"/>
                <a:sym typeface="Calibri"/>
              </a:rPr>
              <a:t>.</a:t>
            </a:r>
          </a:p>
          <a:p>
            <a:pPr marL="0" marR="0" lvl="0" indent="0" algn="l" rtl="0">
              <a:spcBef>
                <a:spcPts val="0"/>
              </a:spcBef>
              <a:spcAft>
                <a:spcPts val="0"/>
              </a:spcAft>
              <a:buNone/>
            </a:pPr>
            <a:endParaRPr lang="en-US"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800" dirty="0" err="1">
                <a:solidFill>
                  <a:schemeClr val="dk1"/>
                </a:solidFill>
                <a:latin typeface="Calibri"/>
                <a:ea typeface="Calibri"/>
                <a:cs typeface="Calibri"/>
                <a:sym typeface="Calibri"/>
              </a:rPr>
              <a:t>Indicar</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fechas</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establecidas</a:t>
            </a:r>
            <a:r>
              <a:rPr lang="en-US" sz="800" dirty="0">
                <a:solidFill>
                  <a:schemeClr val="dk1"/>
                </a:solidFill>
                <a:latin typeface="Calibri"/>
                <a:ea typeface="Calibri"/>
                <a:cs typeface="Calibri"/>
                <a:sym typeface="Calibri"/>
              </a:rPr>
              <a:t> para la </a:t>
            </a:r>
            <a:r>
              <a:rPr lang="en-US" sz="800" dirty="0" err="1">
                <a:solidFill>
                  <a:schemeClr val="dk1"/>
                </a:solidFill>
                <a:latin typeface="Calibri"/>
                <a:ea typeface="Calibri"/>
                <a:cs typeface="Calibri"/>
                <a:sym typeface="Calibri"/>
              </a:rPr>
              <a:t>discusión</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en</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equipo</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en</a:t>
            </a:r>
            <a:r>
              <a:rPr lang="en-US" sz="800" dirty="0">
                <a:solidFill>
                  <a:schemeClr val="dk1"/>
                </a:solidFill>
                <a:latin typeface="Calibri"/>
                <a:ea typeface="Calibri"/>
                <a:cs typeface="Calibri"/>
                <a:sym typeface="Calibri"/>
              </a:rPr>
              <a:t> canvas.</a:t>
            </a:r>
          </a:p>
          <a:p>
            <a:pPr marL="0" marR="0" lvl="0" indent="0" algn="l" rtl="0">
              <a:spcBef>
                <a:spcPts val="0"/>
              </a:spcBef>
              <a:spcAft>
                <a:spcPts val="0"/>
              </a:spcAft>
              <a:buNone/>
            </a:pPr>
            <a:endParaRPr dirty="0"/>
          </a:p>
        </p:txBody>
      </p:sp>
      <p:sp>
        <p:nvSpPr>
          <p:cNvPr id="105" name="Google Shape;105;p13"/>
          <p:cNvSpPr/>
          <p:nvPr/>
        </p:nvSpPr>
        <p:spPr>
          <a:xfrm>
            <a:off x="6673530" y="715210"/>
            <a:ext cx="1490829" cy="40915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Resultado final</a:t>
            </a:r>
            <a:endParaRPr/>
          </a:p>
        </p:txBody>
      </p:sp>
      <p:sp>
        <p:nvSpPr>
          <p:cNvPr id="106" name="Google Shape;106;p13"/>
          <p:cNvSpPr/>
          <p:nvPr/>
        </p:nvSpPr>
        <p:spPr>
          <a:xfrm>
            <a:off x="6673530" y="2533215"/>
            <a:ext cx="1278269" cy="55124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Evidencias de competencia</a:t>
            </a:r>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p:txBody>
      </p:sp>
      <p:sp>
        <p:nvSpPr>
          <p:cNvPr id="107" name="Google Shape;107;p13"/>
          <p:cNvSpPr/>
          <p:nvPr/>
        </p:nvSpPr>
        <p:spPr>
          <a:xfrm>
            <a:off x="304799" y="4239933"/>
            <a:ext cx="1625392" cy="55772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b="1" dirty="0">
                <a:solidFill>
                  <a:srgbClr val="00B0F0"/>
                </a:solidFill>
                <a:latin typeface="Calibri"/>
                <a:ea typeface="Calibri"/>
                <a:cs typeface="Calibri"/>
                <a:sym typeface="Calibri"/>
              </a:rPr>
              <a:t>Pasos a considerar</a:t>
            </a:r>
            <a:endParaRPr dirty="0"/>
          </a:p>
        </p:txBody>
      </p:sp>
      <p:sp>
        <p:nvSpPr>
          <p:cNvPr id="108" name="Google Shape;108;p13"/>
          <p:cNvSpPr/>
          <p:nvPr/>
        </p:nvSpPr>
        <p:spPr>
          <a:xfrm>
            <a:off x="304799" y="756980"/>
            <a:ext cx="1828052"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Subcompetencias </a:t>
            </a:r>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p:txBody>
      </p:sp>
      <p:sp>
        <p:nvSpPr>
          <p:cNvPr id="109" name="Google Shape;109;p13"/>
          <p:cNvSpPr/>
          <p:nvPr/>
        </p:nvSpPr>
        <p:spPr>
          <a:xfrm>
            <a:off x="4486401" y="4136737"/>
            <a:ext cx="1031838" cy="37149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dirty="0" err="1">
                <a:solidFill>
                  <a:srgbClr val="00B0F0"/>
                </a:solidFill>
                <a:latin typeface="Calibri"/>
                <a:ea typeface="Calibri"/>
                <a:cs typeface="Calibri"/>
                <a:sym typeface="Calibri"/>
              </a:rPr>
              <a:t>Evaluación</a:t>
            </a:r>
            <a:endParaRPr sz="1400" dirty="0">
              <a:solidFill>
                <a:srgbClr val="00B0F0"/>
              </a:solidFill>
              <a:latin typeface="Calibri"/>
              <a:ea typeface="Calibri"/>
              <a:cs typeface="Calibri"/>
              <a:sym typeface="Calibri"/>
            </a:endParaRPr>
          </a:p>
          <a:p>
            <a:pPr marL="0" marR="0" lvl="0" indent="0" algn="l" rtl="0">
              <a:spcBef>
                <a:spcPts val="0"/>
              </a:spcBef>
              <a:spcAft>
                <a:spcPts val="0"/>
              </a:spcAft>
              <a:buNone/>
            </a:pPr>
            <a:endParaRPr sz="1400" dirty="0">
              <a:solidFill>
                <a:srgbClr val="00B0F0"/>
              </a:solidFill>
              <a:latin typeface="Calibri"/>
              <a:ea typeface="Calibri"/>
              <a:cs typeface="Calibri"/>
              <a:sym typeface="Calibri"/>
            </a:endParaRPr>
          </a:p>
          <a:p>
            <a:pPr marL="0" marR="0" lvl="0" indent="0" algn="l" rtl="0">
              <a:spcBef>
                <a:spcPts val="0"/>
              </a:spcBef>
              <a:spcAft>
                <a:spcPts val="0"/>
              </a:spcAft>
              <a:buNone/>
            </a:pPr>
            <a:r>
              <a:rPr lang="en-US" sz="1400" dirty="0">
                <a:solidFill>
                  <a:srgbClr val="00B0F0"/>
                </a:solidFill>
                <a:latin typeface="Calibri"/>
                <a:ea typeface="Calibri"/>
                <a:cs typeface="Calibri"/>
                <a:sym typeface="Calibri"/>
              </a:rPr>
              <a:t> </a:t>
            </a:r>
            <a:endParaRPr dirty="0"/>
          </a:p>
        </p:txBody>
      </p:sp>
      <p:sp>
        <p:nvSpPr>
          <p:cNvPr id="110" name="Google Shape;110;p13"/>
          <p:cNvSpPr/>
          <p:nvPr/>
        </p:nvSpPr>
        <p:spPr>
          <a:xfrm>
            <a:off x="304800" y="683234"/>
            <a:ext cx="8444086" cy="5469033"/>
          </a:xfrm>
          <a:prstGeom prst="roundRect">
            <a:avLst>
              <a:gd name="adj" fmla="val 0"/>
            </a:avLst>
          </a:prstGeom>
          <a:noFill/>
          <a:ln w="222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44" marR="0" lvl="0" indent="0" algn="l" rtl="0">
              <a:spcBef>
                <a:spcPts val="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sp>
        <p:nvSpPr>
          <p:cNvPr id="111" name="Google Shape;111;p13"/>
          <p:cNvSpPr/>
          <p:nvPr/>
        </p:nvSpPr>
        <p:spPr>
          <a:xfrm>
            <a:off x="4486401" y="728247"/>
            <a:ext cx="1416821" cy="40382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Contenidos</a:t>
            </a:r>
            <a:endParaRPr sz="1400">
              <a:solidFill>
                <a:srgbClr val="00B0F0"/>
              </a:solidFill>
              <a:latin typeface="Calibri"/>
              <a:ea typeface="Calibri"/>
              <a:cs typeface="Calibri"/>
              <a:sym typeface="Calibri"/>
            </a:endParaRPr>
          </a:p>
        </p:txBody>
      </p:sp>
      <p:pic>
        <p:nvPicPr>
          <p:cNvPr id="112" name="Google Shape;112;p13"/>
          <p:cNvPicPr preferRelativeResize="0"/>
          <p:nvPr/>
        </p:nvPicPr>
        <p:blipFill rotWithShape="1">
          <a:blip r:embed="rId3">
            <a:alphaModFix/>
          </a:blip>
          <a:srcRect/>
          <a:stretch/>
        </p:blipFill>
        <p:spPr>
          <a:xfrm>
            <a:off x="1830434" y="811973"/>
            <a:ext cx="212737" cy="236375"/>
          </a:xfrm>
          <a:prstGeom prst="rect">
            <a:avLst/>
          </a:prstGeom>
          <a:noFill/>
          <a:ln>
            <a:noFill/>
          </a:ln>
        </p:spPr>
      </p:pic>
      <p:pic>
        <p:nvPicPr>
          <p:cNvPr id="113" name="Google Shape;113;p13"/>
          <p:cNvPicPr preferRelativeResize="0"/>
          <p:nvPr/>
        </p:nvPicPr>
        <p:blipFill rotWithShape="1">
          <a:blip r:embed="rId4">
            <a:alphaModFix/>
          </a:blip>
          <a:srcRect/>
          <a:stretch/>
        </p:blipFill>
        <p:spPr>
          <a:xfrm>
            <a:off x="4129517" y="4224410"/>
            <a:ext cx="347225" cy="294386"/>
          </a:xfrm>
          <a:prstGeom prst="rect">
            <a:avLst/>
          </a:prstGeom>
          <a:noFill/>
          <a:ln>
            <a:noFill/>
          </a:ln>
        </p:spPr>
      </p:pic>
      <p:sp>
        <p:nvSpPr>
          <p:cNvPr id="114" name="Google Shape;114;p13"/>
          <p:cNvSpPr txBox="1"/>
          <p:nvPr/>
        </p:nvSpPr>
        <p:spPr>
          <a:xfrm>
            <a:off x="1676760" y="3499601"/>
            <a:ext cx="529068"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1</a:t>
            </a:r>
            <a:endParaRPr/>
          </a:p>
        </p:txBody>
      </p:sp>
      <p:sp>
        <p:nvSpPr>
          <p:cNvPr id="115" name="Google Shape;115;p13"/>
          <p:cNvSpPr txBox="1"/>
          <p:nvPr/>
        </p:nvSpPr>
        <p:spPr>
          <a:xfrm>
            <a:off x="4025104" y="5429115"/>
            <a:ext cx="48165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7</a:t>
            </a:r>
            <a:endParaRPr/>
          </a:p>
        </p:txBody>
      </p:sp>
      <p:sp>
        <p:nvSpPr>
          <p:cNvPr id="116" name="Google Shape;116;p13"/>
          <p:cNvSpPr txBox="1"/>
          <p:nvPr/>
        </p:nvSpPr>
        <p:spPr>
          <a:xfrm>
            <a:off x="8298406" y="5449189"/>
            <a:ext cx="619436"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6</a:t>
            </a:r>
            <a:endParaRPr/>
          </a:p>
        </p:txBody>
      </p:sp>
      <p:sp>
        <p:nvSpPr>
          <p:cNvPr id="117" name="Google Shape;117;p13"/>
          <p:cNvSpPr/>
          <p:nvPr/>
        </p:nvSpPr>
        <p:spPr>
          <a:xfrm>
            <a:off x="2152272" y="728083"/>
            <a:ext cx="969400" cy="39093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dirty="0" err="1">
                <a:solidFill>
                  <a:srgbClr val="00B0F0"/>
                </a:solidFill>
                <a:latin typeface="Calibri"/>
                <a:ea typeface="Calibri"/>
                <a:cs typeface="Calibri"/>
                <a:sym typeface="Calibri"/>
              </a:rPr>
              <a:t>Caso</a:t>
            </a:r>
            <a:endParaRPr dirty="0"/>
          </a:p>
        </p:txBody>
      </p:sp>
      <p:sp>
        <p:nvSpPr>
          <p:cNvPr id="118" name="Google Shape;118;p13"/>
          <p:cNvSpPr txBox="1"/>
          <p:nvPr/>
        </p:nvSpPr>
        <p:spPr>
          <a:xfrm>
            <a:off x="8281986" y="1841625"/>
            <a:ext cx="670309"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dirty="0">
                <a:solidFill>
                  <a:srgbClr val="D8D8D8"/>
                </a:solidFill>
                <a:latin typeface="Calibri"/>
                <a:ea typeface="Calibri"/>
                <a:cs typeface="Calibri"/>
                <a:sym typeface="Calibri"/>
              </a:rPr>
              <a:t>4</a:t>
            </a:r>
            <a:endParaRPr dirty="0"/>
          </a:p>
        </p:txBody>
      </p:sp>
      <p:pic>
        <p:nvPicPr>
          <p:cNvPr id="119" name="Google Shape;119;p13" descr="Resultado de imagen para idea icon"/>
          <p:cNvPicPr preferRelativeResize="0"/>
          <p:nvPr/>
        </p:nvPicPr>
        <p:blipFill rotWithShape="1">
          <a:blip r:embed="rId5">
            <a:alphaModFix/>
          </a:blip>
          <a:srcRect/>
          <a:stretch/>
        </p:blipFill>
        <p:spPr>
          <a:xfrm>
            <a:off x="4035571" y="701866"/>
            <a:ext cx="364937" cy="364937"/>
          </a:xfrm>
          <a:prstGeom prst="rect">
            <a:avLst/>
          </a:prstGeom>
          <a:noFill/>
          <a:ln>
            <a:noFill/>
          </a:ln>
        </p:spPr>
      </p:pic>
      <p:pic>
        <p:nvPicPr>
          <p:cNvPr id="120" name="Google Shape;120;p13"/>
          <p:cNvPicPr preferRelativeResize="0"/>
          <p:nvPr/>
        </p:nvPicPr>
        <p:blipFill rotWithShape="1">
          <a:blip r:embed="rId6">
            <a:alphaModFix/>
          </a:blip>
          <a:srcRect/>
          <a:stretch/>
        </p:blipFill>
        <p:spPr>
          <a:xfrm>
            <a:off x="8348544" y="759679"/>
            <a:ext cx="348563" cy="306495"/>
          </a:xfrm>
          <a:prstGeom prst="rect">
            <a:avLst/>
          </a:prstGeom>
          <a:noFill/>
          <a:ln>
            <a:noFill/>
          </a:ln>
        </p:spPr>
      </p:pic>
      <p:pic>
        <p:nvPicPr>
          <p:cNvPr id="121" name="Google Shape;121;p13"/>
          <p:cNvPicPr preferRelativeResize="0"/>
          <p:nvPr/>
        </p:nvPicPr>
        <p:blipFill rotWithShape="1">
          <a:blip r:embed="rId7">
            <a:alphaModFix/>
          </a:blip>
          <a:srcRect/>
          <a:stretch/>
        </p:blipFill>
        <p:spPr>
          <a:xfrm>
            <a:off x="6248400" y="773403"/>
            <a:ext cx="365963" cy="292771"/>
          </a:xfrm>
          <a:prstGeom prst="rect">
            <a:avLst/>
          </a:prstGeom>
          <a:noFill/>
          <a:ln>
            <a:noFill/>
          </a:ln>
        </p:spPr>
      </p:pic>
      <p:pic>
        <p:nvPicPr>
          <p:cNvPr id="122" name="Google Shape;122;p13"/>
          <p:cNvPicPr preferRelativeResize="0"/>
          <p:nvPr/>
        </p:nvPicPr>
        <p:blipFill rotWithShape="1">
          <a:blip r:embed="rId8">
            <a:alphaModFix/>
          </a:blip>
          <a:srcRect/>
          <a:stretch/>
        </p:blipFill>
        <p:spPr>
          <a:xfrm>
            <a:off x="8397989" y="2634331"/>
            <a:ext cx="294636" cy="167639"/>
          </a:xfrm>
          <a:prstGeom prst="rect">
            <a:avLst/>
          </a:prstGeom>
          <a:noFill/>
          <a:ln>
            <a:noFill/>
          </a:ln>
        </p:spPr>
      </p:pic>
      <p:sp>
        <p:nvSpPr>
          <p:cNvPr id="123" name="Google Shape;123;p13"/>
          <p:cNvSpPr/>
          <p:nvPr/>
        </p:nvSpPr>
        <p:spPr>
          <a:xfrm>
            <a:off x="6673530" y="1066802"/>
            <a:ext cx="2038774" cy="107721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dirty="0" err="1">
                <a:solidFill>
                  <a:schemeClr val="dk1"/>
                </a:solidFill>
                <a:latin typeface="Calibri"/>
                <a:cs typeface="Calibri"/>
                <a:sym typeface="Calibri"/>
              </a:rPr>
              <a:t>Solamente</a:t>
            </a:r>
            <a:r>
              <a:rPr lang="en-US" sz="800" dirty="0">
                <a:solidFill>
                  <a:schemeClr val="dk1"/>
                </a:solidFill>
                <a:latin typeface="Calibri"/>
                <a:cs typeface="Calibri"/>
                <a:sym typeface="Calibri"/>
              </a:rPr>
              <a:t> </a:t>
            </a:r>
            <a:r>
              <a:rPr lang="en-US" sz="800" dirty="0" err="1">
                <a:solidFill>
                  <a:schemeClr val="dk1"/>
                </a:solidFill>
                <a:latin typeface="Calibri"/>
                <a:cs typeface="Calibri"/>
                <a:sym typeface="Calibri"/>
              </a:rPr>
              <a:t>serán</a:t>
            </a:r>
            <a:r>
              <a:rPr lang="en-US" sz="800" dirty="0">
                <a:solidFill>
                  <a:schemeClr val="dk1"/>
                </a:solidFill>
                <a:latin typeface="Calibri"/>
                <a:cs typeface="Calibri"/>
                <a:sym typeface="Calibri"/>
              </a:rPr>
              <a:t> 2 </a:t>
            </a:r>
            <a:r>
              <a:rPr lang="en-US" sz="800" dirty="0" err="1">
                <a:solidFill>
                  <a:schemeClr val="dk1"/>
                </a:solidFill>
                <a:latin typeface="Calibri"/>
                <a:cs typeface="Calibri"/>
                <a:sym typeface="Calibri"/>
              </a:rPr>
              <a:t>productos</a:t>
            </a:r>
            <a:r>
              <a:rPr lang="en-US" sz="800" dirty="0">
                <a:solidFill>
                  <a:schemeClr val="dk1"/>
                </a:solidFill>
                <a:latin typeface="Calibri"/>
                <a:cs typeface="Calibri"/>
                <a:sym typeface="Calibri"/>
              </a:rPr>
              <a:t>:</a:t>
            </a:r>
          </a:p>
          <a:p>
            <a:pPr marL="0" marR="0" lvl="0" indent="0" algn="l" rtl="0">
              <a:spcBef>
                <a:spcPts val="0"/>
              </a:spcBef>
              <a:spcAft>
                <a:spcPts val="0"/>
              </a:spcAft>
              <a:buNone/>
            </a:pPr>
            <a:endParaRPr lang="en-US" sz="800" dirty="0">
              <a:solidFill>
                <a:schemeClr val="dk1"/>
              </a:solidFill>
              <a:latin typeface="Calibri"/>
              <a:cs typeface="Calibri"/>
              <a:sym typeface="Calibri"/>
            </a:endParaRPr>
          </a:p>
          <a:p>
            <a:pPr marL="228600" lvl="0" indent="-228600">
              <a:buAutoNum type="arabicPeriod"/>
            </a:pPr>
            <a:r>
              <a:rPr lang="es-MX" sz="800" dirty="0">
                <a:solidFill>
                  <a:schemeClr val="dk1"/>
                </a:solidFill>
                <a:latin typeface="Calibri"/>
                <a:cs typeface="Calibri"/>
                <a:sym typeface="Calibri"/>
              </a:rPr>
              <a:t>Propuesta inicial para resolver el caso. Requisito para participar en la PASO 2 (Equipo). </a:t>
            </a:r>
          </a:p>
          <a:p>
            <a:pPr marL="228600" lvl="0" indent="-228600">
              <a:buAutoNum type="arabicPeriod"/>
            </a:pPr>
            <a:r>
              <a:rPr lang="es-MX" sz="800" dirty="0">
                <a:solidFill>
                  <a:schemeClr val="dk1"/>
                </a:solidFill>
                <a:latin typeface="Calibri"/>
                <a:cs typeface="Calibri"/>
                <a:sym typeface="Calibri"/>
              </a:rPr>
              <a:t>Análisis y fundamentado del caso considerando los puntos que se discutió con el equipo . </a:t>
            </a:r>
            <a:endParaRPr dirty="0"/>
          </a:p>
        </p:txBody>
      </p:sp>
      <p:sp>
        <p:nvSpPr>
          <p:cNvPr id="124" name="Google Shape;124;p13"/>
          <p:cNvSpPr/>
          <p:nvPr/>
        </p:nvSpPr>
        <p:spPr>
          <a:xfrm>
            <a:off x="2152272" y="1107932"/>
            <a:ext cx="2243411" cy="1077218"/>
          </a:xfrm>
          <a:prstGeom prst="rect">
            <a:avLst/>
          </a:prstGeom>
          <a:noFill/>
          <a:ln>
            <a:noFill/>
          </a:ln>
        </p:spPr>
        <p:txBody>
          <a:bodyPr spcFirstLastPara="1" wrap="square" lIns="91425" tIns="45700" rIns="91425" bIns="45700" anchor="t" anchorCtr="0">
            <a:noAutofit/>
          </a:bodyPr>
          <a:lstStyle/>
          <a:p>
            <a:pPr lvl="0"/>
            <a:r>
              <a:rPr lang="en-US" sz="800" dirty="0" err="1">
                <a:solidFill>
                  <a:schemeClr val="dk1"/>
                </a:solidFill>
                <a:latin typeface="Calibri"/>
                <a:ea typeface="Calibri"/>
                <a:cs typeface="Calibri"/>
                <a:sym typeface="Calibri"/>
              </a:rPr>
              <a:t>Caso</a:t>
            </a:r>
            <a:r>
              <a:rPr lang="en-US" sz="800" dirty="0">
                <a:solidFill>
                  <a:schemeClr val="dk1"/>
                </a:solidFill>
                <a:latin typeface="Calibri"/>
                <a:ea typeface="Calibri"/>
                <a:cs typeface="Calibri"/>
                <a:sym typeface="Calibri"/>
              </a:rPr>
              <a:t> 1 “Blind Spots: The Roots of Unethical Behavior.</a:t>
            </a:r>
          </a:p>
          <a:p>
            <a:pPr lvl="0"/>
            <a:r>
              <a:rPr lang="en-US" sz="800" dirty="0" err="1">
                <a:solidFill>
                  <a:schemeClr val="dk1"/>
                </a:solidFill>
                <a:latin typeface="Calibri"/>
                <a:ea typeface="Calibri"/>
                <a:cs typeface="Calibri"/>
                <a:sym typeface="Calibri"/>
              </a:rPr>
              <a:t>Caso</a:t>
            </a:r>
            <a:r>
              <a:rPr lang="en-US" sz="800" dirty="0">
                <a:solidFill>
                  <a:schemeClr val="dk1"/>
                </a:solidFill>
                <a:latin typeface="Calibri"/>
                <a:ea typeface="Calibri"/>
                <a:cs typeface="Calibri"/>
                <a:sym typeface="Calibri"/>
              </a:rPr>
              <a:t> 2 “Corruption in La Paz: A Mayor Fights City </a:t>
            </a:r>
          </a:p>
          <a:p>
            <a:pPr marL="0" marR="0" lvl="0" indent="0" algn="l" rtl="0">
              <a:spcBef>
                <a:spcPts val="0"/>
              </a:spcBef>
              <a:spcAft>
                <a:spcPts val="0"/>
              </a:spcAft>
              <a:buNone/>
            </a:pPr>
            <a:endParaRPr lang="es-MX" sz="800" dirty="0">
              <a:solidFill>
                <a:srgbClr val="262626"/>
              </a:solidFill>
              <a:latin typeface="Calibri"/>
              <a:ea typeface="Calibri"/>
              <a:cs typeface="Calibri"/>
              <a:sym typeface="Calibri"/>
            </a:endParaRPr>
          </a:p>
          <a:p>
            <a:pPr marL="0" marR="0" lvl="0" indent="0" algn="l" rtl="0">
              <a:spcBef>
                <a:spcPts val="0"/>
              </a:spcBef>
              <a:spcAft>
                <a:spcPts val="0"/>
              </a:spcAft>
              <a:buNone/>
            </a:pPr>
            <a:r>
              <a:rPr lang="es-MX" sz="800" dirty="0">
                <a:solidFill>
                  <a:srgbClr val="262626"/>
                </a:solidFill>
                <a:latin typeface="Calibri"/>
                <a:ea typeface="Calibri"/>
                <a:cs typeface="Calibri"/>
                <a:sym typeface="Calibri"/>
              </a:rPr>
              <a:t>Libre acceso. </a:t>
            </a:r>
          </a:p>
          <a:p>
            <a:pPr lvl="0"/>
            <a:r>
              <a:rPr lang="es-MX" sz="800" dirty="0">
                <a:solidFill>
                  <a:srgbClr val="262626"/>
                </a:solidFill>
                <a:latin typeface="Calibri"/>
                <a:ea typeface="Calibri"/>
                <a:cs typeface="Calibri"/>
                <a:sym typeface="Calibri"/>
              </a:rPr>
              <a:t>El resultado final será individual.</a:t>
            </a:r>
          </a:p>
          <a:p>
            <a:pPr lvl="0"/>
            <a:endParaRPr lang="es-MX" sz="800" dirty="0">
              <a:solidFill>
                <a:srgbClr val="262626"/>
              </a:solidFill>
              <a:latin typeface="Calibri"/>
              <a:ea typeface="Calibri"/>
              <a:cs typeface="Calibri"/>
              <a:sym typeface="Calibri"/>
            </a:endParaRPr>
          </a:p>
          <a:p>
            <a:pPr lvl="0"/>
            <a:endParaRPr lang="es-MX" sz="800" dirty="0">
              <a:solidFill>
                <a:srgbClr val="262626"/>
              </a:solidFill>
              <a:latin typeface="Calibri"/>
              <a:ea typeface="Calibri"/>
              <a:cs typeface="Calibri"/>
              <a:sym typeface="Calibri"/>
            </a:endParaRPr>
          </a:p>
          <a:p>
            <a:pPr marL="0" marR="0" lvl="0" indent="0" algn="l" rtl="0">
              <a:spcBef>
                <a:spcPts val="0"/>
              </a:spcBef>
              <a:spcAft>
                <a:spcPts val="0"/>
              </a:spcAft>
              <a:buNone/>
            </a:pPr>
            <a:endParaRPr dirty="0"/>
          </a:p>
        </p:txBody>
      </p:sp>
      <p:sp>
        <p:nvSpPr>
          <p:cNvPr id="125" name="Google Shape;125;p13"/>
          <p:cNvSpPr/>
          <p:nvPr/>
        </p:nvSpPr>
        <p:spPr>
          <a:xfrm>
            <a:off x="4434965" y="924333"/>
            <a:ext cx="2121572" cy="14465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dirty="0" err="1">
                <a:solidFill>
                  <a:schemeClr val="dk1"/>
                </a:solidFill>
                <a:latin typeface="Calibri"/>
                <a:ea typeface="Calibri"/>
                <a:cs typeface="Calibri"/>
                <a:sym typeface="Calibri"/>
              </a:rPr>
              <a:t>Conceptuales</a:t>
            </a:r>
            <a:r>
              <a:rPr lang="en-US" sz="800" dirty="0">
                <a:solidFill>
                  <a:schemeClr val="dk1"/>
                </a:solidFill>
                <a:latin typeface="Calibri"/>
                <a:ea typeface="Calibri"/>
                <a:cs typeface="Calibri"/>
                <a:sym typeface="Calibri"/>
              </a:rPr>
              <a:t> </a:t>
            </a:r>
          </a:p>
          <a:p>
            <a:pPr marL="171450" lvl="0" indent="-171450">
              <a:buClr>
                <a:schemeClr val="dk1"/>
              </a:buClr>
              <a:buSzPts val="800"/>
              <a:buFont typeface="Arial" panose="020B0604020202020204" pitchFamily="34" charset="0"/>
              <a:buChar char="•"/>
            </a:pPr>
            <a:r>
              <a:rPr lang="es-MX" sz="800" dirty="0">
                <a:solidFill>
                  <a:schemeClr val="dk1"/>
                </a:solidFill>
                <a:latin typeface="Calibri"/>
                <a:ea typeface="Calibri"/>
                <a:cs typeface="Calibri"/>
                <a:sym typeface="Calibri"/>
              </a:rPr>
              <a:t>Breve revisión histórica de algunas definiciones de liderazgo. Distinción entre lo que hace a un buen líder y a un mal líder</a:t>
            </a:r>
          </a:p>
          <a:p>
            <a:pPr marL="171450" lvl="0" indent="-171450">
              <a:buClr>
                <a:schemeClr val="dk1"/>
              </a:buClr>
              <a:buSzPts val="800"/>
              <a:buFont typeface="Arial" panose="020B0604020202020204" pitchFamily="34" charset="0"/>
              <a:buChar char="•"/>
            </a:pPr>
            <a:r>
              <a:rPr lang="es-MX" sz="800" dirty="0">
                <a:solidFill>
                  <a:schemeClr val="dk1"/>
                </a:solidFill>
                <a:latin typeface="Calibri"/>
                <a:ea typeface="Calibri"/>
                <a:cs typeface="Calibri"/>
                <a:sym typeface="Calibri"/>
              </a:rPr>
              <a:t>Introducción al Liderazgo Transformativo: Kant ¿Qué es la ilustración?</a:t>
            </a:r>
          </a:p>
          <a:p>
            <a:pPr marL="171450" lvl="0" indent="-171450">
              <a:buClr>
                <a:schemeClr val="dk1"/>
              </a:buClr>
              <a:buSzPts val="800"/>
              <a:buFont typeface="Arial" panose="020B0604020202020204" pitchFamily="34" charset="0"/>
              <a:buChar char="•"/>
            </a:pPr>
            <a:r>
              <a:rPr lang="es-MX" sz="800" dirty="0">
                <a:solidFill>
                  <a:schemeClr val="dk1"/>
                </a:solidFill>
                <a:latin typeface="Calibri"/>
                <a:ea typeface="Calibri"/>
                <a:cs typeface="Calibri"/>
                <a:sym typeface="Calibri"/>
              </a:rPr>
              <a:t>La ética y el liderazgo transformativo. </a:t>
            </a:r>
          </a:p>
          <a:p>
            <a:pPr marL="171450" lvl="0" indent="-171450">
              <a:buClr>
                <a:schemeClr val="dk1"/>
              </a:buClr>
              <a:buSzPts val="800"/>
              <a:buFont typeface="Arial" panose="020B0604020202020204" pitchFamily="34" charset="0"/>
              <a:buChar char="•"/>
            </a:pPr>
            <a:r>
              <a:rPr lang="es-MX" sz="800" dirty="0">
                <a:solidFill>
                  <a:schemeClr val="dk1"/>
                </a:solidFill>
                <a:latin typeface="Calibri"/>
                <a:ea typeface="Calibri"/>
                <a:cs typeface="Calibri"/>
                <a:sym typeface="Calibri"/>
              </a:rPr>
              <a:t>Contraste entre el Liderazgo Transformativo y el liderazgo transaccional. </a:t>
            </a:r>
          </a:p>
          <a:p>
            <a:pPr marR="0" lvl="0" algn="l" rtl="0">
              <a:spcBef>
                <a:spcPts val="0"/>
              </a:spcBef>
              <a:spcAft>
                <a:spcPts val="0"/>
              </a:spcAft>
              <a:buClr>
                <a:schemeClr val="dk1"/>
              </a:buClr>
              <a:buSzPts val="800"/>
            </a:pPr>
            <a:endParaRPr lang="en-US" sz="800" dirty="0">
              <a:solidFill>
                <a:schemeClr val="dk1"/>
              </a:solidFill>
              <a:latin typeface="Calibri"/>
              <a:ea typeface="Calibri"/>
              <a:cs typeface="Calibri"/>
              <a:sym typeface="Calibri"/>
            </a:endParaRPr>
          </a:p>
          <a:p>
            <a:pPr lvl="0">
              <a:buClr>
                <a:schemeClr val="dk1"/>
              </a:buClr>
              <a:buSzPts val="800"/>
            </a:pPr>
            <a:r>
              <a:rPr lang="en-US" sz="800" dirty="0" err="1">
                <a:solidFill>
                  <a:schemeClr val="dk1"/>
                </a:solidFill>
                <a:latin typeface="Calibri"/>
                <a:ea typeface="Calibri"/>
                <a:cs typeface="Calibri"/>
                <a:sym typeface="Calibri"/>
              </a:rPr>
              <a:t>Procedimentales</a:t>
            </a:r>
            <a:endParaRPr lang="en-US" sz="800" dirty="0">
              <a:solidFill>
                <a:schemeClr val="dk1"/>
              </a:solidFill>
              <a:latin typeface="Calibri"/>
              <a:ea typeface="Calibri"/>
              <a:cs typeface="Calibri"/>
              <a:sym typeface="Calibri"/>
            </a:endParaRPr>
          </a:p>
          <a:p>
            <a:pPr marL="171450" lvl="0" indent="-171450">
              <a:buClr>
                <a:schemeClr val="dk1"/>
              </a:buClr>
              <a:buSzPts val="800"/>
              <a:buFont typeface="Arial" panose="020B0604020202020204" pitchFamily="34" charset="0"/>
              <a:buChar char="•"/>
            </a:pPr>
            <a:r>
              <a:rPr lang="en-US" sz="800" dirty="0" err="1">
                <a:solidFill>
                  <a:schemeClr val="dk1"/>
                </a:solidFill>
                <a:latin typeface="Calibri"/>
                <a:ea typeface="Calibri"/>
                <a:cs typeface="Calibri"/>
                <a:sym typeface="Calibri"/>
              </a:rPr>
              <a:t>Administración</a:t>
            </a:r>
            <a:r>
              <a:rPr lang="en-US" sz="800" dirty="0">
                <a:solidFill>
                  <a:schemeClr val="dk1"/>
                </a:solidFill>
                <a:latin typeface="Calibri"/>
                <a:ea typeface="Calibri"/>
                <a:cs typeface="Calibri"/>
                <a:sym typeface="Calibri"/>
              </a:rPr>
              <a:t> </a:t>
            </a:r>
          </a:p>
          <a:p>
            <a:pPr marL="171450" lvl="0" indent="-171450">
              <a:buClr>
                <a:schemeClr val="dk1"/>
              </a:buClr>
              <a:buSzPts val="800"/>
              <a:buFont typeface="Arial" panose="020B0604020202020204" pitchFamily="34" charset="0"/>
              <a:buChar char="•"/>
            </a:pPr>
            <a:r>
              <a:rPr lang="en-US" sz="800" dirty="0" err="1">
                <a:solidFill>
                  <a:schemeClr val="dk1"/>
                </a:solidFill>
                <a:latin typeface="Calibri"/>
                <a:ea typeface="Calibri"/>
                <a:cs typeface="Calibri"/>
                <a:sym typeface="Calibri"/>
              </a:rPr>
              <a:t>Modelos</a:t>
            </a:r>
            <a:r>
              <a:rPr lang="en-US" sz="800" dirty="0">
                <a:solidFill>
                  <a:schemeClr val="dk1"/>
                </a:solidFill>
                <a:latin typeface="Calibri"/>
                <a:ea typeface="Calibri"/>
                <a:cs typeface="Calibri"/>
                <a:sym typeface="Calibri"/>
              </a:rPr>
              <a:t> de </a:t>
            </a:r>
            <a:r>
              <a:rPr lang="en-US" sz="800" dirty="0" err="1">
                <a:solidFill>
                  <a:schemeClr val="dk1"/>
                </a:solidFill>
                <a:latin typeface="Calibri"/>
                <a:ea typeface="Calibri"/>
                <a:cs typeface="Calibri"/>
                <a:sym typeface="Calibri"/>
              </a:rPr>
              <a:t>liderazgo</a:t>
            </a:r>
            <a:r>
              <a:rPr lang="en-US" sz="800" dirty="0">
                <a:solidFill>
                  <a:schemeClr val="dk1"/>
                </a:solidFill>
                <a:latin typeface="Calibri"/>
                <a:ea typeface="Calibri"/>
                <a:cs typeface="Calibri"/>
                <a:sym typeface="Calibri"/>
              </a:rPr>
              <a:t> </a:t>
            </a:r>
          </a:p>
          <a:p>
            <a:pPr marR="0" lvl="0" algn="l" rtl="0">
              <a:spcBef>
                <a:spcPts val="0"/>
              </a:spcBef>
              <a:spcAft>
                <a:spcPts val="0"/>
              </a:spcAft>
              <a:buClr>
                <a:schemeClr val="dk1"/>
              </a:buClr>
              <a:buSzPts val="800"/>
            </a:pPr>
            <a:endParaRPr lang="en-US" sz="800" dirty="0">
              <a:solidFill>
                <a:schemeClr val="dk1"/>
              </a:solidFill>
              <a:latin typeface="Calibri"/>
              <a:ea typeface="Calibri"/>
              <a:cs typeface="Calibri"/>
              <a:sym typeface="Calibri"/>
            </a:endParaRPr>
          </a:p>
          <a:p>
            <a:pPr lvl="0">
              <a:buClr>
                <a:schemeClr val="dk1"/>
              </a:buClr>
              <a:buSzPts val="800"/>
            </a:pPr>
            <a:r>
              <a:rPr lang="en-US" sz="800" dirty="0" err="1">
                <a:solidFill>
                  <a:schemeClr val="dk1"/>
                </a:solidFill>
                <a:latin typeface="Calibri"/>
                <a:ea typeface="Calibri"/>
                <a:cs typeface="Calibri"/>
                <a:sym typeface="Calibri"/>
              </a:rPr>
              <a:t>Actitudinales</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actitudes</a:t>
            </a:r>
            <a:r>
              <a:rPr lang="en-US" sz="800" dirty="0">
                <a:solidFill>
                  <a:schemeClr val="dk1"/>
                </a:solidFill>
                <a:latin typeface="Calibri"/>
                <a:ea typeface="Calibri"/>
                <a:cs typeface="Calibri"/>
                <a:sym typeface="Calibri"/>
              </a:rPr>
              <a:t> y </a:t>
            </a:r>
            <a:r>
              <a:rPr lang="en-US" sz="800" dirty="0" err="1">
                <a:solidFill>
                  <a:schemeClr val="dk1"/>
                </a:solidFill>
                <a:latin typeface="Calibri"/>
                <a:ea typeface="Calibri"/>
                <a:cs typeface="Calibri"/>
                <a:sym typeface="Calibri"/>
              </a:rPr>
              <a:t>valores</a:t>
            </a:r>
            <a:r>
              <a:rPr lang="en-US" sz="800" dirty="0">
                <a:solidFill>
                  <a:schemeClr val="dk1"/>
                </a:solidFill>
                <a:latin typeface="Calibri"/>
                <a:ea typeface="Calibri"/>
                <a:cs typeface="Calibri"/>
                <a:sym typeface="Calibri"/>
              </a:rPr>
              <a:t>) </a:t>
            </a:r>
          </a:p>
          <a:p>
            <a:pPr marL="171450" lvl="0" indent="-171450">
              <a:buClr>
                <a:schemeClr val="dk1"/>
              </a:buClr>
              <a:buSzPts val="800"/>
              <a:buFont typeface="Arial" panose="020B0604020202020204" pitchFamily="34" charset="0"/>
              <a:buChar char="•"/>
            </a:pPr>
            <a:r>
              <a:rPr lang="es-MX" sz="800" dirty="0">
                <a:solidFill>
                  <a:schemeClr val="dk1"/>
                </a:solidFill>
                <a:latin typeface="Calibri"/>
                <a:ea typeface="Calibri"/>
                <a:cs typeface="Calibri"/>
                <a:sym typeface="Calibri"/>
              </a:rPr>
              <a:t>Normas y políticas</a:t>
            </a:r>
          </a:p>
          <a:p>
            <a:pPr marL="171450" lvl="0" indent="-171450">
              <a:buClr>
                <a:schemeClr val="dk1"/>
              </a:buClr>
              <a:buSzPts val="800"/>
              <a:buFont typeface="Arial" panose="020B0604020202020204" pitchFamily="34" charset="0"/>
              <a:buChar char="•"/>
            </a:pPr>
            <a:r>
              <a:rPr lang="es-MX" sz="800" dirty="0">
                <a:solidFill>
                  <a:schemeClr val="dk1"/>
                </a:solidFill>
                <a:latin typeface="Calibri"/>
                <a:ea typeface="Calibri"/>
                <a:cs typeface="Calibri"/>
                <a:sym typeface="Calibri"/>
              </a:rPr>
              <a:t>Atributos de la constituyen la competencia moral de un servidor público</a:t>
            </a:r>
          </a:p>
          <a:p>
            <a:pPr marR="0" lvl="0" algn="l" rtl="0">
              <a:spcBef>
                <a:spcPts val="0"/>
              </a:spcBef>
              <a:spcAft>
                <a:spcPts val="0"/>
              </a:spcAft>
              <a:buClr>
                <a:schemeClr val="dk1"/>
              </a:buClr>
              <a:buSzPts val="800"/>
            </a:pPr>
            <a:endParaRPr lang="en-US" sz="800" dirty="0">
              <a:solidFill>
                <a:schemeClr val="dk1"/>
              </a:solidFill>
              <a:latin typeface="Calibri"/>
              <a:ea typeface="Calibri"/>
              <a:cs typeface="Calibri"/>
              <a:sym typeface="Calibri"/>
            </a:endParaRPr>
          </a:p>
          <a:p>
            <a:pPr marR="0" lvl="0" algn="l" rtl="0">
              <a:spcBef>
                <a:spcPts val="0"/>
              </a:spcBef>
              <a:spcAft>
                <a:spcPts val="0"/>
              </a:spcAft>
              <a:buClr>
                <a:schemeClr val="dk1"/>
              </a:buClr>
              <a:buSzPts val="800"/>
            </a:pPr>
            <a:endParaRPr dirty="0"/>
          </a:p>
        </p:txBody>
      </p:sp>
      <p:sp>
        <p:nvSpPr>
          <p:cNvPr id="126" name="Google Shape;126;p13"/>
          <p:cNvSpPr/>
          <p:nvPr/>
        </p:nvSpPr>
        <p:spPr>
          <a:xfrm>
            <a:off x="315016" y="4411656"/>
            <a:ext cx="1523392" cy="1510838"/>
          </a:xfrm>
          <a:prstGeom prst="rect">
            <a:avLst/>
          </a:prstGeom>
          <a:noFill/>
          <a:ln>
            <a:noFill/>
          </a:ln>
        </p:spPr>
        <p:txBody>
          <a:bodyPr spcFirstLastPara="1" wrap="square" lIns="91425" tIns="45700" rIns="91425" bIns="45700" anchor="t" anchorCtr="0">
            <a:noAutofit/>
          </a:bodyPr>
          <a:lstStyle/>
          <a:p>
            <a:pPr lvl="0"/>
            <a:r>
              <a:rPr lang="es-MX" sz="800" dirty="0">
                <a:solidFill>
                  <a:schemeClr val="dk1"/>
                </a:solidFill>
                <a:latin typeface="Calibri"/>
                <a:ea typeface="Calibri"/>
                <a:cs typeface="Calibri"/>
                <a:sym typeface="Calibri"/>
              </a:rPr>
              <a:t>Se aplicarán todos los pasos en la técnica, pero  el paso 2 de la discusión del equipo será a través del foro de la plataforma </a:t>
            </a:r>
            <a:r>
              <a:rPr lang="es-MX" sz="800" dirty="0" err="1">
                <a:solidFill>
                  <a:schemeClr val="dk1"/>
                </a:solidFill>
                <a:latin typeface="Calibri"/>
                <a:ea typeface="Calibri"/>
                <a:cs typeface="Calibri"/>
                <a:sym typeface="Calibri"/>
              </a:rPr>
              <a:t>canvas</a:t>
            </a:r>
            <a:r>
              <a:rPr lang="es-MX" sz="800" dirty="0">
                <a:solidFill>
                  <a:schemeClr val="dk1"/>
                </a:solidFill>
                <a:latin typeface="Calibri"/>
                <a:ea typeface="Calibri"/>
                <a:cs typeface="Calibri"/>
                <a:sym typeface="Calibri"/>
              </a:rPr>
              <a:t>. </a:t>
            </a:r>
          </a:p>
          <a:p>
            <a:pPr lvl="0"/>
            <a:endParaRPr lang="es-MX" sz="800" dirty="0">
              <a:solidFill>
                <a:schemeClr val="dk1"/>
              </a:solidFill>
              <a:latin typeface="Calibri"/>
              <a:ea typeface="Calibri"/>
              <a:cs typeface="Calibri"/>
              <a:sym typeface="Calibri"/>
            </a:endParaRPr>
          </a:p>
          <a:p>
            <a:pPr lvl="0"/>
            <a:r>
              <a:rPr lang="es-MX" sz="800" dirty="0">
                <a:solidFill>
                  <a:schemeClr val="dk1"/>
                </a:solidFill>
                <a:latin typeface="Calibri"/>
                <a:ea typeface="Calibri"/>
                <a:cs typeface="Calibri"/>
                <a:sym typeface="Calibri"/>
              </a:rPr>
              <a:t>Pasos: </a:t>
            </a:r>
          </a:p>
          <a:p>
            <a:pPr lvl="0"/>
            <a:r>
              <a:rPr lang="es-MX" sz="800" dirty="0">
                <a:solidFill>
                  <a:schemeClr val="dk1"/>
                </a:solidFill>
                <a:latin typeface="Calibri"/>
                <a:ea typeface="Calibri"/>
                <a:cs typeface="Calibri"/>
                <a:sym typeface="Calibri"/>
              </a:rPr>
              <a:t>1. Preparación individual antes de la clase</a:t>
            </a:r>
          </a:p>
          <a:p>
            <a:pPr lvl="0"/>
            <a:r>
              <a:rPr lang="es-MX" sz="800" dirty="0">
                <a:solidFill>
                  <a:schemeClr val="dk1"/>
                </a:solidFill>
                <a:latin typeface="Calibri"/>
                <a:ea typeface="Calibri"/>
                <a:cs typeface="Calibri"/>
                <a:sym typeface="Calibri"/>
              </a:rPr>
              <a:t>2. Discusión en equipo en </a:t>
            </a:r>
            <a:r>
              <a:rPr lang="es-MX" sz="800" dirty="0" err="1">
                <a:solidFill>
                  <a:schemeClr val="dk1"/>
                </a:solidFill>
                <a:latin typeface="Calibri"/>
                <a:ea typeface="Calibri"/>
                <a:cs typeface="Calibri"/>
                <a:sym typeface="Calibri"/>
              </a:rPr>
              <a:t>canvas</a:t>
            </a:r>
            <a:r>
              <a:rPr lang="es-MX" sz="800" dirty="0">
                <a:solidFill>
                  <a:schemeClr val="dk1"/>
                </a:solidFill>
                <a:latin typeface="Calibri"/>
                <a:ea typeface="Calibri"/>
                <a:cs typeface="Calibri"/>
                <a:sym typeface="Calibri"/>
              </a:rPr>
              <a:t> </a:t>
            </a:r>
          </a:p>
          <a:p>
            <a:pPr lvl="0"/>
            <a:r>
              <a:rPr lang="es-MX" sz="800" dirty="0">
                <a:solidFill>
                  <a:schemeClr val="dk1"/>
                </a:solidFill>
                <a:latin typeface="Calibri"/>
                <a:ea typeface="Calibri"/>
                <a:cs typeface="Calibri"/>
                <a:sym typeface="Calibri"/>
              </a:rPr>
              <a:t>3. Sesión plenaria</a:t>
            </a:r>
          </a:p>
          <a:p>
            <a:pPr lvl="0"/>
            <a:r>
              <a:rPr lang="es-MX" sz="800" dirty="0">
                <a:solidFill>
                  <a:schemeClr val="dk1"/>
                </a:solidFill>
                <a:latin typeface="Calibri"/>
                <a:ea typeface="Calibri"/>
                <a:cs typeface="Calibri"/>
                <a:sym typeface="Calibri"/>
              </a:rPr>
              <a:t>4. Reflexión individual</a:t>
            </a:r>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endParaRPr dirty="0"/>
          </a:p>
        </p:txBody>
      </p:sp>
      <p:sp>
        <p:nvSpPr>
          <p:cNvPr id="127" name="Google Shape;127;p13"/>
          <p:cNvSpPr/>
          <p:nvPr/>
        </p:nvSpPr>
        <p:spPr>
          <a:xfrm>
            <a:off x="304799" y="1106272"/>
            <a:ext cx="1777184" cy="461665"/>
          </a:xfrm>
          <a:prstGeom prst="rect">
            <a:avLst/>
          </a:prstGeom>
          <a:noFill/>
          <a:ln>
            <a:noFill/>
          </a:ln>
        </p:spPr>
        <p:txBody>
          <a:bodyPr spcFirstLastPara="1" wrap="square" lIns="91425" tIns="45700" rIns="91425" bIns="45700" anchor="t" anchorCtr="0">
            <a:noAutofit/>
          </a:bodyPr>
          <a:lstStyle/>
          <a:p>
            <a:pPr lvl="0"/>
            <a:r>
              <a:rPr lang="es-MX" sz="800" dirty="0">
                <a:solidFill>
                  <a:srgbClr val="262626"/>
                </a:solidFill>
                <a:latin typeface="Calibri"/>
                <a:ea typeface="Calibri"/>
                <a:cs typeface="Calibri"/>
                <a:sym typeface="Calibri"/>
              </a:rPr>
              <a:t>Usar  los valores éticos como el punto de partida para examinar la noción de liderazgo ético, estos valores tienen que ver con la distinción entre lo correcto e incorrecto, lo que es bueno y malo, justo e injusto, responsable e irresponsable, etc. </a:t>
            </a:r>
            <a:endParaRPr lang="en-US" sz="800" dirty="0">
              <a:solidFill>
                <a:srgbClr val="262626"/>
              </a:solidFill>
              <a:latin typeface="Calibri"/>
              <a:ea typeface="Calibri"/>
              <a:cs typeface="Calibri"/>
              <a:sym typeface="Calibri"/>
            </a:endParaRPr>
          </a:p>
          <a:p>
            <a:pPr marL="0" marR="0" lvl="0" indent="0" algn="l" rtl="0">
              <a:spcBef>
                <a:spcPts val="0"/>
              </a:spcBef>
              <a:spcAft>
                <a:spcPts val="0"/>
              </a:spcAft>
              <a:buNone/>
            </a:pPr>
            <a:endParaRPr lang="en-US" sz="800" dirty="0">
              <a:solidFill>
                <a:srgbClr val="262626"/>
              </a:solidFill>
              <a:latin typeface="Calibri"/>
              <a:ea typeface="Calibri"/>
              <a:cs typeface="Calibri"/>
              <a:sym typeface="Calibri"/>
            </a:endParaRPr>
          </a:p>
          <a:p>
            <a:pPr marL="0" marR="0" lvl="0" indent="0" algn="l" rtl="0">
              <a:spcBef>
                <a:spcPts val="0"/>
              </a:spcBef>
              <a:spcAft>
                <a:spcPts val="0"/>
              </a:spcAft>
              <a:buNone/>
            </a:pPr>
            <a:r>
              <a:rPr lang="en-US" sz="800" b="1" dirty="0" err="1">
                <a:solidFill>
                  <a:srgbClr val="262626"/>
                </a:solidFill>
                <a:latin typeface="Calibri"/>
                <a:ea typeface="Calibri"/>
                <a:cs typeface="Calibri"/>
                <a:sym typeface="Calibri"/>
              </a:rPr>
              <a:t>Competencias</a:t>
            </a:r>
            <a:r>
              <a:rPr lang="en-US" sz="800" b="1" dirty="0">
                <a:solidFill>
                  <a:srgbClr val="262626"/>
                </a:solidFill>
                <a:latin typeface="Calibri"/>
                <a:ea typeface="Calibri"/>
                <a:cs typeface="Calibri"/>
                <a:sym typeface="Calibri"/>
              </a:rPr>
              <a:t> </a:t>
            </a:r>
            <a:r>
              <a:rPr lang="en-US" sz="800" b="1" dirty="0" err="1">
                <a:solidFill>
                  <a:srgbClr val="262626"/>
                </a:solidFill>
                <a:latin typeface="Calibri"/>
                <a:ea typeface="Calibri"/>
                <a:cs typeface="Calibri"/>
                <a:sym typeface="Calibri"/>
              </a:rPr>
              <a:t>transversales</a:t>
            </a:r>
            <a:endParaRPr lang="en-US" sz="800" b="1" dirty="0">
              <a:solidFill>
                <a:srgbClr val="262626"/>
              </a:solidFill>
              <a:latin typeface="Calibri"/>
              <a:ea typeface="Calibri"/>
              <a:cs typeface="Calibri"/>
              <a:sym typeface="Calibri"/>
            </a:endParaRPr>
          </a:p>
          <a:p>
            <a:pPr marL="0" marR="0" lvl="0" indent="0" algn="l" rtl="0">
              <a:spcBef>
                <a:spcPts val="0"/>
              </a:spcBef>
              <a:spcAft>
                <a:spcPts val="0"/>
              </a:spcAft>
              <a:buNone/>
            </a:pPr>
            <a:endParaRPr lang="en-US" sz="800" dirty="0">
              <a:solidFill>
                <a:srgbClr val="262626"/>
              </a:solidFill>
              <a:latin typeface="Calibri"/>
              <a:ea typeface="Calibri"/>
              <a:cs typeface="Calibri"/>
              <a:sym typeface="Calibri"/>
            </a:endParaRPr>
          </a:p>
          <a:p>
            <a:pPr lvl="0"/>
            <a:r>
              <a:rPr lang="es-MX" sz="800" dirty="0">
                <a:solidFill>
                  <a:srgbClr val="262626"/>
                </a:solidFill>
                <a:latin typeface="Calibri"/>
                <a:ea typeface="Calibri"/>
                <a:cs typeface="Calibri"/>
                <a:sym typeface="Calibri"/>
              </a:rPr>
              <a:t>Compromiso ético y ciudadano</a:t>
            </a:r>
          </a:p>
          <a:p>
            <a:pPr lvl="0"/>
            <a:r>
              <a:rPr lang="es-MX" sz="800" dirty="0">
                <a:solidFill>
                  <a:srgbClr val="262626"/>
                </a:solidFill>
                <a:latin typeface="Calibri"/>
                <a:ea typeface="Calibri"/>
                <a:cs typeface="Calibri"/>
                <a:sym typeface="Calibri"/>
              </a:rPr>
              <a:t>Razonamiento para la complejidad</a:t>
            </a:r>
          </a:p>
          <a:p>
            <a:pPr lvl="0"/>
            <a:r>
              <a:rPr lang="es-MX" sz="800" dirty="0">
                <a:solidFill>
                  <a:srgbClr val="262626"/>
                </a:solidFill>
                <a:latin typeface="Calibri"/>
                <a:ea typeface="Calibri"/>
                <a:cs typeface="Calibri"/>
                <a:sym typeface="Calibri"/>
              </a:rPr>
              <a:t>Comunicación</a:t>
            </a:r>
          </a:p>
          <a:p>
            <a:pPr lvl="0"/>
            <a:r>
              <a:rPr lang="es-MX" sz="800" dirty="0">
                <a:solidFill>
                  <a:srgbClr val="262626"/>
                </a:solidFill>
                <a:latin typeface="Calibri"/>
                <a:ea typeface="Calibri"/>
                <a:cs typeface="Calibri"/>
                <a:sym typeface="Calibri"/>
              </a:rPr>
              <a:t>Transformación digital </a:t>
            </a:r>
          </a:p>
          <a:p>
            <a:pPr marL="0" marR="0" lvl="0" indent="0" algn="l" rtl="0">
              <a:spcBef>
                <a:spcPts val="0"/>
              </a:spcBef>
              <a:spcAft>
                <a:spcPts val="0"/>
              </a:spcAft>
              <a:buNone/>
            </a:pPr>
            <a:endParaRPr sz="800" dirty="0">
              <a:solidFill>
                <a:srgbClr val="262626"/>
              </a:solidFill>
              <a:latin typeface="Calibri"/>
              <a:ea typeface="Calibri"/>
              <a:cs typeface="Calibri"/>
              <a:sym typeface="Calibri"/>
            </a:endParaRPr>
          </a:p>
        </p:txBody>
      </p:sp>
      <p:sp>
        <p:nvSpPr>
          <p:cNvPr id="128" name="Google Shape;128;p13"/>
          <p:cNvSpPr/>
          <p:nvPr/>
        </p:nvSpPr>
        <p:spPr>
          <a:xfrm>
            <a:off x="4535907" y="4557781"/>
            <a:ext cx="4059130" cy="1797875"/>
          </a:xfrm>
          <a:prstGeom prst="rect">
            <a:avLst/>
          </a:prstGeom>
          <a:noFill/>
          <a:ln>
            <a:noFill/>
          </a:ln>
        </p:spPr>
        <p:txBody>
          <a:bodyPr spcFirstLastPara="1" wrap="square" lIns="91425" tIns="45700" rIns="91425" bIns="45700" anchor="t" anchorCtr="0">
            <a:noAutofit/>
          </a:bodyPr>
          <a:lstStyle/>
          <a:p>
            <a:pPr marL="171450" lvl="0" indent="-171450">
              <a:buFont typeface="Arial" panose="020B0604020202020204" pitchFamily="34" charset="0"/>
              <a:buChar char="•"/>
            </a:pPr>
            <a:r>
              <a:rPr lang="es-MX" sz="800" dirty="0">
                <a:solidFill>
                  <a:schemeClr val="dk1"/>
                </a:solidFill>
                <a:latin typeface="Calibri"/>
                <a:ea typeface="Calibri"/>
                <a:cs typeface="Calibri"/>
                <a:sym typeface="Calibri"/>
              </a:rPr>
              <a:t>Reporte de análisis inicial del caso a través de una infografía. </a:t>
            </a:r>
          </a:p>
          <a:p>
            <a:pPr marL="171450" lvl="0" indent="-171450">
              <a:buFont typeface="Arial" panose="020B0604020202020204" pitchFamily="34" charset="0"/>
              <a:buChar char="•"/>
            </a:pPr>
            <a:r>
              <a:rPr lang="es-MX" sz="800" dirty="0">
                <a:solidFill>
                  <a:schemeClr val="dk1"/>
                </a:solidFill>
                <a:latin typeface="Calibri"/>
                <a:ea typeface="Calibri"/>
                <a:cs typeface="Calibri"/>
                <a:sym typeface="Calibri"/>
              </a:rPr>
              <a:t>Evidencias de la participación en el foro en día indicado. </a:t>
            </a:r>
          </a:p>
          <a:p>
            <a:pPr marL="171450" lvl="0" indent="-171450">
              <a:buFont typeface="Arial" panose="020B0604020202020204" pitchFamily="34" charset="0"/>
              <a:buChar char="•"/>
            </a:pPr>
            <a:r>
              <a:rPr lang="es-MX" sz="800" dirty="0">
                <a:solidFill>
                  <a:schemeClr val="dk1"/>
                </a:solidFill>
                <a:latin typeface="Calibri"/>
                <a:ea typeface="Calibri"/>
                <a:cs typeface="Calibri"/>
                <a:sym typeface="Calibri"/>
              </a:rPr>
              <a:t>Análisis final del caso.</a:t>
            </a:r>
          </a:p>
          <a:p>
            <a:pPr marL="171450" lvl="0" indent="-171450">
              <a:buFont typeface="Arial" panose="020B0604020202020204" pitchFamily="34" charset="0"/>
              <a:buChar char="•"/>
            </a:pPr>
            <a:r>
              <a:rPr lang="es-MX" sz="800" dirty="0">
                <a:solidFill>
                  <a:schemeClr val="dk1"/>
                </a:solidFill>
                <a:latin typeface="Calibri"/>
                <a:ea typeface="Calibri"/>
                <a:cs typeface="Calibri"/>
                <a:sym typeface="Calibri"/>
              </a:rPr>
              <a:t>La evaluación formativa se llevará a cabo al momento de la sesión plenaria y las preguntas que se llevarán a cabo. </a:t>
            </a:r>
          </a:p>
          <a:p>
            <a:pPr marL="171450" lvl="0" indent="-171450">
              <a:buFont typeface="Arial" panose="020B0604020202020204" pitchFamily="34" charset="0"/>
              <a:buChar char="•"/>
            </a:pPr>
            <a:r>
              <a:rPr lang="en-US" sz="800" dirty="0" err="1">
                <a:solidFill>
                  <a:schemeClr val="dk1"/>
                </a:solidFill>
                <a:latin typeface="Calibri"/>
                <a:ea typeface="Calibri"/>
                <a:cs typeface="Calibri"/>
                <a:sym typeface="Calibri"/>
              </a:rPr>
              <a:t>Instrumentos</a:t>
            </a:r>
            <a:r>
              <a:rPr lang="en-US" sz="800" dirty="0">
                <a:solidFill>
                  <a:schemeClr val="dk1"/>
                </a:solidFill>
                <a:latin typeface="Calibri"/>
                <a:ea typeface="Calibri"/>
                <a:cs typeface="Calibri"/>
                <a:sym typeface="Calibri"/>
              </a:rPr>
              <a:t> de evaluación (</a:t>
            </a:r>
            <a:r>
              <a:rPr lang="en-US" sz="800" dirty="0" err="1">
                <a:solidFill>
                  <a:schemeClr val="dk1"/>
                </a:solidFill>
                <a:latin typeface="Calibri"/>
                <a:ea typeface="Calibri"/>
                <a:cs typeface="Calibri"/>
                <a:sym typeface="Calibri"/>
              </a:rPr>
              <a:t>rúbrica</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lista</a:t>
            </a:r>
            <a:r>
              <a:rPr lang="en-US" sz="800" dirty="0">
                <a:solidFill>
                  <a:schemeClr val="dk1"/>
                </a:solidFill>
                <a:latin typeface="Calibri"/>
                <a:ea typeface="Calibri"/>
                <a:cs typeface="Calibri"/>
                <a:sym typeface="Calibri"/>
              </a:rPr>
              <a:t> de </a:t>
            </a:r>
            <a:r>
              <a:rPr lang="en-US" sz="800" dirty="0" err="1">
                <a:solidFill>
                  <a:schemeClr val="dk1"/>
                </a:solidFill>
                <a:latin typeface="Calibri"/>
                <a:ea typeface="Calibri"/>
                <a:cs typeface="Calibri"/>
                <a:sym typeface="Calibri"/>
              </a:rPr>
              <a:t>cotejo</a:t>
            </a:r>
            <a:r>
              <a:rPr lang="en-US" sz="800" dirty="0">
                <a:solidFill>
                  <a:schemeClr val="dk1"/>
                </a:solidFill>
                <a:latin typeface="Calibri"/>
                <a:ea typeface="Calibri"/>
                <a:cs typeface="Calibri"/>
                <a:sym typeface="Calibri"/>
              </a:rPr>
              <a:t> y </a:t>
            </a:r>
            <a:r>
              <a:rPr lang="en-US" sz="800" dirty="0" err="1">
                <a:solidFill>
                  <a:schemeClr val="dk1"/>
                </a:solidFill>
                <a:latin typeface="Calibri"/>
                <a:ea typeface="Calibri"/>
                <a:cs typeface="Calibri"/>
                <a:sym typeface="Calibri"/>
              </a:rPr>
              <a:t>guía</a:t>
            </a:r>
            <a:r>
              <a:rPr lang="en-US" sz="800" dirty="0">
                <a:solidFill>
                  <a:schemeClr val="dk1"/>
                </a:solidFill>
                <a:latin typeface="Calibri"/>
                <a:ea typeface="Calibri"/>
                <a:cs typeface="Calibri"/>
                <a:sym typeface="Calibri"/>
              </a:rPr>
              <a:t> de </a:t>
            </a:r>
            <a:r>
              <a:rPr lang="en-US" sz="800" dirty="0" err="1">
                <a:solidFill>
                  <a:schemeClr val="dk1"/>
                </a:solidFill>
                <a:latin typeface="Calibri"/>
                <a:ea typeface="Calibri"/>
                <a:cs typeface="Calibri"/>
                <a:sym typeface="Calibri"/>
              </a:rPr>
              <a:t>observación</a:t>
            </a:r>
            <a:r>
              <a:rPr lang="en-US" sz="800" dirty="0">
                <a:solidFill>
                  <a:schemeClr val="dk1"/>
                </a:solidFill>
                <a:latin typeface="Calibri"/>
                <a:ea typeface="Calibri"/>
                <a:cs typeface="Calibri"/>
                <a:sym typeface="Calibri"/>
              </a:rPr>
              <a:t>).</a:t>
            </a:r>
            <a:endParaRPr sz="800" dirty="0"/>
          </a:p>
          <a:p>
            <a:pPr marL="0" marR="0" lvl="0" indent="0" algn="l" rtl="0">
              <a:spcBef>
                <a:spcPts val="0"/>
              </a:spcBef>
              <a:spcAft>
                <a:spcPts val="0"/>
              </a:spcAft>
              <a:buNone/>
            </a:pPr>
            <a:endParaRPr sz="700" dirty="0">
              <a:solidFill>
                <a:schemeClr val="dk1"/>
              </a:solidFill>
              <a:latin typeface="Calibri"/>
              <a:ea typeface="Calibri"/>
              <a:cs typeface="Calibri"/>
              <a:sym typeface="Calibri"/>
            </a:endParaRPr>
          </a:p>
        </p:txBody>
      </p:sp>
      <p:sp>
        <p:nvSpPr>
          <p:cNvPr id="130" name="Google Shape;130;p13"/>
          <p:cNvSpPr txBox="1"/>
          <p:nvPr/>
        </p:nvSpPr>
        <p:spPr>
          <a:xfrm>
            <a:off x="2476126" y="92585"/>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dirty="0" err="1">
                <a:solidFill>
                  <a:srgbClr val="7F7F7F"/>
                </a:solidFill>
                <a:latin typeface="Calibri"/>
                <a:ea typeface="Calibri"/>
                <a:cs typeface="Calibri"/>
                <a:sym typeface="Calibri"/>
              </a:rPr>
              <a:t>Liderazgo</a:t>
            </a:r>
            <a:r>
              <a:rPr lang="en-US" sz="1100" dirty="0">
                <a:solidFill>
                  <a:srgbClr val="7F7F7F"/>
                </a:solidFill>
                <a:latin typeface="Calibri"/>
                <a:ea typeface="Calibri"/>
                <a:cs typeface="Calibri"/>
                <a:sym typeface="Calibri"/>
              </a:rPr>
              <a:t> </a:t>
            </a:r>
            <a:r>
              <a:rPr lang="en-US" sz="1100" dirty="0" err="1">
                <a:solidFill>
                  <a:srgbClr val="7F7F7F"/>
                </a:solidFill>
                <a:latin typeface="Calibri"/>
                <a:ea typeface="Calibri"/>
                <a:cs typeface="Calibri"/>
                <a:sym typeface="Calibri"/>
              </a:rPr>
              <a:t>empresarial</a:t>
            </a:r>
            <a:r>
              <a:rPr lang="en-US" sz="1100" dirty="0">
                <a:solidFill>
                  <a:srgbClr val="7F7F7F"/>
                </a:solidFill>
                <a:latin typeface="Calibri"/>
                <a:ea typeface="Calibri"/>
                <a:cs typeface="Calibri"/>
                <a:sym typeface="Calibri"/>
              </a:rPr>
              <a:t> </a:t>
            </a:r>
            <a:endParaRPr dirty="0"/>
          </a:p>
        </p:txBody>
      </p:sp>
      <p:sp>
        <p:nvSpPr>
          <p:cNvPr id="131" name="Google Shape;131;p13"/>
          <p:cNvSpPr txBox="1"/>
          <p:nvPr/>
        </p:nvSpPr>
        <p:spPr>
          <a:xfrm>
            <a:off x="4485848" y="92586"/>
            <a:ext cx="3338836"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dirty="0">
                <a:solidFill>
                  <a:srgbClr val="7F7F7F"/>
                </a:solidFill>
                <a:latin typeface="Calibri"/>
                <a:ea typeface="Calibri"/>
                <a:cs typeface="Calibri"/>
                <a:sym typeface="Calibri"/>
              </a:rPr>
              <a:t>Claudia Hernández </a:t>
            </a:r>
            <a:endParaRPr sz="1100" dirty="0">
              <a:solidFill>
                <a:srgbClr val="7F7F7F"/>
              </a:solidFill>
              <a:latin typeface="Calibri"/>
              <a:ea typeface="Calibri"/>
              <a:cs typeface="Calibri"/>
              <a:sym typeface="Calibri"/>
            </a:endParaRPr>
          </a:p>
        </p:txBody>
      </p:sp>
      <p:sp>
        <p:nvSpPr>
          <p:cNvPr id="132" name="Google Shape;132;p13"/>
          <p:cNvSpPr txBox="1"/>
          <p:nvPr/>
        </p:nvSpPr>
        <p:spPr>
          <a:xfrm>
            <a:off x="4485849" y="395890"/>
            <a:ext cx="3338835" cy="25473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dirty="0" err="1">
                <a:solidFill>
                  <a:srgbClr val="7F7F7F"/>
                </a:solidFill>
                <a:latin typeface="Calibri"/>
                <a:ea typeface="Calibri"/>
                <a:cs typeface="Calibri"/>
                <a:sym typeface="Calibri"/>
              </a:rPr>
              <a:t>Analizando</a:t>
            </a:r>
            <a:r>
              <a:rPr lang="en-US" sz="1100" dirty="0">
                <a:solidFill>
                  <a:srgbClr val="7F7F7F"/>
                </a:solidFill>
                <a:latin typeface="Calibri"/>
                <a:ea typeface="Calibri"/>
                <a:cs typeface="Calibri"/>
                <a:sym typeface="Calibri"/>
              </a:rPr>
              <a:t> el </a:t>
            </a:r>
            <a:r>
              <a:rPr lang="en-US" sz="1100" dirty="0" err="1">
                <a:solidFill>
                  <a:srgbClr val="7F7F7F"/>
                </a:solidFill>
                <a:latin typeface="Calibri"/>
                <a:ea typeface="Calibri"/>
                <a:cs typeface="Calibri"/>
                <a:sym typeface="Calibri"/>
              </a:rPr>
              <a:t>liderazgo</a:t>
            </a:r>
            <a:r>
              <a:rPr lang="en-US" sz="1100" dirty="0">
                <a:solidFill>
                  <a:srgbClr val="7F7F7F"/>
                </a:solidFill>
                <a:latin typeface="Calibri"/>
                <a:ea typeface="Calibri"/>
                <a:cs typeface="Calibri"/>
                <a:sym typeface="Calibri"/>
              </a:rPr>
              <a:t> </a:t>
            </a:r>
            <a:endParaRPr sz="1100" dirty="0">
              <a:solidFill>
                <a:srgbClr val="7F7F7F"/>
              </a:solidFill>
              <a:latin typeface="Calibri"/>
              <a:ea typeface="Calibri"/>
              <a:cs typeface="Calibri"/>
              <a:sym typeface="Calibri"/>
            </a:endParaRPr>
          </a:p>
        </p:txBody>
      </p:sp>
      <p:sp>
        <p:nvSpPr>
          <p:cNvPr id="133" name="Google Shape;133;p13"/>
          <p:cNvSpPr txBox="1"/>
          <p:nvPr/>
        </p:nvSpPr>
        <p:spPr>
          <a:xfrm>
            <a:off x="3988882" y="3477909"/>
            <a:ext cx="51126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2</a:t>
            </a:r>
            <a:endParaRPr/>
          </a:p>
        </p:txBody>
      </p:sp>
      <p:sp>
        <p:nvSpPr>
          <p:cNvPr id="134" name="Google Shape;134;p13"/>
          <p:cNvSpPr txBox="1"/>
          <p:nvPr/>
        </p:nvSpPr>
        <p:spPr>
          <a:xfrm>
            <a:off x="8281986" y="3451990"/>
            <a:ext cx="571907"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5</a:t>
            </a:r>
            <a:endParaRPr/>
          </a:p>
        </p:txBody>
      </p:sp>
      <p:sp>
        <p:nvSpPr>
          <p:cNvPr id="135" name="Google Shape;135;p13"/>
          <p:cNvSpPr txBox="1"/>
          <p:nvPr/>
        </p:nvSpPr>
        <p:spPr>
          <a:xfrm>
            <a:off x="6206389" y="3477909"/>
            <a:ext cx="594819"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3</a:t>
            </a:r>
            <a:endParaRPr/>
          </a:p>
        </p:txBody>
      </p:sp>
      <p:sp>
        <p:nvSpPr>
          <p:cNvPr id="136" name="Google Shape;136;p13"/>
          <p:cNvSpPr txBox="1"/>
          <p:nvPr/>
        </p:nvSpPr>
        <p:spPr>
          <a:xfrm>
            <a:off x="1677713" y="5412666"/>
            <a:ext cx="48165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8</a:t>
            </a:r>
            <a:endParaRPr/>
          </a:p>
        </p:txBody>
      </p:sp>
      <p:sp>
        <p:nvSpPr>
          <p:cNvPr id="137" name="Google Shape;137;p13"/>
          <p:cNvSpPr/>
          <p:nvPr/>
        </p:nvSpPr>
        <p:spPr>
          <a:xfrm>
            <a:off x="6673529" y="3097346"/>
            <a:ext cx="1593873" cy="954107"/>
          </a:xfrm>
          <a:prstGeom prst="rect">
            <a:avLst/>
          </a:prstGeom>
          <a:noFill/>
          <a:ln>
            <a:noFill/>
          </a:ln>
        </p:spPr>
        <p:txBody>
          <a:bodyPr spcFirstLastPara="1" wrap="square" lIns="91425" tIns="45700" rIns="91425" bIns="45700" anchor="t" anchorCtr="0">
            <a:noAutofit/>
          </a:bodyPr>
          <a:lstStyle/>
          <a:p>
            <a:pPr lvl="0"/>
            <a:r>
              <a:rPr lang="es-MX" sz="800" dirty="0">
                <a:solidFill>
                  <a:schemeClr val="dk1"/>
                </a:solidFill>
                <a:latin typeface="Calibri"/>
                <a:ea typeface="Calibri"/>
                <a:cs typeface="Calibri"/>
                <a:sym typeface="Calibri"/>
              </a:rPr>
              <a:t>Propuesta inicial para resolver el caso</a:t>
            </a:r>
          </a:p>
          <a:p>
            <a:pPr lvl="0"/>
            <a:r>
              <a:rPr lang="es-MX" sz="800" dirty="0">
                <a:solidFill>
                  <a:schemeClr val="dk1"/>
                </a:solidFill>
                <a:latin typeface="Calibri"/>
                <a:ea typeface="Calibri"/>
                <a:cs typeface="Calibri"/>
                <a:sym typeface="Calibri"/>
              </a:rPr>
              <a:t>Discusión y análisis en equipo</a:t>
            </a:r>
          </a:p>
          <a:p>
            <a:pPr lvl="0"/>
            <a:r>
              <a:rPr lang="es-MX" sz="800" dirty="0">
                <a:solidFill>
                  <a:schemeClr val="dk1"/>
                </a:solidFill>
                <a:latin typeface="Calibri"/>
                <a:ea typeface="Calibri"/>
                <a:cs typeface="Calibri"/>
                <a:sym typeface="Calibri"/>
              </a:rPr>
              <a:t>Discusión plenaria </a:t>
            </a:r>
          </a:p>
          <a:p>
            <a:pPr lvl="0"/>
            <a:r>
              <a:rPr lang="es-MX" sz="800" dirty="0">
                <a:solidFill>
                  <a:schemeClr val="dk1"/>
                </a:solidFill>
                <a:latin typeface="Calibri"/>
                <a:ea typeface="Calibri"/>
                <a:cs typeface="Calibri"/>
                <a:sym typeface="Calibri"/>
              </a:rPr>
              <a:t>Entregar análisis o solución del caso.</a:t>
            </a:r>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p:txBody>
      </p:sp>
      <p:sp>
        <p:nvSpPr>
          <p:cNvPr id="138" name="Google Shape;138;p13"/>
          <p:cNvSpPr/>
          <p:nvPr/>
        </p:nvSpPr>
        <p:spPr>
          <a:xfrm>
            <a:off x="1805198" y="4391448"/>
            <a:ext cx="272192" cy="295675"/>
          </a:xfrm>
          <a:custGeom>
            <a:avLst/>
            <a:gdLst/>
            <a:ahLst/>
            <a:cxnLst/>
            <a:rect l="l" t="t" r="r" b="b"/>
            <a:pathLst>
              <a:path w="540885" h="504826" extrusionOk="0">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rgbClr val="2C2C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a:solidFill>
                <a:schemeClr val="lt1"/>
              </a:solidFill>
              <a:latin typeface="Calibri"/>
              <a:ea typeface="Calibri"/>
              <a:cs typeface="Calibri"/>
              <a:sym typeface="Calibri"/>
            </a:endParaRPr>
          </a:p>
        </p:txBody>
      </p:sp>
      <p:pic>
        <p:nvPicPr>
          <p:cNvPr id="139" name="Google Shape;139;p13"/>
          <p:cNvPicPr preferRelativeResize="0"/>
          <p:nvPr/>
        </p:nvPicPr>
        <p:blipFill rotWithShape="1">
          <a:blip r:embed="rId9">
            <a:alphaModFix/>
          </a:blip>
          <a:srcRect/>
          <a:stretch/>
        </p:blipFill>
        <p:spPr>
          <a:xfrm>
            <a:off x="8364910" y="4274455"/>
            <a:ext cx="373064" cy="227984"/>
          </a:xfrm>
          <a:prstGeom prst="rect">
            <a:avLst/>
          </a:prstGeom>
          <a:noFill/>
          <a:ln>
            <a:noFill/>
          </a:ln>
        </p:spPr>
      </p:pic>
      <p:sp>
        <p:nvSpPr>
          <p:cNvPr id="140" name="Google Shape;140;p13"/>
          <p:cNvSpPr txBox="1"/>
          <p:nvPr/>
        </p:nvSpPr>
        <p:spPr>
          <a:xfrm>
            <a:off x="2472696" y="400602"/>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dirty="0">
                <a:solidFill>
                  <a:srgbClr val="7F7F7F"/>
                </a:solidFill>
                <a:latin typeface="Calibri"/>
                <a:sym typeface="Calibri"/>
              </a:rPr>
              <a:t>6to semestre</a:t>
            </a:r>
            <a:endParaRPr dirty="0"/>
          </a:p>
        </p:txBody>
      </p:sp>
      <p:sp>
        <p:nvSpPr>
          <p:cNvPr id="2" name="Google Shape;129;p13">
            <a:extLst>
              <a:ext uri="{FF2B5EF4-FFF2-40B4-BE49-F238E27FC236}">
                <a16:creationId xmlns:a16="http://schemas.microsoft.com/office/drawing/2014/main" id="{8497880E-11F2-DD0A-7E4C-837337F96E11}"/>
              </a:ext>
            </a:extLst>
          </p:cNvPr>
          <p:cNvSpPr txBox="1"/>
          <p:nvPr/>
        </p:nvSpPr>
        <p:spPr>
          <a:xfrm>
            <a:off x="846452" y="142519"/>
            <a:ext cx="2393437"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rgbClr val="0071C2"/>
                </a:solidFill>
                <a:latin typeface="Calibri"/>
                <a:ea typeface="Calibri"/>
                <a:cs typeface="Calibri"/>
                <a:sym typeface="Calibri"/>
              </a:rPr>
              <a:t>Canvas de </a:t>
            </a:r>
            <a:r>
              <a:rPr lang="en-US" sz="1400" dirty="0" err="1">
                <a:solidFill>
                  <a:srgbClr val="0071C2"/>
                </a:solidFill>
                <a:latin typeface="Calibri"/>
                <a:ea typeface="Calibri"/>
                <a:cs typeface="Calibri"/>
                <a:sym typeface="Calibri"/>
              </a:rPr>
              <a:t>diseño</a:t>
            </a:r>
            <a:r>
              <a:rPr lang="en-US" sz="1400" dirty="0">
                <a:solidFill>
                  <a:srgbClr val="0071C2"/>
                </a:solidFill>
                <a:latin typeface="Calibri"/>
                <a:ea typeface="Calibri"/>
                <a:cs typeface="Calibri"/>
                <a:sym typeface="Calibri"/>
              </a:rPr>
              <a:t> </a:t>
            </a:r>
            <a:endParaRPr dirty="0"/>
          </a:p>
          <a:p>
            <a:pPr marL="0" marR="0" lvl="0" indent="0" algn="l" rtl="0">
              <a:spcBef>
                <a:spcPts val="0"/>
              </a:spcBef>
              <a:spcAft>
                <a:spcPts val="0"/>
              </a:spcAft>
              <a:buNone/>
            </a:pPr>
            <a:r>
              <a:rPr lang="en-US" b="1" dirty="0" err="1">
                <a:solidFill>
                  <a:srgbClr val="FFC000"/>
                </a:solidFill>
                <a:latin typeface="Calibri"/>
                <a:ea typeface="Calibri"/>
                <a:cs typeface="Calibri"/>
                <a:sym typeface="Calibri"/>
              </a:rPr>
              <a:t>Método</a:t>
            </a:r>
            <a:r>
              <a:rPr lang="en-US" b="1" dirty="0">
                <a:solidFill>
                  <a:srgbClr val="FFC000"/>
                </a:solidFill>
                <a:latin typeface="Calibri"/>
                <a:ea typeface="Calibri"/>
                <a:cs typeface="Calibri"/>
                <a:sym typeface="Calibri"/>
              </a:rPr>
              <a:t> de </a:t>
            </a:r>
            <a:r>
              <a:rPr lang="en-US" b="1" dirty="0" err="1">
                <a:solidFill>
                  <a:srgbClr val="FFC000"/>
                </a:solidFill>
                <a:latin typeface="Calibri"/>
                <a:ea typeface="Calibri"/>
                <a:cs typeface="Calibri"/>
                <a:sym typeface="Calibri"/>
              </a:rPr>
              <a:t>casos</a:t>
            </a:r>
            <a:endParaRPr sz="1400" b="1" dirty="0">
              <a:solidFill>
                <a:srgbClr val="FFC000"/>
              </a:solidFill>
              <a:latin typeface="Calibri"/>
              <a:ea typeface="Calibri"/>
              <a:cs typeface="Calibri"/>
              <a:sym typeface="Calibri"/>
            </a:endParaRPr>
          </a:p>
        </p:txBody>
      </p:sp>
      <p:pic>
        <p:nvPicPr>
          <p:cNvPr id="3" name="Gráfico 2" descr="Trabajo remoto con relleno sólido">
            <a:extLst>
              <a:ext uri="{FF2B5EF4-FFF2-40B4-BE49-F238E27FC236}">
                <a16:creationId xmlns:a16="http://schemas.microsoft.com/office/drawing/2014/main" id="{7D563D75-A1F3-D4A7-F727-665D92108BD8}"/>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313673" y="122301"/>
            <a:ext cx="576949" cy="576949"/>
          </a:xfrm>
          <a:prstGeom prst="rect">
            <a:avLst/>
          </a:prstGeom>
        </p:spPr>
      </p:pic>
      <p:sp>
        <p:nvSpPr>
          <p:cNvPr id="4" name="CuadroTexto 3">
            <a:extLst>
              <a:ext uri="{FF2B5EF4-FFF2-40B4-BE49-F238E27FC236}">
                <a16:creationId xmlns:a16="http://schemas.microsoft.com/office/drawing/2014/main" id="{7D5E6DCF-6229-8B6A-64FE-645E9799D0FE}"/>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extLst>
      <p:ext uri="{BB962C8B-B14F-4D97-AF65-F5344CB8AC3E}">
        <p14:creationId xmlns:p14="http://schemas.microsoft.com/office/powerpoint/2010/main" val="3223952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3"/>
          <p:cNvSpPr/>
          <p:nvPr/>
        </p:nvSpPr>
        <p:spPr>
          <a:xfrm>
            <a:off x="4498131" y="4052225"/>
            <a:ext cx="4278486" cy="1956179"/>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6" name="Google Shape;96;p13"/>
          <p:cNvSpPr/>
          <p:nvPr/>
        </p:nvSpPr>
        <p:spPr>
          <a:xfrm>
            <a:off x="2133600" y="4196088"/>
            <a:ext cx="2340864" cy="195681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7" name="Google Shape;97;p13"/>
          <p:cNvSpPr/>
          <p:nvPr/>
        </p:nvSpPr>
        <p:spPr>
          <a:xfrm>
            <a:off x="302420" y="4196088"/>
            <a:ext cx="1843088" cy="195681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8" name="Google Shape;98;p13"/>
          <p:cNvSpPr/>
          <p:nvPr/>
        </p:nvSpPr>
        <p:spPr>
          <a:xfrm>
            <a:off x="6629400" y="2531204"/>
            <a:ext cx="2124075" cy="167884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9" name="Google Shape;99;p13"/>
          <p:cNvSpPr/>
          <p:nvPr/>
        </p:nvSpPr>
        <p:spPr>
          <a:xfrm>
            <a:off x="6629400" y="683234"/>
            <a:ext cx="2119486" cy="1849981"/>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0" name="Google Shape;100;p13"/>
          <p:cNvSpPr/>
          <p:nvPr/>
        </p:nvSpPr>
        <p:spPr>
          <a:xfrm>
            <a:off x="4419600" y="686898"/>
            <a:ext cx="2214648" cy="3522962"/>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 name="Google Shape;101;p13"/>
          <p:cNvSpPr/>
          <p:nvPr/>
        </p:nvSpPr>
        <p:spPr>
          <a:xfrm>
            <a:off x="2127917" y="683234"/>
            <a:ext cx="2345716" cy="3526627"/>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2" name="Google Shape;102;p13"/>
          <p:cNvSpPr/>
          <p:nvPr/>
        </p:nvSpPr>
        <p:spPr>
          <a:xfrm>
            <a:off x="304801" y="686898"/>
            <a:ext cx="1833128" cy="3522962"/>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3" name="Google Shape;103;p13"/>
          <p:cNvSpPr/>
          <p:nvPr/>
        </p:nvSpPr>
        <p:spPr>
          <a:xfrm>
            <a:off x="2152272" y="4201281"/>
            <a:ext cx="1907591" cy="276803"/>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dirty="0" err="1">
                <a:solidFill>
                  <a:srgbClr val="00B0F0"/>
                </a:solidFill>
                <a:latin typeface="Calibri"/>
                <a:ea typeface="Calibri"/>
                <a:cs typeface="Calibri"/>
                <a:sym typeface="Calibri"/>
              </a:rPr>
              <a:t>Riesgos</a:t>
            </a:r>
            <a:r>
              <a:rPr lang="en-US" sz="1400" b="1" dirty="0">
                <a:solidFill>
                  <a:srgbClr val="00B0F0"/>
                </a:solidFill>
                <a:latin typeface="Calibri"/>
                <a:ea typeface="Calibri"/>
                <a:cs typeface="Calibri"/>
                <a:sym typeface="Calibri"/>
              </a:rPr>
              <a:t> </a:t>
            </a:r>
            <a:r>
              <a:rPr lang="en-US" sz="1400" b="1" dirty="0" err="1">
                <a:solidFill>
                  <a:srgbClr val="00B0F0"/>
                </a:solidFill>
                <a:latin typeface="Calibri"/>
                <a:ea typeface="Calibri"/>
                <a:cs typeface="Calibri"/>
                <a:sym typeface="Calibri"/>
              </a:rPr>
              <a:t>potenciales</a:t>
            </a:r>
            <a:endParaRPr sz="1400" dirty="0">
              <a:solidFill>
                <a:srgbClr val="00B0F0"/>
              </a:solidFill>
              <a:latin typeface="Calibri"/>
              <a:ea typeface="Calibri"/>
              <a:cs typeface="Calibri"/>
              <a:sym typeface="Calibri"/>
            </a:endParaRPr>
          </a:p>
          <a:p>
            <a:pPr marL="0" marR="0" lvl="0" indent="0" algn="l" rtl="0">
              <a:spcBef>
                <a:spcPts val="0"/>
              </a:spcBef>
              <a:spcAft>
                <a:spcPts val="0"/>
              </a:spcAft>
              <a:buNone/>
            </a:pPr>
            <a:endParaRPr sz="1400" b="1" dirty="0">
              <a:solidFill>
                <a:srgbClr val="00B0F0"/>
              </a:solidFill>
              <a:latin typeface="Calibri"/>
              <a:ea typeface="Calibri"/>
              <a:cs typeface="Calibri"/>
              <a:sym typeface="Calibri"/>
            </a:endParaRPr>
          </a:p>
          <a:p>
            <a:pPr marL="0" marR="0" lvl="0" indent="0" algn="l" rtl="0">
              <a:spcBef>
                <a:spcPts val="0"/>
              </a:spcBef>
              <a:spcAft>
                <a:spcPts val="0"/>
              </a:spcAft>
              <a:buNone/>
            </a:pPr>
            <a:endParaRPr sz="1400" b="1" dirty="0">
              <a:solidFill>
                <a:srgbClr val="00B0F0"/>
              </a:solidFill>
              <a:latin typeface="Calibri"/>
              <a:ea typeface="Calibri"/>
              <a:cs typeface="Calibri"/>
              <a:sym typeface="Calibri"/>
            </a:endParaRPr>
          </a:p>
        </p:txBody>
      </p:sp>
      <p:sp>
        <p:nvSpPr>
          <p:cNvPr id="105" name="Google Shape;105;p13"/>
          <p:cNvSpPr/>
          <p:nvPr/>
        </p:nvSpPr>
        <p:spPr>
          <a:xfrm>
            <a:off x="6673530" y="715210"/>
            <a:ext cx="1490829" cy="40915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Resultado final</a:t>
            </a:r>
            <a:endParaRPr/>
          </a:p>
        </p:txBody>
      </p:sp>
      <p:sp>
        <p:nvSpPr>
          <p:cNvPr id="106" name="Google Shape;106;p13"/>
          <p:cNvSpPr/>
          <p:nvPr/>
        </p:nvSpPr>
        <p:spPr>
          <a:xfrm>
            <a:off x="6673530" y="2533215"/>
            <a:ext cx="1278269" cy="55124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dirty="0" err="1">
                <a:solidFill>
                  <a:srgbClr val="00B0F0"/>
                </a:solidFill>
                <a:latin typeface="Calibri"/>
                <a:ea typeface="Calibri"/>
                <a:cs typeface="Calibri"/>
                <a:sym typeface="Calibri"/>
              </a:rPr>
              <a:t>Evidencias</a:t>
            </a:r>
            <a:r>
              <a:rPr lang="en-US" sz="1400" b="1" dirty="0">
                <a:solidFill>
                  <a:srgbClr val="00B0F0"/>
                </a:solidFill>
                <a:latin typeface="Calibri"/>
                <a:ea typeface="Calibri"/>
                <a:cs typeface="Calibri"/>
                <a:sym typeface="Calibri"/>
              </a:rPr>
              <a:t> de </a:t>
            </a:r>
            <a:r>
              <a:rPr lang="en-US" sz="1400" b="1" dirty="0" err="1">
                <a:solidFill>
                  <a:srgbClr val="00B0F0"/>
                </a:solidFill>
                <a:latin typeface="Calibri"/>
                <a:ea typeface="Calibri"/>
                <a:cs typeface="Calibri"/>
                <a:sym typeface="Calibri"/>
              </a:rPr>
              <a:t>competencia</a:t>
            </a:r>
            <a:endParaRPr dirty="0"/>
          </a:p>
          <a:p>
            <a:pPr marL="0" marR="0" lvl="0" indent="0" algn="l" rtl="0">
              <a:spcBef>
                <a:spcPts val="0"/>
              </a:spcBef>
              <a:spcAft>
                <a:spcPts val="0"/>
              </a:spcAft>
              <a:buNone/>
            </a:pPr>
            <a:endParaRPr sz="1400" b="1" dirty="0">
              <a:solidFill>
                <a:srgbClr val="00B0F0"/>
              </a:solidFill>
              <a:latin typeface="Calibri"/>
              <a:ea typeface="Calibri"/>
              <a:cs typeface="Calibri"/>
              <a:sym typeface="Calibri"/>
            </a:endParaRPr>
          </a:p>
        </p:txBody>
      </p:sp>
      <p:sp>
        <p:nvSpPr>
          <p:cNvPr id="107" name="Google Shape;107;p13"/>
          <p:cNvSpPr/>
          <p:nvPr/>
        </p:nvSpPr>
        <p:spPr>
          <a:xfrm>
            <a:off x="304799" y="4239933"/>
            <a:ext cx="1625392" cy="55772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b="1" dirty="0">
                <a:solidFill>
                  <a:srgbClr val="00B0F0"/>
                </a:solidFill>
                <a:latin typeface="Calibri"/>
                <a:ea typeface="Calibri"/>
                <a:cs typeface="Calibri"/>
                <a:sym typeface="Calibri"/>
              </a:rPr>
              <a:t>Pasos a considerar</a:t>
            </a:r>
            <a:endParaRPr dirty="0"/>
          </a:p>
        </p:txBody>
      </p:sp>
      <p:sp>
        <p:nvSpPr>
          <p:cNvPr id="108" name="Google Shape;108;p13"/>
          <p:cNvSpPr/>
          <p:nvPr/>
        </p:nvSpPr>
        <p:spPr>
          <a:xfrm>
            <a:off x="304799" y="756980"/>
            <a:ext cx="1828052"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Subcompetencias </a:t>
            </a:r>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p:txBody>
      </p:sp>
      <p:sp>
        <p:nvSpPr>
          <p:cNvPr id="109" name="Google Shape;109;p13"/>
          <p:cNvSpPr/>
          <p:nvPr/>
        </p:nvSpPr>
        <p:spPr>
          <a:xfrm>
            <a:off x="4487499" y="4211577"/>
            <a:ext cx="1031838" cy="37149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dirty="0" err="1">
                <a:solidFill>
                  <a:srgbClr val="00B0F0"/>
                </a:solidFill>
                <a:latin typeface="Calibri"/>
                <a:ea typeface="Calibri"/>
                <a:cs typeface="Calibri"/>
                <a:sym typeface="Calibri"/>
              </a:rPr>
              <a:t>Evaluación</a:t>
            </a:r>
            <a:endParaRPr sz="1400" dirty="0">
              <a:solidFill>
                <a:srgbClr val="00B0F0"/>
              </a:solidFill>
              <a:latin typeface="Calibri"/>
              <a:ea typeface="Calibri"/>
              <a:cs typeface="Calibri"/>
              <a:sym typeface="Calibri"/>
            </a:endParaRPr>
          </a:p>
          <a:p>
            <a:pPr marL="0" marR="0" lvl="0" indent="0" algn="l" rtl="0">
              <a:spcBef>
                <a:spcPts val="0"/>
              </a:spcBef>
              <a:spcAft>
                <a:spcPts val="0"/>
              </a:spcAft>
              <a:buNone/>
            </a:pPr>
            <a:endParaRPr sz="1400" dirty="0">
              <a:solidFill>
                <a:srgbClr val="00B0F0"/>
              </a:solidFill>
              <a:latin typeface="Calibri"/>
              <a:ea typeface="Calibri"/>
              <a:cs typeface="Calibri"/>
              <a:sym typeface="Calibri"/>
            </a:endParaRPr>
          </a:p>
          <a:p>
            <a:pPr marL="0" marR="0" lvl="0" indent="0" algn="l" rtl="0">
              <a:spcBef>
                <a:spcPts val="0"/>
              </a:spcBef>
              <a:spcAft>
                <a:spcPts val="0"/>
              </a:spcAft>
              <a:buNone/>
            </a:pPr>
            <a:r>
              <a:rPr lang="en-US" sz="1400" dirty="0">
                <a:solidFill>
                  <a:srgbClr val="00B0F0"/>
                </a:solidFill>
                <a:latin typeface="Calibri"/>
                <a:ea typeface="Calibri"/>
                <a:cs typeface="Calibri"/>
                <a:sym typeface="Calibri"/>
              </a:rPr>
              <a:t> </a:t>
            </a:r>
            <a:endParaRPr dirty="0"/>
          </a:p>
        </p:txBody>
      </p:sp>
      <p:sp>
        <p:nvSpPr>
          <p:cNvPr id="110" name="Google Shape;110;p13"/>
          <p:cNvSpPr/>
          <p:nvPr/>
        </p:nvSpPr>
        <p:spPr>
          <a:xfrm>
            <a:off x="304800" y="683234"/>
            <a:ext cx="8444086" cy="5469033"/>
          </a:xfrm>
          <a:prstGeom prst="roundRect">
            <a:avLst>
              <a:gd name="adj" fmla="val 0"/>
            </a:avLst>
          </a:prstGeom>
          <a:noFill/>
          <a:ln w="222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44" marR="0" lvl="0" indent="0" algn="l" rtl="0">
              <a:spcBef>
                <a:spcPts val="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sp>
        <p:nvSpPr>
          <p:cNvPr id="111" name="Google Shape;111;p13"/>
          <p:cNvSpPr/>
          <p:nvPr/>
        </p:nvSpPr>
        <p:spPr>
          <a:xfrm>
            <a:off x="4486401" y="728247"/>
            <a:ext cx="1416821" cy="40382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Contenidos</a:t>
            </a:r>
            <a:endParaRPr sz="1400">
              <a:solidFill>
                <a:srgbClr val="00B0F0"/>
              </a:solidFill>
              <a:latin typeface="Calibri"/>
              <a:ea typeface="Calibri"/>
              <a:cs typeface="Calibri"/>
              <a:sym typeface="Calibri"/>
            </a:endParaRPr>
          </a:p>
        </p:txBody>
      </p:sp>
      <p:pic>
        <p:nvPicPr>
          <p:cNvPr id="112" name="Google Shape;112;p13"/>
          <p:cNvPicPr preferRelativeResize="0"/>
          <p:nvPr/>
        </p:nvPicPr>
        <p:blipFill rotWithShape="1">
          <a:blip r:embed="rId3">
            <a:alphaModFix/>
          </a:blip>
          <a:srcRect/>
          <a:stretch/>
        </p:blipFill>
        <p:spPr>
          <a:xfrm>
            <a:off x="1830434" y="811973"/>
            <a:ext cx="212737" cy="236375"/>
          </a:xfrm>
          <a:prstGeom prst="rect">
            <a:avLst/>
          </a:prstGeom>
          <a:noFill/>
          <a:ln>
            <a:noFill/>
          </a:ln>
        </p:spPr>
      </p:pic>
      <p:pic>
        <p:nvPicPr>
          <p:cNvPr id="113" name="Google Shape;113;p13"/>
          <p:cNvPicPr preferRelativeResize="0"/>
          <p:nvPr/>
        </p:nvPicPr>
        <p:blipFill rotWithShape="1">
          <a:blip r:embed="rId4">
            <a:alphaModFix/>
          </a:blip>
          <a:srcRect/>
          <a:stretch/>
        </p:blipFill>
        <p:spPr>
          <a:xfrm>
            <a:off x="4129513" y="4192809"/>
            <a:ext cx="347225" cy="294386"/>
          </a:xfrm>
          <a:prstGeom prst="rect">
            <a:avLst/>
          </a:prstGeom>
          <a:noFill/>
          <a:ln>
            <a:noFill/>
          </a:ln>
        </p:spPr>
      </p:pic>
      <p:sp>
        <p:nvSpPr>
          <p:cNvPr id="114" name="Google Shape;114;p13"/>
          <p:cNvSpPr txBox="1"/>
          <p:nvPr/>
        </p:nvSpPr>
        <p:spPr>
          <a:xfrm>
            <a:off x="1676760" y="3499601"/>
            <a:ext cx="529068"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1</a:t>
            </a:r>
            <a:endParaRPr/>
          </a:p>
        </p:txBody>
      </p:sp>
      <p:sp>
        <p:nvSpPr>
          <p:cNvPr id="115" name="Google Shape;115;p13"/>
          <p:cNvSpPr txBox="1"/>
          <p:nvPr/>
        </p:nvSpPr>
        <p:spPr>
          <a:xfrm>
            <a:off x="4025104" y="5429115"/>
            <a:ext cx="48165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7</a:t>
            </a:r>
            <a:endParaRPr/>
          </a:p>
        </p:txBody>
      </p:sp>
      <p:sp>
        <p:nvSpPr>
          <p:cNvPr id="116" name="Google Shape;116;p13"/>
          <p:cNvSpPr txBox="1"/>
          <p:nvPr/>
        </p:nvSpPr>
        <p:spPr>
          <a:xfrm>
            <a:off x="8298406" y="5449189"/>
            <a:ext cx="619436"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6</a:t>
            </a:r>
            <a:endParaRPr/>
          </a:p>
        </p:txBody>
      </p:sp>
      <p:sp>
        <p:nvSpPr>
          <p:cNvPr id="117" name="Google Shape;117;p13"/>
          <p:cNvSpPr/>
          <p:nvPr/>
        </p:nvSpPr>
        <p:spPr>
          <a:xfrm>
            <a:off x="2152272" y="728083"/>
            <a:ext cx="969400" cy="39093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dirty="0" err="1">
                <a:solidFill>
                  <a:srgbClr val="00B0F0"/>
                </a:solidFill>
                <a:latin typeface="Calibri"/>
                <a:ea typeface="Calibri"/>
                <a:cs typeface="Calibri"/>
                <a:sym typeface="Calibri"/>
              </a:rPr>
              <a:t>Caso</a:t>
            </a:r>
            <a:endParaRPr dirty="0"/>
          </a:p>
        </p:txBody>
      </p:sp>
      <p:sp>
        <p:nvSpPr>
          <p:cNvPr id="118" name="Google Shape;118;p13"/>
          <p:cNvSpPr txBox="1"/>
          <p:nvPr/>
        </p:nvSpPr>
        <p:spPr>
          <a:xfrm>
            <a:off x="8281986" y="1841625"/>
            <a:ext cx="670309"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dirty="0">
                <a:solidFill>
                  <a:srgbClr val="D8D8D8"/>
                </a:solidFill>
                <a:latin typeface="Calibri"/>
                <a:ea typeface="Calibri"/>
                <a:cs typeface="Calibri"/>
                <a:sym typeface="Calibri"/>
              </a:rPr>
              <a:t>4</a:t>
            </a:r>
            <a:endParaRPr dirty="0"/>
          </a:p>
        </p:txBody>
      </p:sp>
      <p:pic>
        <p:nvPicPr>
          <p:cNvPr id="119" name="Google Shape;119;p13" descr="Resultado de imagen para idea icon"/>
          <p:cNvPicPr preferRelativeResize="0"/>
          <p:nvPr/>
        </p:nvPicPr>
        <p:blipFill rotWithShape="1">
          <a:blip r:embed="rId5">
            <a:alphaModFix/>
          </a:blip>
          <a:srcRect/>
          <a:stretch/>
        </p:blipFill>
        <p:spPr>
          <a:xfrm>
            <a:off x="4035571" y="701866"/>
            <a:ext cx="364937" cy="364937"/>
          </a:xfrm>
          <a:prstGeom prst="rect">
            <a:avLst/>
          </a:prstGeom>
          <a:noFill/>
          <a:ln>
            <a:noFill/>
          </a:ln>
        </p:spPr>
      </p:pic>
      <p:pic>
        <p:nvPicPr>
          <p:cNvPr id="120" name="Google Shape;120;p13"/>
          <p:cNvPicPr preferRelativeResize="0"/>
          <p:nvPr/>
        </p:nvPicPr>
        <p:blipFill rotWithShape="1">
          <a:blip r:embed="rId6">
            <a:alphaModFix/>
          </a:blip>
          <a:srcRect/>
          <a:stretch/>
        </p:blipFill>
        <p:spPr>
          <a:xfrm>
            <a:off x="8348544" y="759679"/>
            <a:ext cx="348563" cy="306495"/>
          </a:xfrm>
          <a:prstGeom prst="rect">
            <a:avLst/>
          </a:prstGeom>
          <a:noFill/>
          <a:ln>
            <a:noFill/>
          </a:ln>
        </p:spPr>
      </p:pic>
      <p:pic>
        <p:nvPicPr>
          <p:cNvPr id="121" name="Google Shape;121;p13"/>
          <p:cNvPicPr preferRelativeResize="0"/>
          <p:nvPr/>
        </p:nvPicPr>
        <p:blipFill rotWithShape="1">
          <a:blip r:embed="rId7">
            <a:alphaModFix/>
          </a:blip>
          <a:srcRect/>
          <a:stretch/>
        </p:blipFill>
        <p:spPr>
          <a:xfrm>
            <a:off x="6248400" y="773403"/>
            <a:ext cx="365963" cy="292771"/>
          </a:xfrm>
          <a:prstGeom prst="rect">
            <a:avLst/>
          </a:prstGeom>
          <a:noFill/>
          <a:ln>
            <a:noFill/>
          </a:ln>
        </p:spPr>
      </p:pic>
      <p:pic>
        <p:nvPicPr>
          <p:cNvPr id="122" name="Google Shape;122;p13"/>
          <p:cNvPicPr preferRelativeResize="0"/>
          <p:nvPr/>
        </p:nvPicPr>
        <p:blipFill rotWithShape="1">
          <a:blip r:embed="rId8">
            <a:alphaModFix/>
          </a:blip>
          <a:srcRect/>
          <a:stretch/>
        </p:blipFill>
        <p:spPr>
          <a:xfrm>
            <a:off x="8397989" y="2634331"/>
            <a:ext cx="294636" cy="167639"/>
          </a:xfrm>
          <a:prstGeom prst="rect">
            <a:avLst/>
          </a:prstGeom>
          <a:noFill/>
          <a:ln>
            <a:noFill/>
          </a:ln>
        </p:spPr>
      </p:pic>
      <p:sp>
        <p:nvSpPr>
          <p:cNvPr id="133" name="Google Shape;133;p13"/>
          <p:cNvSpPr txBox="1"/>
          <p:nvPr/>
        </p:nvSpPr>
        <p:spPr>
          <a:xfrm>
            <a:off x="3988882" y="3477909"/>
            <a:ext cx="51126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2</a:t>
            </a:r>
            <a:endParaRPr/>
          </a:p>
        </p:txBody>
      </p:sp>
      <p:sp>
        <p:nvSpPr>
          <p:cNvPr id="134" name="Google Shape;134;p13"/>
          <p:cNvSpPr txBox="1"/>
          <p:nvPr/>
        </p:nvSpPr>
        <p:spPr>
          <a:xfrm>
            <a:off x="8281986" y="3451990"/>
            <a:ext cx="571907"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5</a:t>
            </a:r>
            <a:endParaRPr/>
          </a:p>
        </p:txBody>
      </p:sp>
      <p:sp>
        <p:nvSpPr>
          <p:cNvPr id="135" name="Google Shape;135;p13"/>
          <p:cNvSpPr txBox="1"/>
          <p:nvPr/>
        </p:nvSpPr>
        <p:spPr>
          <a:xfrm>
            <a:off x="6206389" y="3477909"/>
            <a:ext cx="594819"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3</a:t>
            </a:r>
            <a:endParaRPr/>
          </a:p>
        </p:txBody>
      </p:sp>
      <p:sp>
        <p:nvSpPr>
          <p:cNvPr id="136" name="Google Shape;136;p13"/>
          <p:cNvSpPr txBox="1"/>
          <p:nvPr/>
        </p:nvSpPr>
        <p:spPr>
          <a:xfrm>
            <a:off x="1677713" y="5412666"/>
            <a:ext cx="48165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8</a:t>
            </a:r>
            <a:endParaRPr/>
          </a:p>
        </p:txBody>
      </p:sp>
      <p:sp>
        <p:nvSpPr>
          <p:cNvPr id="138" name="Google Shape;138;p13"/>
          <p:cNvSpPr/>
          <p:nvPr/>
        </p:nvSpPr>
        <p:spPr>
          <a:xfrm>
            <a:off x="1805198" y="4391448"/>
            <a:ext cx="272192" cy="295675"/>
          </a:xfrm>
          <a:custGeom>
            <a:avLst/>
            <a:gdLst/>
            <a:ahLst/>
            <a:cxnLst/>
            <a:rect l="l" t="t" r="r" b="b"/>
            <a:pathLst>
              <a:path w="540885" h="504826" extrusionOk="0">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rgbClr val="2C2C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a:solidFill>
                <a:schemeClr val="lt1"/>
              </a:solidFill>
              <a:latin typeface="Calibri"/>
              <a:ea typeface="Calibri"/>
              <a:cs typeface="Calibri"/>
              <a:sym typeface="Calibri"/>
            </a:endParaRPr>
          </a:p>
        </p:txBody>
      </p:sp>
      <p:pic>
        <p:nvPicPr>
          <p:cNvPr id="139" name="Google Shape;139;p13"/>
          <p:cNvPicPr preferRelativeResize="0"/>
          <p:nvPr/>
        </p:nvPicPr>
        <p:blipFill rotWithShape="1">
          <a:blip r:embed="rId9">
            <a:alphaModFix/>
          </a:blip>
          <a:srcRect/>
          <a:stretch/>
        </p:blipFill>
        <p:spPr>
          <a:xfrm>
            <a:off x="8348544" y="4263529"/>
            <a:ext cx="373064" cy="227984"/>
          </a:xfrm>
          <a:prstGeom prst="rect">
            <a:avLst/>
          </a:prstGeom>
          <a:noFill/>
          <a:ln>
            <a:noFill/>
          </a:ln>
        </p:spPr>
      </p:pic>
      <p:sp>
        <p:nvSpPr>
          <p:cNvPr id="2" name="Google Shape;129;p13">
            <a:extLst>
              <a:ext uri="{FF2B5EF4-FFF2-40B4-BE49-F238E27FC236}">
                <a16:creationId xmlns:a16="http://schemas.microsoft.com/office/drawing/2014/main" id="{FEE9023C-9183-55C8-45B3-DAAD3A8F98D3}"/>
              </a:ext>
            </a:extLst>
          </p:cNvPr>
          <p:cNvSpPr txBox="1"/>
          <p:nvPr/>
        </p:nvSpPr>
        <p:spPr>
          <a:xfrm>
            <a:off x="846452" y="142519"/>
            <a:ext cx="2393437"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rgbClr val="0071C2"/>
                </a:solidFill>
                <a:latin typeface="Calibri"/>
                <a:ea typeface="Calibri"/>
                <a:cs typeface="Calibri"/>
                <a:sym typeface="Calibri"/>
              </a:rPr>
              <a:t>Canvas de </a:t>
            </a:r>
            <a:r>
              <a:rPr lang="en-US" sz="1400" dirty="0" err="1">
                <a:solidFill>
                  <a:srgbClr val="0071C2"/>
                </a:solidFill>
                <a:latin typeface="Calibri"/>
                <a:ea typeface="Calibri"/>
                <a:cs typeface="Calibri"/>
                <a:sym typeface="Calibri"/>
              </a:rPr>
              <a:t>diseño</a:t>
            </a:r>
            <a:r>
              <a:rPr lang="en-US" sz="1400" dirty="0">
                <a:solidFill>
                  <a:srgbClr val="0071C2"/>
                </a:solidFill>
                <a:latin typeface="Calibri"/>
                <a:ea typeface="Calibri"/>
                <a:cs typeface="Calibri"/>
                <a:sym typeface="Calibri"/>
              </a:rPr>
              <a:t> </a:t>
            </a:r>
            <a:endParaRPr dirty="0"/>
          </a:p>
          <a:p>
            <a:pPr marL="0" marR="0" lvl="0" indent="0" algn="l" rtl="0">
              <a:spcBef>
                <a:spcPts val="0"/>
              </a:spcBef>
              <a:spcAft>
                <a:spcPts val="0"/>
              </a:spcAft>
              <a:buNone/>
            </a:pPr>
            <a:r>
              <a:rPr lang="en-US" b="1" dirty="0" err="1">
                <a:solidFill>
                  <a:srgbClr val="FFC000"/>
                </a:solidFill>
                <a:latin typeface="Calibri"/>
                <a:ea typeface="Calibri"/>
                <a:cs typeface="Calibri"/>
                <a:sym typeface="Calibri"/>
              </a:rPr>
              <a:t>Método</a:t>
            </a:r>
            <a:r>
              <a:rPr lang="en-US" b="1" dirty="0">
                <a:solidFill>
                  <a:srgbClr val="FFC000"/>
                </a:solidFill>
                <a:latin typeface="Calibri"/>
                <a:ea typeface="Calibri"/>
                <a:cs typeface="Calibri"/>
                <a:sym typeface="Calibri"/>
              </a:rPr>
              <a:t> de </a:t>
            </a:r>
            <a:r>
              <a:rPr lang="en-US" b="1" dirty="0" err="1">
                <a:solidFill>
                  <a:srgbClr val="FFC000"/>
                </a:solidFill>
                <a:latin typeface="Calibri"/>
                <a:ea typeface="Calibri"/>
                <a:cs typeface="Calibri"/>
                <a:sym typeface="Calibri"/>
              </a:rPr>
              <a:t>casos</a:t>
            </a:r>
            <a:endParaRPr sz="1400" b="1" dirty="0">
              <a:solidFill>
                <a:srgbClr val="FFC000"/>
              </a:solidFill>
              <a:latin typeface="Calibri"/>
              <a:ea typeface="Calibri"/>
              <a:cs typeface="Calibri"/>
              <a:sym typeface="Calibri"/>
            </a:endParaRPr>
          </a:p>
        </p:txBody>
      </p:sp>
      <p:sp>
        <p:nvSpPr>
          <p:cNvPr id="3" name="Google Shape;130;p13">
            <a:extLst>
              <a:ext uri="{FF2B5EF4-FFF2-40B4-BE49-F238E27FC236}">
                <a16:creationId xmlns:a16="http://schemas.microsoft.com/office/drawing/2014/main" id="{7140FDD0-17E3-C987-AD43-A91E6A853E10}"/>
              </a:ext>
            </a:extLst>
          </p:cNvPr>
          <p:cNvSpPr txBox="1"/>
          <p:nvPr/>
        </p:nvSpPr>
        <p:spPr>
          <a:xfrm>
            <a:off x="2277087" y="47826"/>
            <a:ext cx="2345716"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dirty="0" err="1">
                <a:solidFill>
                  <a:srgbClr val="7F7F7F"/>
                </a:solidFill>
                <a:latin typeface="Calibri"/>
                <a:ea typeface="Calibri"/>
                <a:cs typeface="Calibri"/>
                <a:sym typeface="Calibri"/>
              </a:rPr>
              <a:t>Curso</a:t>
            </a:r>
            <a:endParaRPr dirty="0"/>
          </a:p>
        </p:txBody>
      </p:sp>
      <p:sp>
        <p:nvSpPr>
          <p:cNvPr id="4" name="Google Shape;131;p13">
            <a:extLst>
              <a:ext uri="{FF2B5EF4-FFF2-40B4-BE49-F238E27FC236}">
                <a16:creationId xmlns:a16="http://schemas.microsoft.com/office/drawing/2014/main" id="{81136A09-B480-9EE4-1811-B5D03C722A97}"/>
              </a:ext>
            </a:extLst>
          </p:cNvPr>
          <p:cNvSpPr txBox="1"/>
          <p:nvPr/>
        </p:nvSpPr>
        <p:spPr>
          <a:xfrm>
            <a:off x="4712967" y="47827"/>
            <a:ext cx="3338836"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dirty="0" err="1">
                <a:solidFill>
                  <a:srgbClr val="7F7F7F"/>
                </a:solidFill>
                <a:latin typeface="Calibri"/>
                <a:ea typeface="Calibri"/>
                <a:cs typeface="Calibri"/>
                <a:sym typeface="Calibri"/>
              </a:rPr>
              <a:t>Docente</a:t>
            </a:r>
            <a:endParaRPr sz="1100" dirty="0">
              <a:solidFill>
                <a:srgbClr val="7F7F7F"/>
              </a:solidFill>
              <a:latin typeface="Calibri"/>
              <a:ea typeface="Calibri"/>
              <a:cs typeface="Calibri"/>
              <a:sym typeface="Calibri"/>
            </a:endParaRPr>
          </a:p>
        </p:txBody>
      </p:sp>
      <p:sp>
        <p:nvSpPr>
          <p:cNvPr id="5" name="Google Shape;132;p13">
            <a:extLst>
              <a:ext uri="{FF2B5EF4-FFF2-40B4-BE49-F238E27FC236}">
                <a16:creationId xmlns:a16="http://schemas.microsoft.com/office/drawing/2014/main" id="{9DB18768-A915-382F-42C6-20E023D6442A}"/>
              </a:ext>
            </a:extLst>
          </p:cNvPr>
          <p:cNvSpPr txBox="1"/>
          <p:nvPr/>
        </p:nvSpPr>
        <p:spPr>
          <a:xfrm>
            <a:off x="4712968" y="351131"/>
            <a:ext cx="3338835" cy="25473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dirty="0" err="1">
                <a:solidFill>
                  <a:srgbClr val="7F7F7F"/>
                </a:solidFill>
                <a:latin typeface="Calibri"/>
                <a:ea typeface="Calibri"/>
                <a:cs typeface="Calibri"/>
                <a:sym typeface="Calibri"/>
              </a:rPr>
              <a:t>Nombre</a:t>
            </a:r>
            <a:r>
              <a:rPr lang="en-US" sz="1100" dirty="0">
                <a:solidFill>
                  <a:srgbClr val="7F7F7F"/>
                </a:solidFill>
                <a:latin typeface="Calibri"/>
                <a:ea typeface="Calibri"/>
                <a:cs typeface="Calibri"/>
                <a:sym typeface="Calibri"/>
              </a:rPr>
              <a:t> de la </a:t>
            </a:r>
            <a:r>
              <a:rPr lang="en-US" sz="1100" dirty="0" err="1">
                <a:solidFill>
                  <a:srgbClr val="7F7F7F"/>
                </a:solidFill>
                <a:latin typeface="Calibri"/>
                <a:ea typeface="Calibri"/>
                <a:cs typeface="Calibri"/>
                <a:sym typeface="Calibri"/>
              </a:rPr>
              <a:t>actividad</a:t>
            </a:r>
            <a:r>
              <a:rPr lang="en-US" sz="1100" dirty="0">
                <a:solidFill>
                  <a:srgbClr val="7F7F7F"/>
                </a:solidFill>
                <a:latin typeface="Calibri"/>
                <a:ea typeface="Calibri"/>
                <a:cs typeface="Calibri"/>
                <a:sym typeface="Calibri"/>
              </a:rPr>
              <a:t> o </a:t>
            </a:r>
            <a:r>
              <a:rPr lang="en-US" sz="1100" dirty="0" err="1">
                <a:solidFill>
                  <a:srgbClr val="7F7F7F"/>
                </a:solidFill>
                <a:latin typeface="Calibri"/>
                <a:ea typeface="Calibri"/>
                <a:cs typeface="Calibri"/>
                <a:sym typeface="Calibri"/>
              </a:rPr>
              <a:t>caso</a:t>
            </a:r>
            <a:endParaRPr sz="1100" dirty="0">
              <a:solidFill>
                <a:srgbClr val="7F7F7F"/>
              </a:solidFill>
              <a:latin typeface="Calibri"/>
              <a:ea typeface="Calibri"/>
              <a:cs typeface="Calibri"/>
              <a:sym typeface="Calibri"/>
            </a:endParaRPr>
          </a:p>
        </p:txBody>
      </p:sp>
      <p:sp>
        <p:nvSpPr>
          <p:cNvPr id="6" name="Google Shape;140;p13">
            <a:extLst>
              <a:ext uri="{FF2B5EF4-FFF2-40B4-BE49-F238E27FC236}">
                <a16:creationId xmlns:a16="http://schemas.microsoft.com/office/drawing/2014/main" id="{C6C56E4E-41F5-6765-100D-188584150DF0}"/>
              </a:ext>
            </a:extLst>
          </p:cNvPr>
          <p:cNvSpPr txBox="1"/>
          <p:nvPr/>
        </p:nvSpPr>
        <p:spPr>
          <a:xfrm>
            <a:off x="2273657" y="355843"/>
            <a:ext cx="2345716"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a:solidFill>
                  <a:srgbClr val="7F7F7F"/>
                </a:solidFill>
                <a:latin typeface="Calibri"/>
                <a:ea typeface="Calibri"/>
                <a:cs typeface="Calibri"/>
                <a:sym typeface="Calibri"/>
              </a:rPr>
              <a:t>Semestre </a:t>
            </a:r>
            <a:endParaRPr/>
          </a:p>
        </p:txBody>
      </p:sp>
      <p:pic>
        <p:nvPicPr>
          <p:cNvPr id="7" name="Gráfico 6" descr="Trabajo remoto con relleno sólido">
            <a:extLst>
              <a:ext uri="{FF2B5EF4-FFF2-40B4-BE49-F238E27FC236}">
                <a16:creationId xmlns:a16="http://schemas.microsoft.com/office/drawing/2014/main" id="{F399B901-03AB-A170-E6A6-CAC1C35E39A5}"/>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313673" y="122301"/>
            <a:ext cx="576949" cy="576949"/>
          </a:xfrm>
          <a:prstGeom prst="rect">
            <a:avLst/>
          </a:prstGeom>
        </p:spPr>
      </p:pic>
      <p:sp>
        <p:nvSpPr>
          <p:cNvPr id="8" name="CuadroTexto 7">
            <a:extLst>
              <a:ext uri="{FF2B5EF4-FFF2-40B4-BE49-F238E27FC236}">
                <a16:creationId xmlns:a16="http://schemas.microsoft.com/office/drawing/2014/main" id="{624D4547-EA7B-B340-ACA7-F493A85309D0}"/>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extLst>
      <p:ext uri="{BB962C8B-B14F-4D97-AF65-F5344CB8AC3E}">
        <p14:creationId xmlns:p14="http://schemas.microsoft.com/office/powerpoint/2010/main" val="2065054484"/>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290C1F38767E4E4E8F7C0F5DE03CE2FF" ma:contentTypeVersion="1" ma:contentTypeDescription="Crear nuevo documento." ma:contentTypeScope="" ma:versionID="0035c5bf3082b40c64fbb28860ee06dc">
  <xsd:schema xmlns:xsd="http://www.w3.org/2001/XMLSchema" xmlns:xs="http://www.w3.org/2001/XMLSchema" xmlns:p="http://schemas.microsoft.com/office/2006/metadata/properties" xmlns:ns1="http://schemas.microsoft.com/sharepoint/v3" targetNamespace="http://schemas.microsoft.com/office/2006/metadata/properties" ma:root="true" ma:fieldsID="fac2bd80f8c51e56c4b7ff0cea68957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B6CD84-A7A5-4F1F-8281-F3F27DABD95E}">
  <ds:schemaRefs>
    <ds:schemaRef ds:uri="http://schemas.microsoft.com/sharepoint/v3/contenttype/forms"/>
  </ds:schemaRefs>
</ds:datastoreItem>
</file>

<file path=customXml/itemProps2.xml><?xml version="1.0" encoding="utf-8"?>
<ds:datastoreItem xmlns:ds="http://schemas.openxmlformats.org/officeDocument/2006/customXml" ds:itemID="{EA80ACF9-A376-4864-8C71-0D354B9034D2}">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CCA54A06-8F7E-4EAC-8EC9-DF6B24DF15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100</TotalTime>
  <Words>1040</Words>
  <Application>Microsoft Office PowerPoint</Application>
  <PresentationFormat>On-screen Show (4:3)</PresentationFormat>
  <Paragraphs>184</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Claudia Janeth Hernández Cardona</dc:creator>
  <cp:lastModifiedBy>Laura Patricia Zepeda Orantes</cp:lastModifiedBy>
  <cp:revision>15</cp:revision>
  <dcterms:modified xsi:type="dcterms:W3CDTF">2024-04-16T18:07:54Z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0x010100290C1F38767E4E4E8F7C0F5DE03CE2FF</vt:lpwstr>
  </property>
</Properties>
</file>