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8"/>
  </p:notesMasterIdLst>
  <p:sldIdLst>
    <p:sldId id="256" r:id="rId5"/>
    <p:sldId id="257" r:id="rId6"/>
    <p:sldId id="258" r:id="rId7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3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49" autoAdjust="0"/>
  </p:normalViewPr>
  <p:slideViewPr>
    <p:cSldViewPr snapToGrid="0">
      <p:cViewPr>
        <p:scale>
          <a:sx n="66" d="100"/>
          <a:sy n="66" d="100"/>
        </p:scale>
        <p:origin x="142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0833416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11048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37738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42518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creativecommons.org/licenses/by-sa/4.0/deed.es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" name="Google Shape;14;p1">
            <a:extLst>
              <a:ext uri="{FF2B5EF4-FFF2-40B4-BE49-F238E27FC236}">
                <a16:creationId xmlns:a16="http://schemas.microsoft.com/office/drawing/2014/main" id="{7F71F486-54D8-51BF-D74B-9B1EA41DCBAF}"/>
              </a:ext>
            </a:extLst>
          </p:cNvPr>
          <p:cNvSpPr txBox="1">
            <a:spLocks/>
          </p:cNvSpPr>
          <p:nvPr userDrawn="1"/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3" name="Google Shape;15;p1">
            <a:extLst>
              <a:ext uri="{FF2B5EF4-FFF2-40B4-BE49-F238E27FC236}">
                <a16:creationId xmlns:a16="http://schemas.microsoft.com/office/drawing/2014/main" id="{EED5478D-6B2F-6A4D-A7B7-E3ED0EEE7E92}"/>
              </a:ext>
            </a:extLst>
          </p:cNvPr>
          <p:cNvSpPr txBox="1"/>
          <p:nvPr userDrawn="1"/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MX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10-May-19</a:t>
            </a: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16;p1">
            <a:extLst>
              <a:ext uri="{FF2B5EF4-FFF2-40B4-BE49-F238E27FC236}">
                <a16:creationId xmlns:a16="http://schemas.microsoft.com/office/drawing/2014/main" id="{FD0A1A2A-A721-B617-DE9A-29206C33099B}"/>
              </a:ext>
            </a:extLst>
          </p:cNvPr>
          <p:cNvSpPr txBox="1"/>
          <p:nvPr userDrawn="1"/>
        </p:nvSpPr>
        <p:spPr>
          <a:xfrm>
            <a:off x="5647357" y="635312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MX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17;p1">
            <a:extLst>
              <a:ext uri="{FF2B5EF4-FFF2-40B4-BE49-F238E27FC236}">
                <a16:creationId xmlns:a16="http://schemas.microsoft.com/office/drawing/2014/main" id="{2F87509D-D750-7EA7-83F7-44AE75C01B2C}"/>
              </a:ext>
            </a:extLst>
          </p:cNvPr>
          <p:cNvSpPr/>
          <p:nvPr userDrawn="1"/>
        </p:nvSpPr>
        <p:spPr>
          <a:xfrm>
            <a:off x="0" y="6248569"/>
            <a:ext cx="9144000" cy="609431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" name="Google Shape;22;p1">
            <a:extLst>
              <a:ext uri="{FF2B5EF4-FFF2-40B4-BE49-F238E27FC236}">
                <a16:creationId xmlns:a16="http://schemas.microsoft.com/office/drawing/2014/main" id="{5DFB8105-B9DF-44E6-47A7-39B8271AE6F1}"/>
              </a:ext>
            </a:extLst>
          </p:cNvPr>
          <p:cNvCxnSpPr/>
          <p:nvPr userDrawn="1"/>
        </p:nvCxnSpPr>
        <p:spPr>
          <a:xfrm>
            <a:off x="1543728" y="6332725"/>
            <a:ext cx="0" cy="432000"/>
          </a:xfrm>
          <a:prstGeom prst="straightConnector1">
            <a:avLst/>
          </a:prstGeom>
          <a:noFill/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" name="Google Shape;23;p1">
            <a:extLst>
              <a:ext uri="{FF2B5EF4-FFF2-40B4-BE49-F238E27FC236}">
                <a16:creationId xmlns:a16="http://schemas.microsoft.com/office/drawing/2014/main" id="{1214D583-2217-B25E-9EE3-53D5D5D56077}"/>
              </a:ext>
            </a:extLst>
          </p:cNvPr>
          <p:cNvSpPr/>
          <p:nvPr userDrawn="1"/>
        </p:nvSpPr>
        <p:spPr>
          <a:xfrm>
            <a:off x="6029491" y="6317893"/>
            <a:ext cx="2055093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800" b="0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" name="Imagen 7" descr="Imagen que contiene Texto&#10;&#10;Descripción generada automáticamente">
            <a:extLst>
              <a:ext uri="{FF2B5EF4-FFF2-40B4-BE49-F238E27FC236}">
                <a16:creationId xmlns:a16="http://schemas.microsoft.com/office/drawing/2014/main" id="{5F451B7F-8B97-E836-7759-6953B0930C5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66936" y="6401408"/>
            <a:ext cx="1293441" cy="345508"/>
          </a:xfrm>
          <a:prstGeom prst="rect">
            <a:avLst/>
          </a:prstGeom>
        </p:spPr>
      </p:pic>
      <p:sp>
        <p:nvSpPr>
          <p:cNvPr id="9" name="Rectangle 7">
            <a:extLst>
              <a:ext uri="{FF2B5EF4-FFF2-40B4-BE49-F238E27FC236}">
                <a16:creationId xmlns:a16="http://schemas.microsoft.com/office/drawing/2014/main" id="{4B126C9B-1E40-0A25-86F8-7922344DE47B}"/>
              </a:ext>
            </a:extLst>
          </p:cNvPr>
          <p:cNvSpPr/>
          <p:nvPr userDrawn="1"/>
        </p:nvSpPr>
        <p:spPr>
          <a:xfrm>
            <a:off x="2572801" y="6298351"/>
            <a:ext cx="638995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de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 Arquitectura Pedagógica. (2023). Canvas de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Redes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Sociales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[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Documento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PPT]. </a:t>
            </a:r>
            <a:r>
              <a:rPr lang="en-US" sz="7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Estrategias</a:t>
            </a:r>
            <a:r>
              <a:rPr lang="en-US" sz="7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Aprendizaje </a:t>
            </a:r>
            <a:r>
              <a:rPr lang="en-US" sz="7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Activo</a:t>
            </a:r>
            <a:r>
              <a:rPr lang="en-US" sz="7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4.0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Dirección de Innovación Educativa y Aprendizaje Digital, Tecnológico de Monterrey. https://innovacioneducativa.tec.mx/es/recursos-pedagogicos/estrategias-de-aprendizaje-activo</a:t>
            </a:r>
          </a:p>
        </p:txBody>
      </p:sp>
      <p:pic>
        <p:nvPicPr>
          <p:cNvPr id="15" name="Imagen 14" descr="Dibujo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82F3784C-D5D6-9D9E-452A-11D87BFB31E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647745" y="6412317"/>
            <a:ext cx="899160" cy="316954"/>
          </a:xfrm>
          <a:prstGeom prst="rect">
            <a:avLst/>
          </a:prstGeom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64A89293-84EC-939C-4F5F-188023391670}"/>
              </a:ext>
            </a:extLst>
          </p:cNvPr>
          <p:cNvSpPr txBox="1"/>
          <p:nvPr userDrawn="1"/>
        </p:nvSpPr>
        <p:spPr>
          <a:xfrm>
            <a:off x="2572801" y="6519187"/>
            <a:ext cx="655689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Adaptado del </a:t>
            </a:r>
            <a:r>
              <a:rPr lang="es-ES" sz="700" b="0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Business </a:t>
            </a:r>
            <a:r>
              <a:rPr lang="es-ES" sz="700" b="0" i="1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Model</a:t>
            </a:r>
            <a:r>
              <a:rPr lang="es-ES" sz="700" b="0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Canvas  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diseñado por Business </a:t>
            </a:r>
            <a:r>
              <a:rPr lang="es-ES" sz="7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Model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7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Foundry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AG</a:t>
            </a:r>
            <a:endParaRPr lang="es-ES" sz="700" b="0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/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Esta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obra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está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bajo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una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Licencia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1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Creative Commons </a:t>
            </a:r>
            <a:r>
              <a:rPr lang="es-ES" sz="700" b="0" i="0" u="none" strike="noStrike" cap="none" dirty="0">
                <a:solidFill>
                  <a:schemeClr val="bg1"/>
                </a:solidFill>
                <a:latin typeface="Calibri"/>
                <a:cs typeface="Calibri"/>
                <a:sym typeface="Arial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Atribución-</a:t>
            </a:r>
            <a:r>
              <a:rPr lang="es-ES" sz="700" b="0" i="0" u="none" strike="noStrike" cap="none" dirty="0" err="1">
                <a:solidFill>
                  <a:schemeClr val="bg1"/>
                </a:solidFill>
                <a:latin typeface="Calibri"/>
                <a:cs typeface="Calibri"/>
                <a:sym typeface="Arial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CompartirIgual</a:t>
            </a:r>
            <a:r>
              <a:rPr lang="es-ES" sz="700" b="0" i="0" u="none" strike="noStrike" cap="none" dirty="0">
                <a:solidFill>
                  <a:schemeClr val="bg1"/>
                </a:solidFill>
                <a:latin typeface="Calibri"/>
                <a:cs typeface="Calibri"/>
                <a:sym typeface="Arial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4.0 International (CC BY-SA 4.0 DEED)</a:t>
            </a:r>
            <a:endParaRPr lang="es-ES" sz="700" b="0" i="0" u="none" strike="noStrike" cap="none" dirty="0">
              <a:solidFill>
                <a:schemeClr val="bg1"/>
              </a:solidFill>
              <a:latin typeface="Calibri"/>
              <a:cs typeface="Calibri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3"/>
          <p:cNvSpPr/>
          <p:nvPr/>
        </p:nvSpPr>
        <p:spPr>
          <a:xfrm>
            <a:off x="152400" y="664126"/>
            <a:ext cx="8796082" cy="5336894"/>
          </a:xfrm>
          <a:prstGeom prst="roundRect">
            <a:avLst>
              <a:gd name="adj" fmla="val 0"/>
            </a:avLst>
          </a:prstGeom>
          <a:noFill/>
          <a:ln w="3810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lang="es-MX"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3"/>
          <p:cNvSpPr/>
          <p:nvPr/>
        </p:nvSpPr>
        <p:spPr>
          <a:xfrm>
            <a:off x="152401" y="673651"/>
            <a:ext cx="3048000" cy="1078950"/>
          </a:xfrm>
          <a:prstGeom prst="roundRect">
            <a:avLst>
              <a:gd name="adj" fmla="val 0"/>
            </a:avLst>
          </a:prstGeom>
          <a:noFill/>
          <a:ln w="1905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 b="1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Necesidad o propósito</a:t>
            </a:r>
          </a:p>
        </p:txBody>
      </p:sp>
      <p:sp>
        <p:nvSpPr>
          <p:cNvPr id="94" name="Google Shape;94;p13"/>
          <p:cNvSpPr/>
          <p:nvPr/>
        </p:nvSpPr>
        <p:spPr>
          <a:xfrm>
            <a:off x="152401" y="1752601"/>
            <a:ext cx="3048000" cy="1078950"/>
          </a:xfrm>
          <a:prstGeom prst="roundRect">
            <a:avLst>
              <a:gd name="adj" fmla="val 0"/>
            </a:avLst>
          </a:prstGeom>
          <a:noFill/>
          <a:ln w="1905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 b="1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Intención académica</a:t>
            </a:r>
          </a:p>
        </p:txBody>
      </p:sp>
      <p:sp>
        <p:nvSpPr>
          <p:cNvPr id="95" name="Google Shape;95;p13"/>
          <p:cNvSpPr/>
          <p:nvPr/>
        </p:nvSpPr>
        <p:spPr>
          <a:xfrm>
            <a:off x="3200401" y="673650"/>
            <a:ext cx="2419118" cy="1536149"/>
          </a:xfrm>
          <a:prstGeom prst="roundRect">
            <a:avLst>
              <a:gd name="adj" fmla="val 0"/>
            </a:avLst>
          </a:prstGeom>
          <a:noFill/>
          <a:ln w="1905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MX" sz="1800" b="1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3"/>
          <p:cNvSpPr/>
          <p:nvPr/>
        </p:nvSpPr>
        <p:spPr>
          <a:xfrm>
            <a:off x="157685" y="2834485"/>
            <a:ext cx="3048000" cy="924175"/>
          </a:xfrm>
          <a:prstGeom prst="roundRect">
            <a:avLst>
              <a:gd name="adj" fmla="val 0"/>
            </a:avLst>
          </a:prstGeom>
          <a:noFill/>
          <a:ln w="1905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 b="1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Frecuencia de uso</a:t>
            </a:r>
          </a:p>
        </p:txBody>
      </p:sp>
      <p:sp>
        <p:nvSpPr>
          <p:cNvPr id="97" name="Google Shape;97;p13"/>
          <p:cNvSpPr/>
          <p:nvPr/>
        </p:nvSpPr>
        <p:spPr>
          <a:xfrm>
            <a:off x="157162" y="4867174"/>
            <a:ext cx="4078668" cy="1133845"/>
          </a:xfrm>
          <a:prstGeom prst="roundRect">
            <a:avLst>
              <a:gd name="adj" fmla="val 0"/>
            </a:avLst>
          </a:prstGeom>
          <a:noFill/>
          <a:ln w="1905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MX" sz="1800" b="1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3"/>
          <p:cNvSpPr/>
          <p:nvPr/>
        </p:nvSpPr>
        <p:spPr>
          <a:xfrm>
            <a:off x="157162" y="3767713"/>
            <a:ext cx="3048000" cy="1098467"/>
          </a:xfrm>
          <a:prstGeom prst="roundRect">
            <a:avLst>
              <a:gd name="adj" fmla="val 0"/>
            </a:avLst>
          </a:prstGeom>
          <a:noFill/>
          <a:ln w="1905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 b="1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Tipo de comunicación</a:t>
            </a:r>
          </a:p>
        </p:txBody>
      </p:sp>
      <p:sp>
        <p:nvSpPr>
          <p:cNvPr id="99" name="Google Shape;99;p13"/>
          <p:cNvSpPr/>
          <p:nvPr/>
        </p:nvSpPr>
        <p:spPr>
          <a:xfrm>
            <a:off x="3205686" y="2215427"/>
            <a:ext cx="2418786" cy="2651745"/>
          </a:xfrm>
          <a:prstGeom prst="roundRect">
            <a:avLst>
              <a:gd name="adj" fmla="val 0"/>
            </a:avLst>
          </a:prstGeom>
          <a:noFill/>
          <a:ln w="1905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MX" sz="1800" b="1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3"/>
          <p:cNvSpPr/>
          <p:nvPr/>
        </p:nvSpPr>
        <p:spPr>
          <a:xfrm>
            <a:off x="5629048" y="3418127"/>
            <a:ext cx="3300383" cy="1449046"/>
          </a:xfrm>
          <a:prstGeom prst="roundRect">
            <a:avLst>
              <a:gd name="adj" fmla="val 0"/>
            </a:avLst>
          </a:prstGeom>
          <a:noFill/>
          <a:ln w="1905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MX" sz="1800" b="1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3"/>
          <p:cNvSpPr/>
          <p:nvPr/>
        </p:nvSpPr>
        <p:spPr>
          <a:xfrm>
            <a:off x="4240925" y="4862398"/>
            <a:ext cx="4688505" cy="1138622"/>
          </a:xfrm>
          <a:prstGeom prst="roundRect">
            <a:avLst>
              <a:gd name="adj" fmla="val 0"/>
            </a:avLst>
          </a:prstGeom>
          <a:noFill/>
          <a:ln w="1905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 b="1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Equipo de apoyo / Plan de monitoreo</a:t>
            </a:r>
            <a:endParaRPr lang="es-MX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MX" sz="1800" b="1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3"/>
          <p:cNvSpPr/>
          <p:nvPr/>
        </p:nvSpPr>
        <p:spPr>
          <a:xfrm>
            <a:off x="-3218665" y="44389"/>
            <a:ext cx="3052751" cy="1177749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F2F2F2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 dirty="0">
                <a:solidFill>
                  <a:srgbClr val="007DDA"/>
                </a:solidFill>
                <a:latin typeface="Calibri"/>
                <a:ea typeface="Calibri"/>
                <a:cs typeface="Calibri"/>
                <a:sym typeface="Calibri"/>
              </a:rPr>
              <a:t>Para llenar el formato puede escribir directamente en cada caja o bien usar los “</a:t>
            </a:r>
            <a:r>
              <a:rPr lang="es-MX" sz="1800" dirty="0" err="1">
                <a:solidFill>
                  <a:srgbClr val="007DDA"/>
                </a:solidFill>
                <a:latin typeface="Calibri"/>
                <a:ea typeface="Calibri"/>
                <a:cs typeface="Calibri"/>
                <a:sym typeface="Calibri"/>
              </a:rPr>
              <a:t>sticky</a:t>
            </a:r>
            <a:r>
              <a:rPr lang="es-MX" sz="1800" dirty="0">
                <a:solidFill>
                  <a:srgbClr val="007DDA"/>
                </a:solidFill>
                <a:latin typeface="Calibri"/>
                <a:ea typeface="Calibri"/>
                <a:cs typeface="Calibri"/>
                <a:sym typeface="Calibri"/>
              </a:rPr>
              <a:t> notes”.</a:t>
            </a:r>
            <a:endParaRPr lang="es-MX" dirty="0"/>
          </a:p>
        </p:txBody>
      </p:sp>
      <p:sp>
        <p:nvSpPr>
          <p:cNvPr id="103" name="Google Shape;103;p13"/>
          <p:cNvSpPr txBox="1"/>
          <p:nvPr/>
        </p:nvSpPr>
        <p:spPr>
          <a:xfrm>
            <a:off x="-2429519" y="1279896"/>
            <a:ext cx="185441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b="1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Sticky</a:t>
            </a:r>
            <a:r>
              <a:rPr lang="es-MX" sz="2400" b="1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notes  </a:t>
            </a:r>
            <a:endParaRPr lang="es-MX" dirty="0"/>
          </a:p>
        </p:txBody>
      </p:sp>
      <p:sp>
        <p:nvSpPr>
          <p:cNvPr id="104" name="Google Shape;104;p13"/>
          <p:cNvSpPr/>
          <p:nvPr/>
        </p:nvSpPr>
        <p:spPr>
          <a:xfrm rot="-60000">
            <a:off x="-2990910" y="2880620"/>
            <a:ext cx="1172692" cy="823062"/>
          </a:xfrm>
          <a:custGeom>
            <a:avLst/>
            <a:gdLst/>
            <a:ahLst/>
            <a:cxnLst/>
            <a:rect l="l" t="t" r="r" b="b"/>
            <a:pathLst>
              <a:path w="1319601" h="1235984" extrusionOk="0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>
            <a:gsLst>
              <a:gs pos="0">
                <a:srgbClr val="F6E7A6"/>
              </a:gs>
              <a:gs pos="21000">
                <a:srgbClr val="FEF99C"/>
              </a:gs>
              <a:gs pos="100000">
                <a:srgbClr val="FFC925"/>
              </a:gs>
            </a:gsLst>
            <a:lin ang="5400000" scaled="0"/>
          </a:gradFill>
          <a:ln>
            <a:noFill/>
          </a:ln>
          <a:effectLst>
            <a:outerShdw blurRad="38100" dist="254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50" dirty="0">
                <a:solidFill>
                  <a:schemeClr val="dk1"/>
                </a:solidFill>
                <a:sym typeface="Arial"/>
              </a:rPr>
              <a:t> </a:t>
            </a:r>
            <a:endParaRPr lang="es-MX" dirty="0"/>
          </a:p>
        </p:txBody>
      </p:sp>
      <p:sp>
        <p:nvSpPr>
          <p:cNvPr id="105" name="Google Shape;105;p13"/>
          <p:cNvSpPr/>
          <p:nvPr/>
        </p:nvSpPr>
        <p:spPr>
          <a:xfrm rot="-60000">
            <a:off x="-1549768" y="5558536"/>
            <a:ext cx="967057" cy="274320"/>
          </a:xfrm>
          <a:custGeom>
            <a:avLst/>
            <a:gdLst/>
            <a:ahLst/>
            <a:cxnLst/>
            <a:rect l="l" t="t" r="r" b="b"/>
            <a:pathLst>
              <a:path w="1319601" h="1235984" extrusionOk="0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>
            <a:gsLst>
              <a:gs pos="0">
                <a:srgbClr val="8BD0E9"/>
              </a:gs>
              <a:gs pos="25000">
                <a:srgbClr val="75DBFF"/>
              </a:gs>
              <a:gs pos="100000">
                <a:srgbClr val="75DBFF"/>
              </a:gs>
            </a:gsLst>
            <a:lin ang="5400000" scaled="0"/>
          </a:gradFill>
          <a:ln>
            <a:noFill/>
          </a:ln>
          <a:effectLst>
            <a:outerShdw blurRad="38100" dist="254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200" dirty="0">
                <a:solidFill>
                  <a:schemeClr val="dk1"/>
                </a:solidFill>
                <a:sym typeface="Arial"/>
              </a:rPr>
              <a:t> </a:t>
            </a:r>
            <a:endParaRPr lang="es-MX" dirty="0"/>
          </a:p>
        </p:txBody>
      </p:sp>
      <p:sp>
        <p:nvSpPr>
          <p:cNvPr id="106" name="Google Shape;106;p13"/>
          <p:cNvSpPr/>
          <p:nvPr/>
        </p:nvSpPr>
        <p:spPr>
          <a:xfrm rot="-60000">
            <a:off x="-1656900" y="2859076"/>
            <a:ext cx="1371430" cy="923779"/>
          </a:xfrm>
          <a:custGeom>
            <a:avLst/>
            <a:gdLst/>
            <a:ahLst/>
            <a:cxnLst/>
            <a:rect l="l" t="t" r="r" b="b"/>
            <a:pathLst>
              <a:path w="1319601" h="1235984" extrusionOk="0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>
            <a:gsLst>
              <a:gs pos="0">
                <a:srgbClr val="CDC1DB"/>
              </a:gs>
              <a:gs pos="27000">
                <a:srgbClr val="CC9EFE"/>
              </a:gs>
              <a:gs pos="76000">
                <a:srgbClr val="CC9EFE"/>
              </a:gs>
              <a:gs pos="100000">
                <a:srgbClr val="CC9EFE"/>
              </a:gs>
            </a:gsLst>
            <a:lin ang="5400000" scaled="0"/>
          </a:gradFill>
          <a:ln>
            <a:noFill/>
          </a:ln>
          <a:effectLst>
            <a:outerShdw blurRad="38100" dist="254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50" dirty="0">
                <a:solidFill>
                  <a:schemeClr val="dk1"/>
                </a:solidFill>
                <a:sym typeface="Arial"/>
              </a:rPr>
              <a:t> </a:t>
            </a:r>
            <a:endParaRPr lang="es-MX" dirty="0"/>
          </a:p>
        </p:txBody>
      </p:sp>
      <p:sp>
        <p:nvSpPr>
          <p:cNvPr id="107" name="Google Shape;107;p13"/>
          <p:cNvSpPr/>
          <p:nvPr/>
        </p:nvSpPr>
        <p:spPr>
          <a:xfrm rot="-60000">
            <a:off x="-2957566" y="5576235"/>
            <a:ext cx="1097280" cy="274320"/>
          </a:xfrm>
          <a:custGeom>
            <a:avLst/>
            <a:gdLst/>
            <a:ahLst/>
            <a:cxnLst/>
            <a:rect l="l" t="t" r="r" b="b"/>
            <a:pathLst>
              <a:path w="1319601" h="1235984" extrusionOk="0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>
            <a:gsLst>
              <a:gs pos="0">
                <a:srgbClr val="C4D0AC"/>
              </a:gs>
              <a:gs pos="21000">
                <a:srgbClr val="D6E3BC"/>
              </a:gs>
              <a:gs pos="100000">
                <a:srgbClr val="94E53B"/>
              </a:gs>
            </a:gsLst>
            <a:lin ang="5400000" scaled="0"/>
          </a:gradFill>
          <a:ln>
            <a:noFill/>
          </a:ln>
          <a:effectLst>
            <a:outerShdw blurRad="38100" dist="254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200" dirty="0">
                <a:solidFill>
                  <a:schemeClr val="dk1"/>
                </a:solidFill>
                <a:sym typeface="Arial"/>
              </a:rPr>
              <a:t> </a:t>
            </a:r>
            <a:endParaRPr lang="es-MX" dirty="0"/>
          </a:p>
        </p:txBody>
      </p:sp>
      <p:sp>
        <p:nvSpPr>
          <p:cNvPr id="108" name="Google Shape;108;p13"/>
          <p:cNvSpPr/>
          <p:nvPr/>
        </p:nvSpPr>
        <p:spPr>
          <a:xfrm rot="-60000">
            <a:off x="-2947324" y="6010575"/>
            <a:ext cx="1097280" cy="274320"/>
          </a:xfrm>
          <a:custGeom>
            <a:avLst/>
            <a:gdLst/>
            <a:ahLst/>
            <a:cxnLst/>
            <a:rect l="l" t="t" r="r" b="b"/>
            <a:pathLst>
              <a:path w="1319601" h="1235984" extrusionOk="0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>
            <a:gsLst>
              <a:gs pos="0">
                <a:srgbClr val="F6E7A6"/>
              </a:gs>
              <a:gs pos="21000">
                <a:srgbClr val="FEF99C"/>
              </a:gs>
              <a:gs pos="100000">
                <a:srgbClr val="FFC925"/>
              </a:gs>
            </a:gsLst>
            <a:lin ang="5400000" scaled="0"/>
          </a:gradFill>
          <a:ln>
            <a:noFill/>
          </a:ln>
          <a:effectLst>
            <a:outerShdw blurRad="38100" dist="254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200" dirty="0">
                <a:solidFill>
                  <a:schemeClr val="dk1"/>
                </a:solidFill>
                <a:sym typeface="Arial"/>
              </a:rPr>
              <a:t> </a:t>
            </a:r>
            <a:endParaRPr lang="es-MX" dirty="0"/>
          </a:p>
        </p:txBody>
      </p:sp>
      <p:sp>
        <p:nvSpPr>
          <p:cNvPr id="109" name="Google Shape;109;p13"/>
          <p:cNvSpPr/>
          <p:nvPr/>
        </p:nvSpPr>
        <p:spPr>
          <a:xfrm rot="-60000">
            <a:off x="-2612230" y="4091493"/>
            <a:ext cx="772361" cy="529993"/>
          </a:xfrm>
          <a:custGeom>
            <a:avLst/>
            <a:gdLst/>
            <a:ahLst/>
            <a:cxnLst/>
            <a:rect l="l" t="t" r="r" b="b"/>
            <a:pathLst>
              <a:path w="1319601" h="1235984" extrusionOk="0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>
            <a:gsLst>
              <a:gs pos="0">
                <a:srgbClr val="C4D0AC"/>
              </a:gs>
              <a:gs pos="21000">
                <a:srgbClr val="D6E3BC"/>
              </a:gs>
              <a:gs pos="100000">
                <a:srgbClr val="94E53B"/>
              </a:gs>
            </a:gsLst>
            <a:lin ang="5400000" scaled="0"/>
          </a:gradFill>
          <a:ln>
            <a:noFill/>
          </a:ln>
          <a:effectLst>
            <a:outerShdw blurRad="38100" dist="254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50" dirty="0">
                <a:solidFill>
                  <a:schemeClr val="dk1"/>
                </a:solidFill>
                <a:sym typeface="Arial"/>
              </a:rPr>
              <a:t> </a:t>
            </a:r>
            <a:endParaRPr lang="es-MX" dirty="0"/>
          </a:p>
        </p:txBody>
      </p:sp>
      <p:sp>
        <p:nvSpPr>
          <p:cNvPr id="110" name="Google Shape;110;p13"/>
          <p:cNvSpPr/>
          <p:nvPr/>
        </p:nvSpPr>
        <p:spPr>
          <a:xfrm rot="-60000">
            <a:off x="-1660291" y="4103717"/>
            <a:ext cx="772361" cy="529993"/>
          </a:xfrm>
          <a:custGeom>
            <a:avLst/>
            <a:gdLst/>
            <a:ahLst/>
            <a:cxnLst/>
            <a:rect l="l" t="t" r="r" b="b"/>
            <a:pathLst>
              <a:path w="1319601" h="1235984" extrusionOk="0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>
            <a:gsLst>
              <a:gs pos="0">
                <a:srgbClr val="8BD0E9"/>
              </a:gs>
              <a:gs pos="25000">
                <a:srgbClr val="75DBFF"/>
              </a:gs>
              <a:gs pos="100000">
                <a:srgbClr val="75DBFF"/>
              </a:gs>
            </a:gsLst>
            <a:lin ang="5400000" scaled="0"/>
          </a:gradFill>
          <a:ln>
            <a:noFill/>
          </a:ln>
          <a:effectLst>
            <a:outerShdw blurRad="38100" dist="254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50" dirty="0">
                <a:solidFill>
                  <a:schemeClr val="dk1"/>
                </a:solidFill>
                <a:sym typeface="Arial"/>
              </a:rPr>
              <a:t> </a:t>
            </a:r>
            <a:endParaRPr lang="es-MX" dirty="0"/>
          </a:p>
        </p:txBody>
      </p:sp>
      <p:sp>
        <p:nvSpPr>
          <p:cNvPr id="111" name="Google Shape;111;p13"/>
          <p:cNvSpPr/>
          <p:nvPr/>
        </p:nvSpPr>
        <p:spPr>
          <a:xfrm rot="-60000">
            <a:off x="-2612230" y="4726172"/>
            <a:ext cx="772361" cy="529993"/>
          </a:xfrm>
          <a:custGeom>
            <a:avLst/>
            <a:gdLst/>
            <a:ahLst/>
            <a:cxnLst/>
            <a:rect l="l" t="t" r="r" b="b"/>
            <a:pathLst>
              <a:path w="1319601" h="1235984" extrusionOk="0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>
            <a:gsLst>
              <a:gs pos="0">
                <a:srgbClr val="F6E7A6"/>
              </a:gs>
              <a:gs pos="21000">
                <a:srgbClr val="FEF99C"/>
              </a:gs>
              <a:gs pos="100000">
                <a:srgbClr val="FFC925"/>
              </a:gs>
            </a:gsLst>
            <a:lin ang="5400000" scaled="0"/>
          </a:gradFill>
          <a:ln>
            <a:noFill/>
          </a:ln>
          <a:effectLst>
            <a:outerShdw blurRad="38100" dist="254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50" dirty="0">
                <a:solidFill>
                  <a:schemeClr val="dk1"/>
                </a:solidFill>
                <a:sym typeface="Arial"/>
              </a:rPr>
              <a:t> </a:t>
            </a:r>
            <a:endParaRPr lang="es-MX" dirty="0"/>
          </a:p>
        </p:txBody>
      </p:sp>
      <p:sp>
        <p:nvSpPr>
          <p:cNvPr id="112" name="Google Shape;112;p13"/>
          <p:cNvSpPr/>
          <p:nvPr/>
        </p:nvSpPr>
        <p:spPr>
          <a:xfrm rot="-60000">
            <a:off x="-1660291" y="4738396"/>
            <a:ext cx="772361" cy="529993"/>
          </a:xfrm>
          <a:custGeom>
            <a:avLst/>
            <a:gdLst/>
            <a:ahLst/>
            <a:cxnLst/>
            <a:rect l="l" t="t" r="r" b="b"/>
            <a:pathLst>
              <a:path w="1319601" h="1235984" extrusionOk="0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>
            <a:gsLst>
              <a:gs pos="0">
                <a:srgbClr val="CDC1DB"/>
              </a:gs>
              <a:gs pos="27000">
                <a:srgbClr val="CC9EFE"/>
              </a:gs>
              <a:gs pos="76000">
                <a:srgbClr val="CC9EFE"/>
              </a:gs>
              <a:gs pos="100000">
                <a:srgbClr val="CC9EFE"/>
              </a:gs>
            </a:gsLst>
            <a:lin ang="5400000" scaled="0"/>
          </a:gradFill>
          <a:ln>
            <a:noFill/>
          </a:ln>
          <a:effectLst>
            <a:outerShdw blurRad="38100" dist="254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50" dirty="0">
                <a:solidFill>
                  <a:schemeClr val="dk1"/>
                </a:solidFill>
                <a:sym typeface="Arial"/>
              </a:rPr>
              <a:t> </a:t>
            </a:r>
            <a:endParaRPr lang="es-MX" dirty="0"/>
          </a:p>
        </p:txBody>
      </p:sp>
      <p:sp>
        <p:nvSpPr>
          <p:cNvPr id="113" name="Google Shape;113;p13"/>
          <p:cNvSpPr/>
          <p:nvPr/>
        </p:nvSpPr>
        <p:spPr>
          <a:xfrm rot="-60000">
            <a:off x="-3050225" y="1818247"/>
            <a:ext cx="1194748" cy="913271"/>
          </a:xfrm>
          <a:custGeom>
            <a:avLst/>
            <a:gdLst/>
            <a:ahLst/>
            <a:cxnLst/>
            <a:rect l="l" t="t" r="r" b="b"/>
            <a:pathLst>
              <a:path w="1319601" h="1235984" extrusionOk="0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>
            <a:gsLst>
              <a:gs pos="0">
                <a:srgbClr val="C4D0AC"/>
              </a:gs>
              <a:gs pos="21000">
                <a:srgbClr val="D6E3BC"/>
              </a:gs>
              <a:gs pos="100000">
                <a:srgbClr val="94E53B"/>
              </a:gs>
            </a:gsLst>
            <a:lin ang="5400000" scaled="0"/>
          </a:gradFill>
          <a:ln>
            <a:noFill/>
          </a:ln>
          <a:effectLst>
            <a:outerShdw blurRad="38100" dist="254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50" dirty="0">
                <a:solidFill>
                  <a:schemeClr val="dk1"/>
                </a:solidFill>
                <a:sym typeface="Arial"/>
              </a:rPr>
              <a:t> </a:t>
            </a:r>
            <a:endParaRPr lang="es-MX" dirty="0"/>
          </a:p>
        </p:txBody>
      </p:sp>
      <p:sp>
        <p:nvSpPr>
          <p:cNvPr id="114" name="Google Shape;114;p13"/>
          <p:cNvSpPr/>
          <p:nvPr/>
        </p:nvSpPr>
        <p:spPr>
          <a:xfrm rot="-60000">
            <a:off x="-1665282" y="1837278"/>
            <a:ext cx="1258239" cy="793957"/>
          </a:xfrm>
          <a:custGeom>
            <a:avLst/>
            <a:gdLst/>
            <a:ahLst/>
            <a:cxnLst/>
            <a:rect l="l" t="t" r="r" b="b"/>
            <a:pathLst>
              <a:path w="1319601" h="1235984" extrusionOk="0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>
            <a:gsLst>
              <a:gs pos="0">
                <a:srgbClr val="8BD0E9"/>
              </a:gs>
              <a:gs pos="25000">
                <a:srgbClr val="75DBFF"/>
              </a:gs>
              <a:gs pos="100000">
                <a:srgbClr val="75DBFF"/>
              </a:gs>
            </a:gsLst>
            <a:lin ang="5400000" scaled="0"/>
          </a:gradFill>
          <a:ln>
            <a:noFill/>
          </a:ln>
          <a:effectLst>
            <a:outerShdw blurRad="38100" dist="254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50" dirty="0">
                <a:solidFill>
                  <a:schemeClr val="dk1"/>
                </a:solidFill>
                <a:sym typeface="Arial"/>
              </a:rPr>
              <a:t> </a:t>
            </a:r>
            <a:endParaRPr lang="es-MX" dirty="0"/>
          </a:p>
        </p:txBody>
      </p:sp>
      <p:sp>
        <p:nvSpPr>
          <p:cNvPr id="115" name="Google Shape;115;p13"/>
          <p:cNvSpPr/>
          <p:nvPr/>
        </p:nvSpPr>
        <p:spPr>
          <a:xfrm rot="-60000">
            <a:off x="-1654979" y="6010397"/>
            <a:ext cx="1077315" cy="303031"/>
          </a:xfrm>
          <a:custGeom>
            <a:avLst/>
            <a:gdLst/>
            <a:ahLst/>
            <a:cxnLst/>
            <a:rect l="l" t="t" r="r" b="b"/>
            <a:pathLst>
              <a:path w="1319601" h="1235984" extrusionOk="0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>
            <a:gsLst>
              <a:gs pos="0">
                <a:srgbClr val="CDC1DB"/>
              </a:gs>
              <a:gs pos="27000">
                <a:srgbClr val="CC9EFE"/>
              </a:gs>
              <a:gs pos="76000">
                <a:srgbClr val="CC9EFE"/>
              </a:gs>
              <a:gs pos="100000">
                <a:srgbClr val="CC9EFE"/>
              </a:gs>
            </a:gsLst>
            <a:lin ang="5400000" scaled="0"/>
          </a:gradFill>
          <a:ln>
            <a:noFill/>
          </a:ln>
          <a:effectLst>
            <a:outerShdw blurRad="38100" dist="254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dirty="0">
                <a:solidFill>
                  <a:schemeClr val="dk1"/>
                </a:solidFill>
                <a:sym typeface="Arial"/>
              </a:rPr>
              <a:t> </a:t>
            </a:r>
            <a:endParaRPr lang="es-MX" dirty="0"/>
          </a:p>
        </p:txBody>
      </p:sp>
      <p:sp>
        <p:nvSpPr>
          <p:cNvPr id="116" name="Google Shape;116;p13"/>
          <p:cNvSpPr/>
          <p:nvPr/>
        </p:nvSpPr>
        <p:spPr>
          <a:xfrm>
            <a:off x="2851880" y="1351705"/>
            <a:ext cx="31451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b="1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lang="es-MX" sz="2000" dirty="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3"/>
          <p:cNvSpPr/>
          <p:nvPr/>
        </p:nvSpPr>
        <p:spPr>
          <a:xfrm>
            <a:off x="2876363" y="2431441"/>
            <a:ext cx="31451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b="1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lang="es-MX" sz="2000" dirty="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3"/>
          <p:cNvSpPr/>
          <p:nvPr/>
        </p:nvSpPr>
        <p:spPr>
          <a:xfrm>
            <a:off x="2840344" y="3413124"/>
            <a:ext cx="314510" cy="417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b="1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lang="es-MX" sz="2000" dirty="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3"/>
          <p:cNvSpPr/>
          <p:nvPr/>
        </p:nvSpPr>
        <p:spPr>
          <a:xfrm>
            <a:off x="2866504" y="4519417"/>
            <a:ext cx="31451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b="1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lang="es-MX" sz="2000" dirty="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13"/>
          <p:cNvSpPr/>
          <p:nvPr/>
        </p:nvSpPr>
        <p:spPr>
          <a:xfrm>
            <a:off x="5294023" y="1752187"/>
            <a:ext cx="31451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b="1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lang="es-MX" sz="2000" dirty="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3"/>
          <p:cNvSpPr/>
          <p:nvPr/>
        </p:nvSpPr>
        <p:spPr>
          <a:xfrm>
            <a:off x="5290390" y="4484375"/>
            <a:ext cx="31451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b="1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lang="es-MX" sz="2000" dirty="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3"/>
          <p:cNvSpPr/>
          <p:nvPr/>
        </p:nvSpPr>
        <p:spPr>
          <a:xfrm>
            <a:off x="8588757" y="1845833"/>
            <a:ext cx="31451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b="1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lang="es-MX" sz="2000" dirty="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3"/>
          <p:cNvSpPr/>
          <p:nvPr/>
        </p:nvSpPr>
        <p:spPr>
          <a:xfrm>
            <a:off x="8577033" y="4494523"/>
            <a:ext cx="31451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</a:p>
        </p:txBody>
      </p:sp>
      <p:sp>
        <p:nvSpPr>
          <p:cNvPr id="124" name="Google Shape;124;p13"/>
          <p:cNvSpPr/>
          <p:nvPr/>
        </p:nvSpPr>
        <p:spPr>
          <a:xfrm>
            <a:off x="8441626" y="5614531"/>
            <a:ext cx="444352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b="1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lang="es-MX" sz="2000" dirty="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3"/>
          <p:cNvSpPr/>
          <p:nvPr/>
        </p:nvSpPr>
        <p:spPr>
          <a:xfrm>
            <a:off x="164831" y="4880441"/>
            <a:ext cx="231595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 b="1" i="0" u="none" strike="noStrike" cap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Display</a:t>
            </a:r>
            <a:r>
              <a:rPr lang="es-MX" sz="1800" b="1" i="0" u="none" strike="noStrike" cap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/ Visualización</a:t>
            </a:r>
            <a:endParaRPr lang="es-MX" dirty="0"/>
          </a:p>
        </p:txBody>
      </p:sp>
      <p:sp>
        <p:nvSpPr>
          <p:cNvPr id="126" name="Google Shape;126;p13"/>
          <p:cNvSpPr/>
          <p:nvPr/>
        </p:nvSpPr>
        <p:spPr>
          <a:xfrm>
            <a:off x="5635523" y="3389328"/>
            <a:ext cx="120283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 b="1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Evaluación</a:t>
            </a:r>
          </a:p>
        </p:txBody>
      </p:sp>
      <p:sp>
        <p:nvSpPr>
          <p:cNvPr id="127" name="Google Shape;127;p13"/>
          <p:cNvSpPr/>
          <p:nvPr/>
        </p:nvSpPr>
        <p:spPr>
          <a:xfrm>
            <a:off x="5635523" y="730567"/>
            <a:ext cx="3176881" cy="153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 b="1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¿Qué haría el alumnado?</a:t>
            </a:r>
            <a:endParaRPr lang="es-MX" dirty="0"/>
          </a:p>
        </p:txBody>
      </p:sp>
      <p:sp>
        <p:nvSpPr>
          <p:cNvPr id="128" name="Google Shape;128;p13"/>
          <p:cNvSpPr/>
          <p:nvPr/>
        </p:nvSpPr>
        <p:spPr>
          <a:xfrm>
            <a:off x="3200400" y="668022"/>
            <a:ext cx="115749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 b="1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Red social</a:t>
            </a:r>
          </a:p>
        </p:txBody>
      </p:sp>
      <p:sp>
        <p:nvSpPr>
          <p:cNvPr id="129" name="Google Shape;129;p13"/>
          <p:cNvSpPr/>
          <p:nvPr/>
        </p:nvSpPr>
        <p:spPr>
          <a:xfrm>
            <a:off x="3201133" y="2209799"/>
            <a:ext cx="2666267" cy="368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 b="1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Rol docente</a:t>
            </a:r>
            <a:endParaRPr lang="es-MX" dirty="0"/>
          </a:p>
        </p:txBody>
      </p:sp>
      <p:sp>
        <p:nvSpPr>
          <p:cNvPr id="130" name="Google Shape;130;p13"/>
          <p:cNvSpPr/>
          <p:nvPr/>
        </p:nvSpPr>
        <p:spPr>
          <a:xfrm>
            <a:off x="3886200" y="5636405"/>
            <a:ext cx="31451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b="1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endParaRPr lang="es-MX" sz="2000" dirty="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3114" y="2068415"/>
            <a:ext cx="294059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Inteligencia social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Comunicación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Transformación digital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02852" y="995819"/>
            <a:ext cx="291315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Colaboración, asesoría, evidencia de actividades, </a:t>
            </a:r>
            <a:r>
              <a:rPr lang="es-MX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networking</a:t>
            </a:r>
            <a:r>
              <a:rPr lang="es-MX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, participación, información.</a:t>
            </a:r>
            <a:endParaRPr lang="es-MX" dirty="0"/>
          </a:p>
        </p:txBody>
      </p:sp>
      <p:sp>
        <p:nvSpPr>
          <p:cNvPr id="55" name="Rectangle 54"/>
          <p:cNvSpPr/>
          <p:nvPr/>
        </p:nvSpPr>
        <p:spPr>
          <a:xfrm>
            <a:off x="3335187" y="973543"/>
            <a:ext cx="198017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dirty="0">
                <a:solidFill>
                  <a:srgbClr val="262626"/>
                </a:solidFill>
                <a:latin typeface="Calibri"/>
                <a:cs typeface="Calibri"/>
                <a:sym typeface="Calibri"/>
              </a:rPr>
              <a:t>Con base en el objetivo que se quiera conseguir y en el perfil del alumnado, identificar la red social a utilizar.</a:t>
            </a:r>
            <a:endParaRPr lang="es-MX" dirty="0"/>
          </a:p>
        </p:txBody>
      </p:sp>
      <p:sp>
        <p:nvSpPr>
          <p:cNvPr id="56" name="Rectangle 55"/>
          <p:cNvSpPr/>
          <p:nvPr/>
        </p:nvSpPr>
        <p:spPr>
          <a:xfrm>
            <a:off x="222044" y="3193863"/>
            <a:ext cx="25967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dirty="0">
                <a:solidFill>
                  <a:srgbClr val="262626"/>
                </a:solidFill>
                <a:latin typeface="Calibri"/>
                <a:cs typeface="Calibri"/>
                <a:sym typeface="Calibri"/>
              </a:rPr>
              <a:t>Para una actividad específica</a:t>
            </a:r>
          </a:p>
          <a:p>
            <a:pPr lvl="0"/>
            <a:r>
              <a:rPr lang="es-MX" dirty="0">
                <a:solidFill>
                  <a:srgbClr val="262626"/>
                </a:solidFill>
                <a:latin typeface="Calibri"/>
                <a:cs typeface="Calibri"/>
                <a:sym typeface="Calibri"/>
              </a:rPr>
              <a:t> o de manera transversal.</a:t>
            </a:r>
            <a:endParaRPr lang="es-MX" dirty="0"/>
          </a:p>
        </p:txBody>
      </p:sp>
      <p:sp>
        <p:nvSpPr>
          <p:cNvPr id="58" name="Rectangle 57"/>
          <p:cNvSpPr/>
          <p:nvPr/>
        </p:nvSpPr>
        <p:spPr>
          <a:xfrm>
            <a:off x="107393" y="4043307"/>
            <a:ext cx="334535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1000" dirty="0">
                <a:solidFill>
                  <a:srgbClr val="262626"/>
                </a:solidFill>
                <a:latin typeface="Calibri"/>
                <a:cs typeface="Calibri"/>
                <a:sym typeface="Calibri"/>
              </a:rPr>
              <a:t>Unidireccional: 	Profesorado </a:t>
            </a:r>
            <a:r>
              <a:rPr lang="es-MX" sz="10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s-MX" sz="1000" dirty="0">
                <a:solidFill>
                  <a:srgbClr val="262626"/>
                </a:solidFill>
                <a:latin typeface="Calibri"/>
                <a:cs typeface="Calibri"/>
                <a:sym typeface="Calibri"/>
              </a:rPr>
              <a:t>alumnado</a:t>
            </a:r>
          </a:p>
          <a:p>
            <a:pPr lvl="0"/>
            <a:r>
              <a:rPr lang="es-MX" sz="1000" dirty="0">
                <a:solidFill>
                  <a:srgbClr val="262626"/>
                </a:solidFill>
                <a:latin typeface="Calibri"/>
                <a:cs typeface="Calibri"/>
                <a:sym typeface="Calibri"/>
              </a:rPr>
              <a:t>	Alumnado </a:t>
            </a:r>
            <a:r>
              <a:rPr lang="es-MX" sz="10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s-MX" sz="1000" dirty="0">
                <a:solidFill>
                  <a:srgbClr val="262626"/>
                </a:solidFill>
                <a:latin typeface="Calibri"/>
                <a:cs typeface="Calibri"/>
                <a:sym typeface="Calibri"/>
              </a:rPr>
              <a:t>grupo o comunidad</a:t>
            </a:r>
          </a:p>
          <a:p>
            <a:pPr lvl="0"/>
            <a:r>
              <a:rPr lang="es-MX" sz="1000" dirty="0">
                <a:solidFill>
                  <a:srgbClr val="262626"/>
                </a:solidFill>
                <a:latin typeface="Calibri"/>
                <a:cs typeface="Calibri"/>
                <a:sym typeface="Calibri"/>
              </a:rPr>
              <a:t>Bidireccional (sincrónica o asincrónica):</a:t>
            </a:r>
          </a:p>
          <a:p>
            <a:pPr lvl="1"/>
            <a:r>
              <a:rPr lang="es-MX" sz="1000" dirty="0">
                <a:solidFill>
                  <a:srgbClr val="262626"/>
                </a:solidFill>
                <a:latin typeface="Calibri"/>
                <a:cs typeface="Calibri"/>
                <a:sym typeface="Calibri"/>
              </a:rPr>
              <a:t>	Interacción entre estudiantes</a:t>
            </a:r>
          </a:p>
          <a:p>
            <a:pPr lvl="1"/>
            <a:r>
              <a:rPr lang="es-MX" sz="1000" dirty="0">
                <a:solidFill>
                  <a:srgbClr val="262626"/>
                </a:solidFill>
                <a:latin typeface="Calibri"/>
                <a:cs typeface="Calibri"/>
                <a:sym typeface="Calibri"/>
              </a:rPr>
              <a:t>	Interacción profesorado - estudiantes </a:t>
            </a:r>
          </a:p>
        </p:txBody>
      </p:sp>
      <p:sp>
        <p:nvSpPr>
          <p:cNvPr id="59" name="Rectangle 58"/>
          <p:cNvSpPr/>
          <p:nvPr/>
        </p:nvSpPr>
        <p:spPr>
          <a:xfrm>
            <a:off x="5614233" y="3793565"/>
            <a:ext cx="319817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Evaluable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No evaluable (su propósito es solo fomentar la colaboración, participación, etc.)</a:t>
            </a:r>
          </a:p>
        </p:txBody>
      </p:sp>
      <p:sp>
        <p:nvSpPr>
          <p:cNvPr id="60" name="Rectangle 59"/>
          <p:cNvSpPr/>
          <p:nvPr/>
        </p:nvSpPr>
        <p:spPr>
          <a:xfrm>
            <a:off x="4276045" y="5214634"/>
            <a:ext cx="462722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¿Qué capacidad se tiene para monitorear los espacios sociales? ¿Con qué frecuencia podemos monitorearla? ¿Se cuenta con un equipo de apoyo para darle seguimiento?</a:t>
            </a:r>
          </a:p>
        </p:txBody>
      </p:sp>
      <p:sp>
        <p:nvSpPr>
          <p:cNvPr id="61" name="Rectangle 60"/>
          <p:cNvSpPr/>
          <p:nvPr/>
        </p:nvSpPr>
        <p:spPr>
          <a:xfrm>
            <a:off x="171197" y="5204824"/>
            <a:ext cx="394756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Especificar la sección donde el alumnado podrá revisar la información. Varía dependiendo de la red social que se seleccione.</a:t>
            </a:r>
            <a:endParaRPr lang="es-MX" dirty="0"/>
          </a:p>
        </p:txBody>
      </p:sp>
      <p:sp>
        <p:nvSpPr>
          <p:cNvPr id="62" name="Rectangle 61"/>
          <p:cNvSpPr/>
          <p:nvPr/>
        </p:nvSpPr>
        <p:spPr>
          <a:xfrm>
            <a:off x="3310342" y="2641782"/>
            <a:ext cx="232894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MX" dirty="0">
                <a:solidFill>
                  <a:srgbClr val="262626"/>
                </a:solidFill>
                <a:latin typeface="Calibri"/>
                <a:cs typeface="Calibri"/>
              </a:rPr>
              <a:t>Abrir una cuenta. </a:t>
            </a:r>
          </a:p>
          <a:p>
            <a:pPr marL="285750" indent="-285750">
              <a:buFont typeface="Arial"/>
              <a:buChar char="•"/>
            </a:pPr>
            <a:r>
              <a:rPr lang="es-MX" dirty="0">
                <a:solidFill>
                  <a:srgbClr val="262626"/>
                </a:solidFill>
                <a:latin typeface="Calibri"/>
                <a:cs typeface="Calibri"/>
              </a:rPr>
              <a:t>Dar acceso al alumnado</a:t>
            </a:r>
          </a:p>
          <a:p>
            <a:pPr marL="285750" indent="-285750">
              <a:buFont typeface="Arial"/>
              <a:buChar char="•"/>
            </a:pPr>
            <a:r>
              <a:rPr lang="es-MX" dirty="0">
                <a:solidFill>
                  <a:srgbClr val="262626"/>
                </a:solidFill>
                <a:latin typeface="Calibri"/>
                <a:cs typeface="Calibri"/>
              </a:rPr>
              <a:t>Durante la impartición mantenerse al tanto, monitorear y administrar. </a:t>
            </a:r>
          </a:p>
          <a:p>
            <a:pPr marL="285750" indent="-285750">
              <a:buFont typeface="Arial"/>
              <a:buChar char="•"/>
            </a:pPr>
            <a:r>
              <a:rPr lang="es-MX" dirty="0">
                <a:solidFill>
                  <a:srgbClr val="262626"/>
                </a:solidFill>
                <a:latin typeface="Calibri"/>
                <a:cs typeface="Calibri"/>
              </a:rPr>
              <a:t>Promover entre el alumnado el uso de la página como </a:t>
            </a:r>
            <a:r>
              <a:rPr lang="es-MX" dirty="0">
                <a:latin typeface="Calibri" panose="020F0502020204030204" pitchFamily="34" charset="0"/>
                <a:cs typeface="Calibri" panose="020F0502020204030204" pitchFamily="34" charset="0"/>
              </a:rPr>
              <a:t>medio de comunicación.</a:t>
            </a:r>
          </a:p>
        </p:txBody>
      </p:sp>
      <p:sp>
        <p:nvSpPr>
          <p:cNvPr id="64" name="Rectangle 63"/>
          <p:cNvSpPr/>
          <p:nvPr/>
        </p:nvSpPr>
        <p:spPr>
          <a:xfrm>
            <a:off x="5788316" y="1192662"/>
            <a:ext cx="270273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Abrir una cuenta.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Seguir las indicaciones del profesorado para el desarrollo de la actividad.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Monitorear las publicaciones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Mantenerse al pendiente de los avisos e información de la página</a:t>
            </a:r>
          </a:p>
        </p:txBody>
      </p:sp>
      <p:pic>
        <p:nvPicPr>
          <p:cNvPr id="5" name="Gráfico 4" descr="Smartphone con relleno sólido">
            <a:extLst>
              <a:ext uri="{FF2B5EF4-FFF2-40B4-BE49-F238E27FC236}">
                <a16:creationId xmlns:a16="http://schemas.microsoft.com/office/drawing/2014/main" id="{D0C3E3E8-8214-36A6-B118-04559FFCF9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463" y="82613"/>
            <a:ext cx="563539" cy="563539"/>
          </a:xfrm>
          <a:prstGeom prst="rect">
            <a:avLst/>
          </a:prstGeom>
        </p:spPr>
      </p:pic>
      <p:sp>
        <p:nvSpPr>
          <p:cNvPr id="6" name="Google Shape;113;p11">
            <a:extLst>
              <a:ext uri="{FF2B5EF4-FFF2-40B4-BE49-F238E27FC236}">
                <a16:creationId xmlns:a16="http://schemas.microsoft.com/office/drawing/2014/main" id="{0E46818E-1C46-E86A-4D86-D07CADC87389}"/>
              </a:ext>
            </a:extLst>
          </p:cNvPr>
          <p:cNvSpPr txBox="1"/>
          <p:nvPr/>
        </p:nvSpPr>
        <p:spPr>
          <a:xfrm>
            <a:off x="550039" y="95786"/>
            <a:ext cx="239343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0" i="0" u="none" strike="noStrike" cap="none" dirty="0" err="1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Canvas</a:t>
            </a:r>
            <a:r>
              <a:rPr lang="es-MX" sz="1400" b="0" i="0" u="none" strike="noStrike" cap="none" dirty="0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 de diseño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Redes Sociales</a:t>
            </a:r>
            <a:endParaRPr sz="1400" b="1" i="0" u="none" strike="noStrike" cap="none" dirty="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114;p11">
            <a:extLst>
              <a:ext uri="{FF2B5EF4-FFF2-40B4-BE49-F238E27FC236}">
                <a16:creationId xmlns:a16="http://schemas.microsoft.com/office/drawing/2014/main" id="{11061227-9868-01E7-FDCA-09222035F56E}"/>
              </a:ext>
            </a:extLst>
          </p:cNvPr>
          <p:cNvSpPr txBox="1"/>
          <p:nvPr/>
        </p:nvSpPr>
        <p:spPr>
          <a:xfrm>
            <a:off x="2259482" y="197777"/>
            <a:ext cx="2874651" cy="36200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MX" sz="1100" b="0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Nombre del curso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21;p11">
            <a:extLst>
              <a:ext uri="{FF2B5EF4-FFF2-40B4-BE49-F238E27FC236}">
                <a16:creationId xmlns:a16="http://schemas.microsoft.com/office/drawing/2014/main" id="{B34CF53D-8DB8-9477-6129-78F005827730}"/>
              </a:ext>
            </a:extLst>
          </p:cNvPr>
          <p:cNvSpPr txBox="1"/>
          <p:nvPr/>
        </p:nvSpPr>
        <p:spPr>
          <a:xfrm>
            <a:off x="5217818" y="197777"/>
            <a:ext cx="2710095" cy="36200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MX" sz="1100" b="0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Docente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53BB205E-F140-DF84-05E9-B048F3B073B3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4"/>
          <p:cNvSpPr/>
          <p:nvPr/>
        </p:nvSpPr>
        <p:spPr>
          <a:xfrm>
            <a:off x="152400" y="664126"/>
            <a:ext cx="8796082" cy="5336894"/>
          </a:xfrm>
          <a:prstGeom prst="roundRect">
            <a:avLst>
              <a:gd name="adj" fmla="val 0"/>
            </a:avLst>
          </a:prstGeom>
          <a:noFill/>
          <a:ln w="3810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14"/>
          <p:cNvSpPr/>
          <p:nvPr/>
        </p:nvSpPr>
        <p:spPr>
          <a:xfrm>
            <a:off x="152401" y="673651"/>
            <a:ext cx="3048000" cy="1078950"/>
          </a:xfrm>
          <a:prstGeom prst="roundRect">
            <a:avLst>
              <a:gd name="adj" fmla="val 0"/>
            </a:avLst>
          </a:prstGeom>
          <a:noFill/>
          <a:ln w="1905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Necesidad o propósito</a:t>
            </a:r>
            <a:endParaRPr sz="1800" b="1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14"/>
          <p:cNvSpPr/>
          <p:nvPr/>
        </p:nvSpPr>
        <p:spPr>
          <a:xfrm>
            <a:off x="152401" y="1752601"/>
            <a:ext cx="3048000" cy="1078950"/>
          </a:xfrm>
          <a:prstGeom prst="roundRect">
            <a:avLst>
              <a:gd name="adj" fmla="val 0"/>
            </a:avLst>
          </a:prstGeom>
          <a:noFill/>
          <a:ln w="1905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Intención académica</a:t>
            </a:r>
            <a:endParaRPr sz="1800" b="1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14"/>
          <p:cNvSpPr/>
          <p:nvPr/>
        </p:nvSpPr>
        <p:spPr>
          <a:xfrm>
            <a:off x="3200401" y="673650"/>
            <a:ext cx="2419118" cy="1536149"/>
          </a:xfrm>
          <a:prstGeom prst="roundRect">
            <a:avLst>
              <a:gd name="adj" fmla="val 0"/>
            </a:avLst>
          </a:prstGeom>
          <a:noFill/>
          <a:ln w="1905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14"/>
          <p:cNvSpPr/>
          <p:nvPr/>
        </p:nvSpPr>
        <p:spPr>
          <a:xfrm>
            <a:off x="147637" y="2834485"/>
            <a:ext cx="3048000" cy="944704"/>
          </a:xfrm>
          <a:prstGeom prst="roundRect">
            <a:avLst>
              <a:gd name="adj" fmla="val 0"/>
            </a:avLst>
          </a:prstGeom>
          <a:noFill/>
          <a:ln w="1905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Frecuencia</a:t>
            </a:r>
            <a:r>
              <a:rPr lang="en-US" sz="1800" b="1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800" b="1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uso</a:t>
            </a:r>
            <a:endParaRPr sz="1800" b="1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14"/>
          <p:cNvSpPr/>
          <p:nvPr/>
        </p:nvSpPr>
        <p:spPr>
          <a:xfrm>
            <a:off x="157162" y="4867174"/>
            <a:ext cx="4078668" cy="1133845"/>
          </a:xfrm>
          <a:prstGeom prst="roundRect">
            <a:avLst>
              <a:gd name="adj" fmla="val 0"/>
            </a:avLst>
          </a:prstGeom>
          <a:noFill/>
          <a:ln w="1905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14"/>
          <p:cNvSpPr/>
          <p:nvPr/>
        </p:nvSpPr>
        <p:spPr>
          <a:xfrm>
            <a:off x="157162" y="3779189"/>
            <a:ext cx="3048000" cy="1087986"/>
          </a:xfrm>
          <a:prstGeom prst="roundRect">
            <a:avLst>
              <a:gd name="adj" fmla="val 0"/>
            </a:avLst>
          </a:prstGeom>
          <a:noFill/>
          <a:ln w="1905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Tipo de comunicación</a:t>
            </a:r>
            <a:endParaRPr sz="1800" b="1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14"/>
          <p:cNvSpPr/>
          <p:nvPr/>
        </p:nvSpPr>
        <p:spPr>
          <a:xfrm>
            <a:off x="3195638" y="2215427"/>
            <a:ext cx="2418786" cy="2651745"/>
          </a:xfrm>
          <a:prstGeom prst="roundRect">
            <a:avLst>
              <a:gd name="adj" fmla="val 0"/>
            </a:avLst>
          </a:prstGeom>
          <a:noFill/>
          <a:ln w="1905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14"/>
          <p:cNvSpPr/>
          <p:nvPr/>
        </p:nvSpPr>
        <p:spPr>
          <a:xfrm>
            <a:off x="5629048" y="3418127"/>
            <a:ext cx="3300383" cy="1449046"/>
          </a:xfrm>
          <a:prstGeom prst="roundRect">
            <a:avLst>
              <a:gd name="adj" fmla="val 0"/>
            </a:avLst>
          </a:prstGeom>
          <a:noFill/>
          <a:ln w="1905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14"/>
          <p:cNvSpPr/>
          <p:nvPr/>
        </p:nvSpPr>
        <p:spPr>
          <a:xfrm>
            <a:off x="4240925" y="4862398"/>
            <a:ext cx="4688505" cy="1138622"/>
          </a:xfrm>
          <a:prstGeom prst="roundRect">
            <a:avLst>
              <a:gd name="adj" fmla="val 0"/>
            </a:avLst>
          </a:prstGeom>
          <a:noFill/>
          <a:ln w="1905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Equipo de apoyo / Plan de monitoreo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14"/>
          <p:cNvSpPr/>
          <p:nvPr/>
        </p:nvSpPr>
        <p:spPr>
          <a:xfrm>
            <a:off x="-3218665" y="44389"/>
            <a:ext cx="3052751" cy="1177749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F2F2F2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7DDA"/>
                </a:solidFill>
                <a:latin typeface="Calibri"/>
                <a:ea typeface="Calibri"/>
                <a:cs typeface="Calibri"/>
                <a:sym typeface="Calibri"/>
              </a:rPr>
              <a:t>Para llenar el formato puede escribir directamente en cada caja o bien usar los “sticky notes”.</a:t>
            </a:r>
            <a:endParaRPr/>
          </a:p>
        </p:txBody>
      </p:sp>
      <p:sp>
        <p:nvSpPr>
          <p:cNvPr id="158" name="Google Shape;158;p14"/>
          <p:cNvSpPr txBox="1"/>
          <p:nvPr/>
        </p:nvSpPr>
        <p:spPr>
          <a:xfrm>
            <a:off x="-2429519" y="1279896"/>
            <a:ext cx="185441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Sticky notes  </a:t>
            </a:r>
            <a:endParaRPr/>
          </a:p>
        </p:txBody>
      </p:sp>
      <p:sp>
        <p:nvSpPr>
          <p:cNvPr id="159" name="Google Shape;159;p14"/>
          <p:cNvSpPr/>
          <p:nvPr/>
        </p:nvSpPr>
        <p:spPr>
          <a:xfrm rot="-60000">
            <a:off x="-2990910" y="2880620"/>
            <a:ext cx="1172692" cy="823062"/>
          </a:xfrm>
          <a:custGeom>
            <a:avLst/>
            <a:gdLst/>
            <a:ahLst/>
            <a:cxnLst/>
            <a:rect l="l" t="t" r="r" b="b"/>
            <a:pathLst>
              <a:path w="1319601" h="1235984" extrusionOk="0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>
            <a:gsLst>
              <a:gs pos="0">
                <a:srgbClr val="F6E7A6"/>
              </a:gs>
              <a:gs pos="21000">
                <a:srgbClr val="FEF99C"/>
              </a:gs>
              <a:gs pos="100000">
                <a:srgbClr val="FFC925"/>
              </a:gs>
            </a:gsLst>
            <a:lin ang="5400000" scaled="0"/>
          </a:gradFill>
          <a:ln>
            <a:noFill/>
          </a:ln>
          <a:effectLst>
            <a:outerShdw blurRad="38100" dist="254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60" name="Google Shape;160;p14"/>
          <p:cNvSpPr/>
          <p:nvPr/>
        </p:nvSpPr>
        <p:spPr>
          <a:xfrm rot="-60000">
            <a:off x="-1549768" y="5558536"/>
            <a:ext cx="967057" cy="274320"/>
          </a:xfrm>
          <a:custGeom>
            <a:avLst/>
            <a:gdLst/>
            <a:ahLst/>
            <a:cxnLst/>
            <a:rect l="l" t="t" r="r" b="b"/>
            <a:pathLst>
              <a:path w="1319601" h="1235984" extrusionOk="0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>
            <a:gsLst>
              <a:gs pos="0">
                <a:srgbClr val="8BD0E9"/>
              </a:gs>
              <a:gs pos="25000">
                <a:srgbClr val="75DBFF"/>
              </a:gs>
              <a:gs pos="100000">
                <a:srgbClr val="75DBFF"/>
              </a:gs>
            </a:gsLst>
            <a:lin ang="5400000" scaled="0"/>
          </a:gradFill>
          <a:ln>
            <a:noFill/>
          </a:ln>
          <a:effectLst>
            <a:outerShdw blurRad="38100" dist="254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61" name="Google Shape;161;p14"/>
          <p:cNvSpPr/>
          <p:nvPr/>
        </p:nvSpPr>
        <p:spPr>
          <a:xfrm rot="-60000">
            <a:off x="-1656900" y="2859076"/>
            <a:ext cx="1371430" cy="923779"/>
          </a:xfrm>
          <a:custGeom>
            <a:avLst/>
            <a:gdLst/>
            <a:ahLst/>
            <a:cxnLst/>
            <a:rect l="l" t="t" r="r" b="b"/>
            <a:pathLst>
              <a:path w="1319601" h="1235984" extrusionOk="0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>
            <a:gsLst>
              <a:gs pos="0">
                <a:srgbClr val="CDC1DB"/>
              </a:gs>
              <a:gs pos="27000">
                <a:srgbClr val="CC9EFE"/>
              </a:gs>
              <a:gs pos="76000">
                <a:srgbClr val="CC9EFE"/>
              </a:gs>
              <a:gs pos="100000">
                <a:srgbClr val="CC9EFE"/>
              </a:gs>
            </a:gsLst>
            <a:lin ang="5400000" scaled="0"/>
          </a:gradFill>
          <a:ln>
            <a:noFill/>
          </a:ln>
          <a:effectLst>
            <a:outerShdw blurRad="38100" dist="254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62" name="Google Shape;162;p14"/>
          <p:cNvSpPr/>
          <p:nvPr/>
        </p:nvSpPr>
        <p:spPr>
          <a:xfrm rot="-60000">
            <a:off x="-2957566" y="5576235"/>
            <a:ext cx="1097280" cy="274320"/>
          </a:xfrm>
          <a:custGeom>
            <a:avLst/>
            <a:gdLst/>
            <a:ahLst/>
            <a:cxnLst/>
            <a:rect l="l" t="t" r="r" b="b"/>
            <a:pathLst>
              <a:path w="1319601" h="1235984" extrusionOk="0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>
            <a:gsLst>
              <a:gs pos="0">
                <a:srgbClr val="C4D0AC"/>
              </a:gs>
              <a:gs pos="21000">
                <a:srgbClr val="D6E3BC"/>
              </a:gs>
              <a:gs pos="100000">
                <a:srgbClr val="94E53B"/>
              </a:gs>
            </a:gsLst>
            <a:lin ang="5400000" scaled="0"/>
          </a:gradFill>
          <a:ln>
            <a:noFill/>
          </a:ln>
          <a:effectLst>
            <a:outerShdw blurRad="38100" dist="254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63" name="Google Shape;163;p14"/>
          <p:cNvSpPr/>
          <p:nvPr/>
        </p:nvSpPr>
        <p:spPr>
          <a:xfrm rot="-60000">
            <a:off x="-2947324" y="6010575"/>
            <a:ext cx="1097280" cy="274320"/>
          </a:xfrm>
          <a:custGeom>
            <a:avLst/>
            <a:gdLst/>
            <a:ahLst/>
            <a:cxnLst/>
            <a:rect l="l" t="t" r="r" b="b"/>
            <a:pathLst>
              <a:path w="1319601" h="1235984" extrusionOk="0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>
            <a:gsLst>
              <a:gs pos="0">
                <a:srgbClr val="F6E7A6"/>
              </a:gs>
              <a:gs pos="21000">
                <a:srgbClr val="FEF99C"/>
              </a:gs>
              <a:gs pos="100000">
                <a:srgbClr val="FFC925"/>
              </a:gs>
            </a:gsLst>
            <a:lin ang="5400000" scaled="0"/>
          </a:gradFill>
          <a:ln>
            <a:noFill/>
          </a:ln>
          <a:effectLst>
            <a:outerShdw blurRad="38100" dist="254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64" name="Google Shape;164;p14"/>
          <p:cNvSpPr/>
          <p:nvPr/>
        </p:nvSpPr>
        <p:spPr>
          <a:xfrm rot="-60000">
            <a:off x="-2612230" y="4091493"/>
            <a:ext cx="772361" cy="529993"/>
          </a:xfrm>
          <a:custGeom>
            <a:avLst/>
            <a:gdLst/>
            <a:ahLst/>
            <a:cxnLst/>
            <a:rect l="l" t="t" r="r" b="b"/>
            <a:pathLst>
              <a:path w="1319601" h="1235984" extrusionOk="0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>
            <a:gsLst>
              <a:gs pos="0">
                <a:srgbClr val="C4D0AC"/>
              </a:gs>
              <a:gs pos="21000">
                <a:srgbClr val="D6E3BC"/>
              </a:gs>
              <a:gs pos="100000">
                <a:srgbClr val="94E53B"/>
              </a:gs>
            </a:gsLst>
            <a:lin ang="5400000" scaled="0"/>
          </a:gradFill>
          <a:ln>
            <a:noFill/>
          </a:ln>
          <a:effectLst>
            <a:outerShdw blurRad="38100" dist="254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65" name="Google Shape;165;p14"/>
          <p:cNvSpPr/>
          <p:nvPr/>
        </p:nvSpPr>
        <p:spPr>
          <a:xfrm rot="-60000">
            <a:off x="-1660291" y="4103717"/>
            <a:ext cx="772361" cy="529993"/>
          </a:xfrm>
          <a:custGeom>
            <a:avLst/>
            <a:gdLst/>
            <a:ahLst/>
            <a:cxnLst/>
            <a:rect l="l" t="t" r="r" b="b"/>
            <a:pathLst>
              <a:path w="1319601" h="1235984" extrusionOk="0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>
            <a:gsLst>
              <a:gs pos="0">
                <a:srgbClr val="8BD0E9"/>
              </a:gs>
              <a:gs pos="25000">
                <a:srgbClr val="75DBFF"/>
              </a:gs>
              <a:gs pos="100000">
                <a:srgbClr val="75DBFF"/>
              </a:gs>
            </a:gsLst>
            <a:lin ang="5400000" scaled="0"/>
          </a:gradFill>
          <a:ln>
            <a:noFill/>
          </a:ln>
          <a:effectLst>
            <a:outerShdw blurRad="38100" dist="254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66" name="Google Shape;166;p14"/>
          <p:cNvSpPr/>
          <p:nvPr/>
        </p:nvSpPr>
        <p:spPr>
          <a:xfrm rot="-60000">
            <a:off x="-2612230" y="4726172"/>
            <a:ext cx="772361" cy="529993"/>
          </a:xfrm>
          <a:custGeom>
            <a:avLst/>
            <a:gdLst/>
            <a:ahLst/>
            <a:cxnLst/>
            <a:rect l="l" t="t" r="r" b="b"/>
            <a:pathLst>
              <a:path w="1319601" h="1235984" extrusionOk="0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>
            <a:gsLst>
              <a:gs pos="0">
                <a:srgbClr val="F6E7A6"/>
              </a:gs>
              <a:gs pos="21000">
                <a:srgbClr val="FEF99C"/>
              </a:gs>
              <a:gs pos="100000">
                <a:srgbClr val="FFC925"/>
              </a:gs>
            </a:gsLst>
            <a:lin ang="5400000" scaled="0"/>
          </a:gradFill>
          <a:ln>
            <a:noFill/>
          </a:ln>
          <a:effectLst>
            <a:outerShdw blurRad="38100" dist="254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67" name="Google Shape;167;p14"/>
          <p:cNvSpPr/>
          <p:nvPr/>
        </p:nvSpPr>
        <p:spPr>
          <a:xfrm rot="-60000">
            <a:off x="-1660291" y="4738396"/>
            <a:ext cx="772361" cy="529993"/>
          </a:xfrm>
          <a:custGeom>
            <a:avLst/>
            <a:gdLst/>
            <a:ahLst/>
            <a:cxnLst/>
            <a:rect l="l" t="t" r="r" b="b"/>
            <a:pathLst>
              <a:path w="1319601" h="1235984" extrusionOk="0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>
            <a:gsLst>
              <a:gs pos="0">
                <a:srgbClr val="CDC1DB"/>
              </a:gs>
              <a:gs pos="27000">
                <a:srgbClr val="CC9EFE"/>
              </a:gs>
              <a:gs pos="76000">
                <a:srgbClr val="CC9EFE"/>
              </a:gs>
              <a:gs pos="100000">
                <a:srgbClr val="CC9EFE"/>
              </a:gs>
            </a:gsLst>
            <a:lin ang="5400000" scaled="0"/>
          </a:gradFill>
          <a:ln>
            <a:noFill/>
          </a:ln>
          <a:effectLst>
            <a:outerShdw blurRad="38100" dist="254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68" name="Google Shape;168;p14"/>
          <p:cNvSpPr/>
          <p:nvPr/>
        </p:nvSpPr>
        <p:spPr>
          <a:xfrm rot="-60000">
            <a:off x="-3050225" y="1818247"/>
            <a:ext cx="1194748" cy="913271"/>
          </a:xfrm>
          <a:custGeom>
            <a:avLst/>
            <a:gdLst/>
            <a:ahLst/>
            <a:cxnLst/>
            <a:rect l="l" t="t" r="r" b="b"/>
            <a:pathLst>
              <a:path w="1319601" h="1235984" extrusionOk="0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>
            <a:gsLst>
              <a:gs pos="0">
                <a:srgbClr val="C4D0AC"/>
              </a:gs>
              <a:gs pos="21000">
                <a:srgbClr val="D6E3BC"/>
              </a:gs>
              <a:gs pos="100000">
                <a:srgbClr val="94E53B"/>
              </a:gs>
            </a:gsLst>
            <a:lin ang="5400000" scaled="0"/>
          </a:gradFill>
          <a:ln>
            <a:noFill/>
          </a:ln>
          <a:effectLst>
            <a:outerShdw blurRad="38100" dist="254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69" name="Google Shape;169;p14"/>
          <p:cNvSpPr/>
          <p:nvPr/>
        </p:nvSpPr>
        <p:spPr>
          <a:xfrm rot="-60000">
            <a:off x="-1665282" y="1837278"/>
            <a:ext cx="1258239" cy="793957"/>
          </a:xfrm>
          <a:custGeom>
            <a:avLst/>
            <a:gdLst/>
            <a:ahLst/>
            <a:cxnLst/>
            <a:rect l="l" t="t" r="r" b="b"/>
            <a:pathLst>
              <a:path w="1319601" h="1235984" extrusionOk="0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>
            <a:gsLst>
              <a:gs pos="0">
                <a:srgbClr val="8BD0E9"/>
              </a:gs>
              <a:gs pos="25000">
                <a:srgbClr val="75DBFF"/>
              </a:gs>
              <a:gs pos="100000">
                <a:srgbClr val="75DBFF"/>
              </a:gs>
            </a:gsLst>
            <a:lin ang="5400000" scaled="0"/>
          </a:gradFill>
          <a:ln>
            <a:noFill/>
          </a:ln>
          <a:effectLst>
            <a:outerShdw blurRad="38100" dist="254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70" name="Google Shape;170;p14"/>
          <p:cNvSpPr/>
          <p:nvPr/>
        </p:nvSpPr>
        <p:spPr>
          <a:xfrm rot="-60000">
            <a:off x="-1654979" y="6010397"/>
            <a:ext cx="1077315" cy="303031"/>
          </a:xfrm>
          <a:custGeom>
            <a:avLst/>
            <a:gdLst/>
            <a:ahLst/>
            <a:cxnLst/>
            <a:rect l="l" t="t" r="r" b="b"/>
            <a:pathLst>
              <a:path w="1319601" h="1235984" extrusionOk="0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>
            <a:gsLst>
              <a:gs pos="0">
                <a:srgbClr val="CDC1DB"/>
              </a:gs>
              <a:gs pos="27000">
                <a:srgbClr val="CC9EFE"/>
              </a:gs>
              <a:gs pos="76000">
                <a:srgbClr val="CC9EFE"/>
              </a:gs>
              <a:gs pos="100000">
                <a:srgbClr val="CC9EFE"/>
              </a:gs>
            </a:gsLst>
            <a:lin ang="5400000" scaled="0"/>
          </a:gradFill>
          <a:ln>
            <a:noFill/>
          </a:ln>
          <a:effectLst>
            <a:outerShdw blurRad="38100" dist="254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71" name="Google Shape;171;p14"/>
          <p:cNvSpPr/>
          <p:nvPr/>
        </p:nvSpPr>
        <p:spPr>
          <a:xfrm>
            <a:off x="2851880" y="1351705"/>
            <a:ext cx="31451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200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14"/>
          <p:cNvSpPr/>
          <p:nvPr/>
        </p:nvSpPr>
        <p:spPr>
          <a:xfrm>
            <a:off x="2876363" y="2431441"/>
            <a:ext cx="31451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200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14"/>
          <p:cNvSpPr/>
          <p:nvPr/>
        </p:nvSpPr>
        <p:spPr>
          <a:xfrm>
            <a:off x="2851880" y="3439597"/>
            <a:ext cx="31451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2000" dirty="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14"/>
          <p:cNvSpPr/>
          <p:nvPr/>
        </p:nvSpPr>
        <p:spPr>
          <a:xfrm>
            <a:off x="2866504" y="4519417"/>
            <a:ext cx="31451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200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14"/>
          <p:cNvSpPr/>
          <p:nvPr/>
        </p:nvSpPr>
        <p:spPr>
          <a:xfrm>
            <a:off x="5294023" y="1752187"/>
            <a:ext cx="31451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200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14"/>
          <p:cNvSpPr/>
          <p:nvPr/>
        </p:nvSpPr>
        <p:spPr>
          <a:xfrm>
            <a:off x="5290390" y="4484375"/>
            <a:ext cx="31451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sz="200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14"/>
          <p:cNvSpPr/>
          <p:nvPr/>
        </p:nvSpPr>
        <p:spPr>
          <a:xfrm>
            <a:off x="8588757" y="1845833"/>
            <a:ext cx="31451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sz="200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14"/>
          <p:cNvSpPr/>
          <p:nvPr/>
        </p:nvSpPr>
        <p:spPr>
          <a:xfrm>
            <a:off x="8577033" y="4494523"/>
            <a:ext cx="31451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200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14"/>
          <p:cNvSpPr/>
          <p:nvPr/>
        </p:nvSpPr>
        <p:spPr>
          <a:xfrm>
            <a:off x="8441626" y="5614531"/>
            <a:ext cx="444352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200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14"/>
          <p:cNvSpPr/>
          <p:nvPr/>
        </p:nvSpPr>
        <p:spPr>
          <a:xfrm>
            <a:off x="164831" y="4880441"/>
            <a:ext cx="231595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Display / Visualización</a:t>
            </a:r>
            <a:endParaRPr/>
          </a:p>
        </p:txBody>
      </p:sp>
      <p:sp>
        <p:nvSpPr>
          <p:cNvPr id="181" name="Google Shape;181;p14"/>
          <p:cNvSpPr/>
          <p:nvPr/>
        </p:nvSpPr>
        <p:spPr>
          <a:xfrm>
            <a:off x="5635523" y="3389328"/>
            <a:ext cx="120283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Evaluación</a:t>
            </a:r>
            <a:endParaRPr sz="1800" b="1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14"/>
          <p:cNvSpPr/>
          <p:nvPr/>
        </p:nvSpPr>
        <p:spPr>
          <a:xfrm>
            <a:off x="5635523" y="730567"/>
            <a:ext cx="2941510" cy="191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¿</a:t>
            </a:r>
            <a:r>
              <a:rPr lang="en-US" sz="1800" b="1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Qué</a:t>
            </a:r>
            <a:r>
              <a:rPr lang="en-US" sz="1800" b="1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haría</a:t>
            </a:r>
            <a:r>
              <a:rPr lang="en-US" sz="1800" b="1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-US" sz="1800" b="1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alumnado</a:t>
            </a:r>
            <a:r>
              <a:rPr lang="en-US" sz="1800" b="1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dirty="0"/>
          </a:p>
        </p:txBody>
      </p:sp>
      <p:sp>
        <p:nvSpPr>
          <p:cNvPr id="183" name="Google Shape;183;p14"/>
          <p:cNvSpPr/>
          <p:nvPr/>
        </p:nvSpPr>
        <p:spPr>
          <a:xfrm>
            <a:off x="3200400" y="668022"/>
            <a:ext cx="115749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Red social</a:t>
            </a:r>
            <a:endParaRPr sz="1800" b="1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14"/>
          <p:cNvSpPr/>
          <p:nvPr/>
        </p:nvSpPr>
        <p:spPr>
          <a:xfrm>
            <a:off x="3886200" y="5636405"/>
            <a:ext cx="31451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endParaRPr sz="200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14"/>
          <p:cNvSpPr/>
          <p:nvPr/>
        </p:nvSpPr>
        <p:spPr>
          <a:xfrm>
            <a:off x="164831" y="1136691"/>
            <a:ext cx="2975887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Estrategia de enganchamiento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14"/>
          <p:cNvSpPr/>
          <p:nvPr/>
        </p:nvSpPr>
        <p:spPr>
          <a:xfrm>
            <a:off x="3232530" y="922129"/>
            <a:ext cx="2503890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 social base: Facebook.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Selección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del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alumnado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entre: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Diseño de un meme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Escena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 video de Netflix o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Youtube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Snapchat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Twitter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Instagram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Medio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informativo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digital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14"/>
          <p:cNvSpPr/>
          <p:nvPr/>
        </p:nvSpPr>
        <p:spPr>
          <a:xfrm>
            <a:off x="5680153" y="1028557"/>
            <a:ext cx="3235996" cy="2397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productos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realizar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y/o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compartir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los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conceptos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aprendidos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0" indent="-1143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∙"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 meme (original,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creado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alumnado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dirty="0"/>
          </a:p>
          <a:p>
            <a:pPr marL="114300" marR="0" lvl="0" indent="-1143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∙"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Video o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escena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una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película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encuentren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Netflix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 </a:t>
            </a:r>
            <a:r>
              <a:rPr lang="en-US" sz="1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YouTube 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ejemplifique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situación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del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</a:t>
            </a:r>
            <a:endParaRPr dirty="0"/>
          </a:p>
          <a:p>
            <a:pPr marL="114300" marR="0" lvl="0" indent="-1143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∙"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#</a:t>
            </a:r>
            <a:r>
              <a:rPr lang="en-US" sz="1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Hashtag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Twitter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esté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100%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relacionado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al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del día,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los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temas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política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actual</a:t>
            </a:r>
            <a:endParaRPr dirty="0"/>
          </a:p>
          <a:p>
            <a:pPr marL="114300" marR="0" lvl="0" indent="-1143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∙"/>
            </a:pP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Fotografía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caricatura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 imagen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asociada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al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del día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desde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Instagram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" marR="0" lvl="0" indent="-1143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∙"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Video o imagen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creado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desde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Snapchat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donde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simplifique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concepto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visto</a:t>
            </a:r>
            <a:endParaRPr dirty="0"/>
          </a:p>
          <a:p>
            <a:pPr marL="114300" marR="0" lvl="0" indent="-1143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∙"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Medio de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comunicación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digital o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artículo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algún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sitio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reconocido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nivel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mundial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sea de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actualidad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pertinencia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al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ejemplo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del </a:t>
            </a:r>
            <a:r>
              <a:rPr lang="en-US" sz="1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York Times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14"/>
          <p:cNvSpPr/>
          <p:nvPr/>
        </p:nvSpPr>
        <p:spPr>
          <a:xfrm>
            <a:off x="174878" y="2048651"/>
            <a:ext cx="2910085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Promover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-US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participación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activa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las y los </a:t>
            </a:r>
            <a:r>
              <a:rPr lang="en-US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estudiantes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durante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curso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Poner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práctica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 </a:t>
            </a:r>
            <a:r>
              <a:rPr lang="en-US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aprendido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durante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 </a:t>
            </a:r>
            <a:r>
              <a:rPr lang="en-US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curso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</p:txBody>
      </p:sp>
      <p:sp>
        <p:nvSpPr>
          <p:cNvPr id="198" name="Google Shape;198;p14"/>
          <p:cNvSpPr/>
          <p:nvPr/>
        </p:nvSpPr>
        <p:spPr>
          <a:xfrm>
            <a:off x="271997" y="3202494"/>
            <a:ext cx="260436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manera transversal durante todo el curso.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14"/>
          <p:cNvSpPr/>
          <p:nvPr/>
        </p:nvSpPr>
        <p:spPr>
          <a:xfrm>
            <a:off x="4243500" y="5252682"/>
            <a:ext cx="4345258" cy="415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Realizar</a:t>
            </a:r>
            <a:r>
              <a:rPr lang="en-US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un </a:t>
            </a:r>
            <a:r>
              <a:rPr lang="en-US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seguimiento</a:t>
            </a:r>
            <a:r>
              <a:rPr lang="en-US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adecuado</a:t>
            </a:r>
            <a:r>
              <a:rPr lang="en-US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los </a:t>
            </a:r>
            <a:r>
              <a:rPr lang="en-US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materiales</a:t>
            </a:r>
            <a:r>
              <a:rPr lang="en-US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y/o </a:t>
            </a:r>
            <a:r>
              <a:rPr lang="en-US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recursos</a:t>
            </a:r>
            <a:r>
              <a:rPr lang="en-US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desarrollados</a:t>
            </a:r>
            <a:r>
              <a:rPr lang="en-US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</a:t>
            </a:r>
            <a:r>
              <a:rPr lang="en-US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-US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alumnado</a:t>
            </a:r>
            <a:r>
              <a:rPr lang="en-US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05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14"/>
          <p:cNvSpPr/>
          <p:nvPr/>
        </p:nvSpPr>
        <p:spPr>
          <a:xfrm>
            <a:off x="226245" y="4174676"/>
            <a:ext cx="264025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Bidireccional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hay </a:t>
            </a:r>
            <a:r>
              <a:rPr lang="en-US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interacción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entre </a:t>
            </a:r>
            <a:r>
              <a:rPr lang="en-US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profesorado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estudiantado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14"/>
          <p:cNvSpPr/>
          <p:nvPr/>
        </p:nvSpPr>
        <p:spPr>
          <a:xfrm>
            <a:off x="5625999" y="3687256"/>
            <a:ext cx="3343646" cy="1129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Todas</a:t>
            </a:r>
            <a:r>
              <a:rPr lang="en-US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las </a:t>
            </a:r>
            <a:r>
              <a:rPr lang="en-US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actividades</a:t>
            </a:r>
            <a:r>
              <a:rPr lang="en-US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red social son </a:t>
            </a:r>
            <a:r>
              <a:rPr lang="en-US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evaluables</a:t>
            </a:r>
            <a:r>
              <a:rPr lang="en-US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tienen</a:t>
            </a:r>
            <a:r>
              <a:rPr lang="en-US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una</a:t>
            </a:r>
            <a:r>
              <a:rPr lang="en-US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ponderación</a:t>
            </a:r>
            <a:r>
              <a:rPr lang="en-US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-US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evaluación</a:t>
            </a:r>
            <a:r>
              <a:rPr lang="en-US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general del </a:t>
            </a:r>
            <a:r>
              <a:rPr lang="en-US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curso</a:t>
            </a:r>
            <a:r>
              <a:rPr lang="en-US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Se le </a:t>
            </a:r>
            <a:r>
              <a:rPr lang="en-US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pide</a:t>
            </a:r>
            <a:r>
              <a:rPr lang="en-US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al </a:t>
            </a:r>
            <a:r>
              <a:rPr lang="en-US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alumno</a:t>
            </a:r>
            <a:r>
              <a:rPr lang="en-US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</a:t>
            </a:r>
            <a:r>
              <a:rPr lang="en-US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</a:t>
            </a:r>
            <a:r>
              <a:rPr lang="en-US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módulo</a:t>
            </a:r>
            <a:r>
              <a:rPr lang="en-US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debe</a:t>
            </a:r>
            <a:r>
              <a:rPr lang="en-US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utilizar</a:t>
            </a:r>
            <a:r>
              <a:rPr lang="en-US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</a:t>
            </a:r>
            <a:r>
              <a:rPr lang="en-US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 </a:t>
            </a:r>
            <a:r>
              <a:rPr lang="en-US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menos</a:t>
            </a:r>
            <a:r>
              <a:rPr lang="en-US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3 </a:t>
            </a:r>
            <a:r>
              <a:rPr lang="en-US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medios</a:t>
            </a:r>
            <a:r>
              <a:rPr lang="en-US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diferentes</a:t>
            </a:r>
            <a:r>
              <a:rPr lang="en-US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Ejemplo</a:t>
            </a:r>
            <a:r>
              <a:rPr lang="en-US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primero un video, luego un meme y </a:t>
            </a:r>
            <a:r>
              <a:rPr lang="en-US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después</a:t>
            </a:r>
            <a:r>
              <a:rPr lang="en-US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un </a:t>
            </a:r>
            <a:r>
              <a:rPr lang="en-US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artículo</a:t>
            </a:r>
            <a:r>
              <a:rPr lang="en-US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Para </a:t>
            </a:r>
            <a:r>
              <a:rPr lang="en-US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considerar</a:t>
            </a:r>
            <a:r>
              <a:rPr lang="en-US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-US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actividad</a:t>
            </a:r>
            <a:r>
              <a:rPr lang="en-US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-US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alumnado</a:t>
            </a:r>
            <a:r>
              <a:rPr lang="en-US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deberá</a:t>
            </a:r>
            <a:r>
              <a:rPr lang="en-US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compartir</a:t>
            </a:r>
            <a:r>
              <a:rPr lang="en-US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</a:t>
            </a:r>
            <a:r>
              <a:rPr lang="en-US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producto</a:t>
            </a:r>
            <a:r>
              <a:rPr lang="en-US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</a:t>
            </a:r>
            <a:r>
              <a:rPr lang="en-US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Facebook.</a:t>
            </a:r>
            <a:endParaRPr sz="105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14"/>
          <p:cNvSpPr/>
          <p:nvPr/>
        </p:nvSpPr>
        <p:spPr>
          <a:xfrm>
            <a:off x="3241674" y="2641596"/>
            <a:ext cx="2355041" cy="2006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AutoNum type="arabicParenR"/>
            </a:pP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Generar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ejemplos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Para que 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alumnado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desarrolle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un meme, 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debe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hacer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un meme. Para que 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comparta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una 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escena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una 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película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deberá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compartir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una con el 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grupo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AutoNum type="arabicParenR"/>
            </a:pP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Compartir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 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cada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clase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los recursos 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más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creativos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para que 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grupo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opine y 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aprenda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unos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otros</a:t>
            </a: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14"/>
          <p:cNvSpPr/>
          <p:nvPr/>
        </p:nvSpPr>
        <p:spPr>
          <a:xfrm>
            <a:off x="174878" y="5270623"/>
            <a:ext cx="3768827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publica </a:t>
            </a:r>
            <a:r>
              <a:rPr lang="en-US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cada</a:t>
            </a:r>
            <a:r>
              <a:rPr lang="en-US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actividad</a:t>
            </a:r>
            <a:r>
              <a:rPr lang="en-US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una</a:t>
            </a:r>
            <a:r>
              <a:rPr lang="en-US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infografía</a:t>
            </a:r>
            <a:r>
              <a:rPr lang="en-US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</a:t>
            </a:r>
            <a:r>
              <a:rPr lang="en-US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menciona</a:t>
            </a:r>
            <a:r>
              <a:rPr lang="en-US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los 6 </a:t>
            </a:r>
            <a:r>
              <a:rPr lang="en-US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productos</a:t>
            </a:r>
            <a:r>
              <a:rPr lang="en-US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diferentes</a:t>
            </a:r>
            <a:r>
              <a:rPr lang="en-US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trabajar</a:t>
            </a:r>
            <a:r>
              <a:rPr lang="en-US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alguna</a:t>
            </a:r>
            <a:r>
              <a:rPr lang="en-US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red social, que le </a:t>
            </a:r>
            <a:r>
              <a:rPr lang="en-US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recuerde</a:t>
            </a:r>
            <a:r>
              <a:rPr lang="en-US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al </a:t>
            </a:r>
            <a:r>
              <a:rPr lang="en-US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alumnado</a:t>
            </a:r>
            <a:r>
              <a:rPr lang="en-US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la </a:t>
            </a:r>
            <a:r>
              <a:rPr lang="en-US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variedad</a:t>
            </a:r>
            <a:r>
              <a:rPr lang="en-US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las </a:t>
            </a:r>
            <a:r>
              <a:rPr lang="en-US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mismas</a:t>
            </a:r>
            <a:r>
              <a:rPr lang="en-US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es </a:t>
            </a:r>
            <a:r>
              <a:rPr lang="en-US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requisito</a:t>
            </a:r>
            <a:r>
              <a:rPr lang="en-US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para </a:t>
            </a:r>
            <a:r>
              <a:rPr lang="en-US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</a:t>
            </a:r>
            <a:r>
              <a:rPr lang="en-US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5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evaluación</a:t>
            </a:r>
            <a:r>
              <a:rPr lang="en-US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105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129;p13">
            <a:extLst>
              <a:ext uri="{FF2B5EF4-FFF2-40B4-BE49-F238E27FC236}">
                <a16:creationId xmlns:a16="http://schemas.microsoft.com/office/drawing/2014/main" id="{136AE762-1ECD-58FE-688D-CB460D0007EF}"/>
              </a:ext>
            </a:extLst>
          </p:cNvPr>
          <p:cNvSpPr/>
          <p:nvPr/>
        </p:nvSpPr>
        <p:spPr>
          <a:xfrm>
            <a:off x="3201133" y="2209799"/>
            <a:ext cx="2666267" cy="368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 b="1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Rol docente</a:t>
            </a:r>
            <a:endParaRPr lang="es-MX" dirty="0"/>
          </a:p>
        </p:txBody>
      </p:sp>
      <p:pic>
        <p:nvPicPr>
          <p:cNvPr id="3" name="Gráfico 2" descr="Smartphone con relleno sólido">
            <a:extLst>
              <a:ext uri="{FF2B5EF4-FFF2-40B4-BE49-F238E27FC236}">
                <a16:creationId xmlns:a16="http://schemas.microsoft.com/office/drawing/2014/main" id="{12FA3048-F1D1-9DB3-5E96-498A393F2C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463" y="82613"/>
            <a:ext cx="563539" cy="563539"/>
          </a:xfrm>
          <a:prstGeom prst="rect">
            <a:avLst/>
          </a:prstGeom>
        </p:spPr>
      </p:pic>
      <p:sp>
        <p:nvSpPr>
          <p:cNvPr id="4" name="Google Shape;113;p11">
            <a:extLst>
              <a:ext uri="{FF2B5EF4-FFF2-40B4-BE49-F238E27FC236}">
                <a16:creationId xmlns:a16="http://schemas.microsoft.com/office/drawing/2014/main" id="{9C57F168-1CA1-9A15-B7AD-ED8AABA2CAFA}"/>
              </a:ext>
            </a:extLst>
          </p:cNvPr>
          <p:cNvSpPr txBox="1"/>
          <p:nvPr/>
        </p:nvSpPr>
        <p:spPr>
          <a:xfrm>
            <a:off x="550039" y="95786"/>
            <a:ext cx="239343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0" i="0" u="none" strike="noStrike" cap="none" dirty="0" err="1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Canvas</a:t>
            </a:r>
            <a:r>
              <a:rPr lang="es-MX" sz="1400" b="0" i="0" u="none" strike="noStrike" cap="none" dirty="0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 de diseño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Redes Sociales</a:t>
            </a:r>
            <a:endParaRPr sz="1400" b="1" i="0" u="none" strike="noStrike" cap="none" dirty="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E01C961-6429-F11C-042E-7B61D680990A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  <p:sp>
        <p:nvSpPr>
          <p:cNvPr id="10" name="Google Shape;114;p11">
            <a:extLst>
              <a:ext uri="{FF2B5EF4-FFF2-40B4-BE49-F238E27FC236}">
                <a16:creationId xmlns:a16="http://schemas.microsoft.com/office/drawing/2014/main" id="{DD7E87F4-6090-35AC-8739-C93F1D802F34}"/>
              </a:ext>
            </a:extLst>
          </p:cNvPr>
          <p:cNvSpPr txBox="1"/>
          <p:nvPr/>
        </p:nvSpPr>
        <p:spPr>
          <a:xfrm>
            <a:off x="2259482" y="197777"/>
            <a:ext cx="2874651" cy="36200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1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Fundamentos de la ciencia política</a:t>
            </a:r>
          </a:p>
        </p:txBody>
      </p:sp>
      <p:sp>
        <p:nvSpPr>
          <p:cNvPr id="11" name="Google Shape;121;p11">
            <a:extLst>
              <a:ext uri="{FF2B5EF4-FFF2-40B4-BE49-F238E27FC236}">
                <a16:creationId xmlns:a16="http://schemas.microsoft.com/office/drawing/2014/main" id="{79441D89-87A0-D233-CE3B-A4D6D0A1D116}"/>
              </a:ext>
            </a:extLst>
          </p:cNvPr>
          <p:cNvSpPr txBox="1"/>
          <p:nvPr/>
        </p:nvSpPr>
        <p:spPr>
          <a:xfrm>
            <a:off x="5217818" y="197777"/>
            <a:ext cx="2710095" cy="36200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Cintia Smith | Maribel Flores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3"/>
          <p:cNvSpPr/>
          <p:nvPr/>
        </p:nvSpPr>
        <p:spPr>
          <a:xfrm>
            <a:off x="152400" y="664126"/>
            <a:ext cx="8796082" cy="5336894"/>
          </a:xfrm>
          <a:prstGeom prst="roundRect">
            <a:avLst>
              <a:gd name="adj" fmla="val 0"/>
            </a:avLst>
          </a:prstGeom>
          <a:noFill/>
          <a:ln w="3810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3"/>
          <p:cNvSpPr/>
          <p:nvPr/>
        </p:nvSpPr>
        <p:spPr>
          <a:xfrm>
            <a:off x="152401" y="673651"/>
            <a:ext cx="3048000" cy="1078950"/>
          </a:xfrm>
          <a:prstGeom prst="roundRect">
            <a:avLst>
              <a:gd name="adj" fmla="val 0"/>
            </a:avLst>
          </a:prstGeom>
          <a:noFill/>
          <a:ln w="1905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Necesidad o propósito</a:t>
            </a:r>
            <a:endParaRPr sz="1800" b="1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3"/>
          <p:cNvSpPr/>
          <p:nvPr/>
        </p:nvSpPr>
        <p:spPr>
          <a:xfrm>
            <a:off x="152401" y="1752601"/>
            <a:ext cx="3048000" cy="1078950"/>
          </a:xfrm>
          <a:prstGeom prst="roundRect">
            <a:avLst>
              <a:gd name="adj" fmla="val 0"/>
            </a:avLst>
          </a:prstGeom>
          <a:noFill/>
          <a:ln w="1905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Intención académica</a:t>
            </a:r>
            <a:endParaRPr sz="1800" b="1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3"/>
          <p:cNvSpPr/>
          <p:nvPr/>
        </p:nvSpPr>
        <p:spPr>
          <a:xfrm>
            <a:off x="3200401" y="673650"/>
            <a:ext cx="2419118" cy="1536149"/>
          </a:xfrm>
          <a:prstGeom prst="roundRect">
            <a:avLst>
              <a:gd name="adj" fmla="val 0"/>
            </a:avLst>
          </a:prstGeom>
          <a:noFill/>
          <a:ln w="1905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3"/>
          <p:cNvSpPr/>
          <p:nvPr/>
        </p:nvSpPr>
        <p:spPr>
          <a:xfrm>
            <a:off x="147637" y="2834485"/>
            <a:ext cx="3048000" cy="960268"/>
          </a:xfrm>
          <a:prstGeom prst="roundRect">
            <a:avLst>
              <a:gd name="adj" fmla="val 0"/>
            </a:avLst>
          </a:prstGeom>
          <a:noFill/>
          <a:ln w="1905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Frecuencia</a:t>
            </a:r>
            <a:r>
              <a:rPr lang="en-US" sz="1800" b="1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800" b="1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uso</a:t>
            </a:r>
            <a:endParaRPr sz="1800" b="1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3"/>
          <p:cNvSpPr/>
          <p:nvPr/>
        </p:nvSpPr>
        <p:spPr>
          <a:xfrm>
            <a:off x="157162" y="4867174"/>
            <a:ext cx="4078668" cy="1133845"/>
          </a:xfrm>
          <a:prstGeom prst="roundRect">
            <a:avLst>
              <a:gd name="adj" fmla="val 0"/>
            </a:avLst>
          </a:prstGeom>
          <a:noFill/>
          <a:ln w="1905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3"/>
          <p:cNvSpPr/>
          <p:nvPr/>
        </p:nvSpPr>
        <p:spPr>
          <a:xfrm>
            <a:off x="157162" y="3794753"/>
            <a:ext cx="3033381" cy="1072422"/>
          </a:xfrm>
          <a:prstGeom prst="roundRect">
            <a:avLst>
              <a:gd name="adj" fmla="val 0"/>
            </a:avLst>
          </a:prstGeom>
          <a:noFill/>
          <a:ln w="1905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Tipo</a:t>
            </a:r>
            <a:r>
              <a:rPr lang="en-US" sz="1800" b="1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800" b="1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comunicación</a:t>
            </a:r>
            <a:endParaRPr sz="1800" b="1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3"/>
          <p:cNvSpPr/>
          <p:nvPr/>
        </p:nvSpPr>
        <p:spPr>
          <a:xfrm>
            <a:off x="3195638" y="2215427"/>
            <a:ext cx="2418786" cy="2651745"/>
          </a:xfrm>
          <a:prstGeom prst="roundRect">
            <a:avLst>
              <a:gd name="adj" fmla="val 0"/>
            </a:avLst>
          </a:prstGeom>
          <a:noFill/>
          <a:ln w="1905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3"/>
          <p:cNvSpPr/>
          <p:nvPr/>
        </p:nvSpPr>
        <p:spPr>
          <a:xfrm>
            <a:off x="5629048" y="3418127"/>
            <a:ext cx="3300383" cy="1449046"/>
          </a:xfrm>
          <a:prstGeom prst="roundRect">
            <a:avLst>
              <a:gd name="adj" fmla="val 0"/>
            </a:avLst>
          </a:prstGeom>
          <a:noFill/>
          <a:ln w="1905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3"/>
          <p:cNvSpPr/>
          <p:nvPr/>
        </p:nvSpPr>
        <p:spPr>
          <a:xfrm>
            <a:off x="4240925" y="4862398"/>
            <a:ext cx="4688505" cy="1138622"/>
          </a:xfrm>
          <a:prstGeom prst="roundRect">
            <a:avLst>
              <a:gd name="adj" fmla="val 0"/>
            </a:avLst>
          </a:prstGeom>
          <a:noFill/>
          <a:ln w="1905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Equipo de apoyo / Plan de monitoreo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3"/>
          <p:cNvSpPr/>
          <p:nvPr/>
        </p:nvSpPr>
        <p:spPr>
          <a:xfrm>
            <a:off x="-3218665" y="44389"/>
            <a:ext cx="3052751" cy="1177749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F2F2F2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7DDA"/>
                </a:solidFill>
                <a:latin typeface="Calibri"/>
                <a:ea typeface="Calibri"/>
                <a:cs typeface="Calibri"/>
                <a:sym typeface="Calibri"/>
              </a:rPr>
              <a:t>Para llenar el formato puede escribir directamente en cada caja o bien usar los “sticky notes”.</a:t>
            </a:r>
            <a:endParaRPr/>
          </a:p>
        </p:txBody>
      </p:sp>
      <p:sp>
        <p:nvSpPr>
          <p:cNvPr id="103" name="Google Shape;103;p13"/>
          <p:cNvSpPr txBox="1"/>
          <p:nvPr/>
        </p:nvSpPr>
        <p:spPr>
          <a:xfrm>
            <a:off x="-2429519" y="1279896"/>
            <a:ext cx="185441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Sticky notes  </a:t>
            </a:r>
            <a:endParaRPr/>
          </a:p>
        </p:txBody>
      </p:sp>
      <p:sp>
        <p:nvSpPr>
          <p:cNvPr id="104" name="Google Shape;104;p13"/>
          <p:cNvSpPr/>
          <p:nvPr/>
        </p:nvSpPr>
        <p:spPr>
          <a:xfrm rot="-60000">
            <a:off x="-2990910" y="2880620"/>
            <a:ext cx="1172692" cy="823062"/>
          </a:xfrm>
          <a:custGeom>
            <a:avLst/>
            <a:gdLst/>
            <a:ahLst/>
            <a:cxnLst/>
            <a:rect l="l" t="t" r="r" b="b"/>
            <a:pathLst>
              <a:path w="1319601" h="1235984" extrusionOk="0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>
            <a:gsLst>
              <a:gs pos="0">
                <a:srgbClr val="F6E7A6"/>
              </a:gs>
              <a:gs pos="21000">
                <a:srgbClr val="FEF99C"/>
              </a:gs>
              <a:gs pos="100000">
                <a:srgbClr val="FFC925"/>
              </a:gs>
            </a:gsLst>
            <a:lin ang="5400000" scaled="0"/>
          </a:gradFill>
          <a:ln>
            <a:noFill/>
          </a:ln>
          <a:effectLst>
            <a:outerShdw blurRad="38100" dist="254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05" name="Google Shape;105;p13"/>
          <p:cNvSpPr/>
          <p:nvPr/>
        </p:nvSpPr>
        <p:spPr>
          <a:xfrm rot="-60000">
            <a:off x="-1549768" y="5558536"/>
            <a:ext cx="967057" cy="274320"/>
          </a:xfrm>
          <a:custGeom>
            <a:avLst/>
            <a:gdLst/>
            <a:ahLst/>
            <a:cxnLst/>
            <a:rect l="l" t="t" r="r" b="b"/>
            <a:pathLst>
              <a:path w="1319601" h="1235984" extrusionOk="0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>
            <a:gsLst>
              <a:gs pos="0">
                <a:srgbClr val="8BD0E9"/>
              </a:gs>
              <a:gs pos="25000">
                <a:srgbClr val="75DBFF"/>
              </a:gs>
              <a:gs pos="100000">
                <a:srgbClr val="75DBFF"/>
              </a:gs>
            </a:gsLst>
            <a:lin ang="5400000" scaled="0"/>
          </a:gradFill>
          <a:ln>
            <a:noFill/>
          </a:ln>
          <a:effectLst>
            <a:outerShdw blurRad="38100" dist="254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06" name="Google Shape;106;p13"/>
          <p:cNvSpPr/>
          <p:nvPr/>
        </p:nvSpPr>
        <p:spPr>
          <a:xfrm rot="-60000">
            <a:off x="-1656900" y="2859076"/>
            <a:ext cx="1371430" cy="923779"/>
          </a:xfrm>
          <a:custGeom>
            <a:avLst/>
            <a:gdLst/>
            <a:ahLst/>
            <a:cxnLst/>
            <a:rect l="l" t="t" r="r" b="b"/>
            <a:pathLst>
              <a:path w="1319601" h="1235984" extrusionOk="0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>
            <a:gsLst>
              <a:gs pos="0">
                <a:srgbClr val="CDC1DB"/>
              </a:gs>
              <a:gs pos="27000">
                <a:srgbClr val="CC9EFE"/>
              </a:gs>
              <a:gs pos="76000">
                <a:srgbClr val="CC9EFE"/>
              </a:gs>
              <a:gs pos="100000">
                <a:srgbClr val="CC9EFE"/>
              </a:gs>
            </a:gsLst>
            <a:lin ang="5400000" scaled="0"/>
          </a:gradFill>
          <a:ln>
            <a:noFill/>
          </a:ln>
          <a:effectLst>
            <a:outerShdw blurRad="38100" dist="254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07" name="Google Shape;107;p13"/>
          <p:cNvSpPr/>
          <p:nvPr/>
        </p:nvSpPr>
        <p:spPr>
          <a:xfrm rot="-60000">
            <a:off x="-2957566" y="5576235"/>
            <a:ext cx="1097280" cy="274320"/>
          </a:xfrm>
          <a:custGeom>
            <a:avLst/>
            <a:gdLst/>
            <a:ahLst/>
            <a:cxnLst/>
            <a:rect l="l" t="t" r="r" b="b"/>
            <a:pathLst>
              <a:path w="1319601" h="1235984" extrusionOk="0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>
            <a:gsLst>
              <a:gs pos="0">
                <a:srgbClr val="C4D0AC"/>
              </a:gs>
              <a:gs pos="21000">
                <a:srgbClr val="D6E3BC"/>
              </a:gs>
              <a:gs pos="100000">
                <a:srgbClr val="94E53B"/>
              </a:gs>
            </a:gsLst>
            <a:lin ang="5400000" scaled="0"/>
          </a:gradFill>
          <a:ln>
            <a:noFill/>
          </a:ln>
          <a:effectLst>
            <a:outerShdw blurRad="38100" dist="254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08" name="Google Shape;108;p13"/>
          <p:cNvSpPr/>
          <p:nvPr/>
        </p:nvSpPr>
        <p:spPr>
          <a:xfrm rot="-60000">
            <a:off x="-2947324" y="6010575"/>
            <a:ext cx="1097280" cy="274320"/>
          </a:xfrm>
          <a:custGeom>
            <a:avLst/>
            <a:gdLst/>
            <a:ahLst/>
            <a:cxnLst/>
            <a:rect l="l" t="t" r="r" b="b"/>
            <a:pathLst>
              <a:path w="1319601" h="1235984" extrusionOk="0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>
            <a:gsLst>
              <a:gs pos="0">
                <a:srgbClr val="F6E7A6"/>
              </a:gs>
              <a:gs pos="21000">
                <a:srgbClr val="FEF99C"/>
              </a:gs>
              <a:gs pos="100000">
                <a:srgbClr val="FFC925"/>
              </a:gs>
            </a:gsLst>
            <a:lin ang="5400000" scaled="0"/>
          </a:gradFill>
          <a:ln>
            <a:noFill/>
          </a:ln>
          <a:effectLst>
            <a:outerShdw blurRad="38100" dist="254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09" name="Google Shape;109;p13"/>
          <p:cNvSpPr/>
          <p:nvPr/>
        </p:nvSpPr>
        <p:spPr>
          <a:xfrm rot="-60000">
            <a:off x="-2612230" y="4091493"/>
            <a:ext cx="772361" cy="529993"/>
          </a:xfrm>
          <a:custGeom>
            <a:avLst/>
            <a:gdLst/>
            <a:ahLst/>
            <a:cxnLst/>
            <a:rect l="l" t="t" r="r" b="b"/>
            <a:pathLst>
              <a:path w="1319601" h="1235984" extrusionOk="0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>
            <a:gsLst>
              <a:gs pos="0">
                <a:srgbClr val="C4D0AC"/>
              </a:gs>
              <a:gs pos="21000">
                <a:srgbClr val="D6E3BC"/>
              </a:gs>
              <a:gs pos="100000">
                <a:srgbClr val="94E53B"/>
              </a:gs>
            </a:gsLst>
            <a:lin ang="5400000" scaled="0"/>
          </a:gradFill>
          <a:ln>
            <a:noFill/>
          </a:ln>
          <a:effectLst>
            <a:outerShdw blurRad="38100" dist="254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10" name="Google Shape;110;p13"/>
          <p:cNvSpPr/>
          <p:nvPr/>
        </p:nvSpPr>
        <p:spPr>
          <a:xfrm rot="-60000">
            <a:off x="-1660291" y="4103717"/>
            <a:ext cx="772361" cy="529993"/>
          </a:xfrm>
          <a:custGeom>
            <a:avLst/>
            <a:gdLst/>
            <a:ahLst/>
            <a:cxnLst/>
            <a:rect l="l" t="t" r="r" b="b"/>
            <a:pathLst>
              <a:path w="1319601" h="1235984" extrusionOk="0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>
            <a:gsLst>
              <a:gs pos="0">
                <a:srgbClr val="8BD0E9"/>
              </a:gs>
              <a:gs pos="25000">
                <a:srgbClr val="75DBFF"/>
              </a:gs>
              <a:gs pos="100000">
                <a:srgbClr val="75DBFF"/>
              </a:gs>
            </a:gsLst>
            <a:lin ang="5400000" scaled="0"/>
          </a:gradFill>
          <a:ln>
            <a:noFill/>
          </a:ln>
          <a:effectLst>
            <a:outerShdw blurRad="38100" dist="254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11" name="Google Shape;111;p13"/>
          <p:cNvSpPr/>
          <p:nvPr/>
        </p:nvSpPr>
        <p:spPr>
          <a:xfrm rot="-60000">
            <a:off x="-2612230" y="4726172"/>
            <a:ext cx="772361" cy="529993"/>
          </a:xfrm>
          <a:custGeom>
            <a:avLst/>
            <a:gdLst/>
            <a:ahLst/>
            <a:cxnLst/>
            <a:rect l="l" t="t" r="r" b="b"/>
            <a:pathLst>
              <a:path w="1319601" h="1235984" extrusionOk="0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>
            <a:gsLst>
              <a:gs pos="0">
                <a:srgbClr val="F6E7A6"/>
              </a:gs>
              <a:gs pos="21000">
                <a:srgbClr val="FEF99C"/>
              </a:gs>
              <a:gs pos="100000">
                <a:srgbClr val="FFC925"/>
              </a:gs>
            </a:gsLst>
            <a:lin ang="5400000" scaled="0"/>
          </a:gradFill>
          <a:ln>
            <a:noFill/>
          </a:ln>
          <a:effectLst>
            <a:outerShdw blurRad="38100" dist="254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12" name="Google Shape;112;p13"/>
          <p:cNvSpPr/>
          <p:nvPr/>
        </p:nvSpPr>
        <p:spPr>
          <a:xfrm rot="-60000">
            <a:off x="-1660291" y="4738396"/>
            <a:ext cx="772361" cy="529993"/>
          </a:xfrm>
          <a:custGeom>
            <a:avLst/>
            <a:gdLst/>
            <a:ahLst/>
            <a:cxnLst/>
            <a:rect l="l" t="t" r="r" b="b"/>
            <a:pathLst>
              <a:path w="1319601" h="1235984" extrusionOk="0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>
            <a:gsLst>
              <a:gs pos="0">
                <a:srgbClr val="CDC1DB"/>
              </a:gs>
              <a:gs pos="27000">
                <a:srgbClr val="CC9EFE"/>
              </a:gs>
              <a:gs pos="76000">
                <a:srgbClr val="CC9EFE"/>
              </a:gs>
              <a:gs pos="100000">
                <a:srgbClr val="CC9EFE"/>
              </a:gs>
            </a:gsLst>
            <a:lin ang="5400000" scaled="0"/>
          </a:gradFill>
          <a:ln>
            <a:noFill/>
          </a:ln>
          <a:effectLst>
            <a:outerShdw blurRad="38100" dist="254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13" name="Google Shape;113;p13"/>
          <p:cNvSpPr/>
          <p:nvPr/>
        </p:nvSpPr>
        <p:spPr>
          <a:xfrm rot="-60000">
            <a:off x="-3050225" y="1818247"/>
            <a:ext cx="1194748" cy="913271"/>
          </a:xfrm>
          <a:custGeom>
            <a:avLst/>
            <a:gdLst/>
            <a:ahLst/>
            <a:cxnLst/>
            <a:rect l="l" t="t" r="r" b="b"/>
            <a:pathLst>
              <a:path w="1319601" h="1235984" extrusionOk="0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>
            <a:gsLst>
              <a:gs pos="0">
                <a:srgbClr val="C4D0AC"/>
              </a:gs>
              <a:gs pos="21000">
                <a:srgbClr val="D6E3BC"/>
              </a:gs>
              <a:gs pos="100000">
                <a:srgbClr val="94E53B"/>
              </a:gs>
            </a:gsLst>
            <a:lin ang="5400000" scaled="0"/>
          </a:gradFill>
          <a:ln>
            <a:noFill/>
          </a:ln>
          <a:effectLst>
            <a:outerShdw blurRad="38100" dist="254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14" name="Google Shape;114;p13"/>
          <p:cNvSpPr/>
          <p:nvPr/>
        </p:nvSpPr>
        <p:spPr>
          <a:xfrm rot="-60000">
            <a:off x="-1665282" y="1837278"/>
            <a:ext cx="1258239" cy="793957"/>
          </a:xfrm>
          <a:custGeom>
            <a:avLst/>
            <a:gdLst/>
            <a:ahLst/>
            <a:cxnLst/>
            <a:rect l="l" t="t" r="r" b="b"/>
            <a:pathLst>
              <a:path w="1319601" h="1235984" extrusionOk="0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>
            <a:gsLst>
              <a:gs pos="0">
                <a:srgbClr val="8BD0E9"/>
              </a:gs>
              <a:gs pos="25000">
                <a:srgbClr val="75DBFF"/>
              </a:gs>
              <a:gs pos="100000">
                <a:srgbClr val="75DBFF"/>
              </a:gs>
            </a:gsLst>
            <a:lin ang="5400000" scaled="0"/>
          </a:gradFill>
          <a:ln>
            <a:noFill/>
          </a:ln>
          <a:effectLst>
            <a:outerShdw blurRad="38100" dist="254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15" name="Google Shape;115;p13"/>
          <p:cNvSpPr/>
          <p:nvPr/>
        </p:nvSpPr>
        <p:spPr>
          <a:xfrm rot="-60000">
            <a:off x="-1654979" y="6010397"/>
            <a:ext cx="1077315" cy="303031"/>
          </a:xfrm>
          <a:custGeom>
            <a:avLst/>
            <a:gdLst/>
            <a:ahLst/>
            <a:cxnLst/>
            <a:rect l="l" t="t" r="r" b="b"/>
            <a:pathLst>
              <a:path w="1319601" h="1235984" extrusionOk="0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>
            <a:gsLst>
              <a:gs pos="0">
                <a:srgbClr val="CDC1DB"/>
              </a:gs>
              <a:gs pos="27000">
                <a:srgbClr val="CC9EFE"/>
              </a:gs>
              <a:gs pos="76000">
                <a:srgbClr val="CC9EFE"/>
              </a:gs>
              <a:gs pos="100000">
                <a:srgbClr val="CC9EFE"/>
              </a:gs>
            </a:gsLst>
            <a:lin ang="5400000" scaled="0"/>
          </a:gradFill>
          <a:ln>
            <a:noFill/>
          </a:ln>
          <a:effectLst>
            <a:outerShdw blurRad="38100" dist="254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16" name="Google Shape;116;p13"/>
          <p:cNvSpPr/>
          <p:nvPr/>
        </p:nvSpPr>
        <p:spPr>
          <a:xfrm>
            <a:off x="2851880" y="1351705"/>
            <a:ext cx="31451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200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3"/>
          <p:cNvSpPr/>
          <p:nvPr/>
        </p:nvSpPr>
        <p:spPr>
          <a:xfrm>
            <a:off x="2876363" y="2431441"/>
            <a:ext cx="31451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200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3"/>
          <p:cNvSpPr/>
          <p:nvPr/>
        </p:nvSpPr>
        <p:spPr>
          <a:xfrm>
            <a:off x="2851880" y="3443456"/>
            <a:ext cx="31451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2000" dirty="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3"/>
          <p:cNvSpPr/>
          <p:nvPr/>
        </p:nvSpPr>
        <p:spPr>
          <a:xfrm>
            <a:off x="2866504" y="4519417"/>
            <a:ext cx="31451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200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13"/>
          <p:cNvSpPr/>
          <p:nvPr/>
        </p:nvSpPr>
        <p:spPr>
          <a:xfrm>
            <a:off x="5294023" y="1752187"/>
            <a:ext cx="31451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200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3"/>
          <p:cNvSpPr/>
          <p:nvPr/>
        </p:nvSpPr>
        <p:spPr>
          <a:xfrm>
            <a:off x="5290390" y="4484375"/>
            <a:ext cx="31451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sz="200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3"/>
          <p:cNvSpPr/>
          <p:nvPr/>
        </p:nvSpPr>
        <p:spPr>
          <a:xfrm>
            <a:off x="8588757" y="1845833"/>
            <a:ext cx="31451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sz="200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3"/>
          <p:cNvSpPr/>
          <p:nvPr/>
        </p:nvSpPr>
        <p:spPr>
          <a:xfrm>
            <a:off x="8577033" y="4494523"/>
            <a:ext cx="31451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200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13"/>
          <p:cNvSpPr/>
          <p:nvPr/>
        </p:nvSpPr>
        <p:spPr>
          <a:xfrm>
            <a:off x="8441626" y="5614531"/>
            <a:ext cx="444352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200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3"/>
          <p:cNvSpPr/>
          <p:nvPr/>
        </p:nvSpPr>
        <p:spPr>
          <a:xfrm>
            <a:off x="164831" y="4880441"/>
            <a:ext cx="231595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Display / Visualización</a:t>
            </a:r>
            <a:endParaRPr/>
          </a:p>
        </p:txBody>
      </p:sp>
      <p:sp>
        <p:nvSpPr>
          <p:cNvPr id="126" name="Google Shape;126;p13"/>
          <p:cNvSpPr/>
          <p:nvPr/>
        </p:nvSpPr>
        <p:spPr>
          <a:xfrm>
            <a:off x="5635523" y="3389328"/>
            <a:ext cx="120283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Evaluación</a:t>
            </a:r>
            <a:endParaRPr sz="1800" b="1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3"/>
          <p:cNvSpPr/>
          <p:nvPr/>
        </p:nvSpPr>
        <p:spPr>
          <a:xfrm>
            <a:off x="5635523" y="730567"/>
            <a:ext cx="3116591" cy="306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¿</a:t>
            </a:r>
            <a:r>
              <a:rPr lang="en-US" sz="1800" b="1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Qué</a:t>
            </a:r>
            <a:r>
              <a:rPr lang="en-US" sz="1800" b="1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haría</a:t>
            </a:r>
            <a:r>
              <a:rPr lang="en-US" sz="1800" b="1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-US" sz="1800" b="1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alumnado</a:t>
            </a:r>
            <a:r>
              <a:rPr lang="en-US" sz="1800" b="1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dirty="0"/>
          </a:p>
        </p:txBody>
      </p:sp>
      <p:sp>
        <p:nvSpPr>
          <p:cNvPr id="128" name="Google Shape;128;p13"/>
          <p:cNvSpPr/>
          <p:nvPr/>
        </p:nvSpPr>
        <p:spPr>
          <a:xfrm>
            <a:off x="3200400" y="668022"/>
            <a:ext cx="115749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Red social</a:t>
            </a:r>
            <a:endParaRPr sz="1800" b="1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3"/>
          <p:cNvSpPr/>
          <p:nvPr/>
        </p:nvSpPr>
        <p:spPr>
          <a:xfrm>
            <a:off x="3886200" y="5636405"/>
            <a:ext cx="31451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endParaRPr sz="200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129;p13">
            <a:extLst>
              <a:ext uri="{FF2B5EF4-FFF2-40B4-BE49-F238E27FC236}">
                <a16:creationId xmlns:a16="http://schemas.microsoft.com/office/drawing/2014/main" id="{E415BFED-28E2-02DC-6FE2-D1A1EDA441C7}"/>
              </a:ext>
            </a:extLst>
          </p:cNvPr>
          <p:cNvSpPr/>
          <p:nvPr/>
        </p:nvSpPr>
        <p:spPr>
          <a:xfrm>
            <a:off x="3201133" y="2209799"/>
            <a:ext cx="2666267" cy="368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 b="1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Rol docente</a:t>
            </a:r>
            <a:endParaRPr lang="es-MX" dirty="0"/>
          </a:p>
        </p:txBody>
      </p:sp>
      <p:pic>
        <p:nvPicPr>
          <p:cNvPr id="3" name="Gráfico 2" descr="Smartphone con relleno sólido">
            <a:extLst>
              <a:ext uri="{FF2B5EF4-FFF2-40B4-BE49-F238E27FC236}">
                <a16:creationId xmlns:a16="http://schemas.microsoft.com/office/drawing/2014/main" id="{07D81DE5-20B2-70D6-9C77-878A64EF2F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463" y="82613"/>
            <a:ext cx="563539" cy="563539"/>
          </a:xfrm>
          <a:prstGeom prst="rect">
            <a:avLst/>
          </a:prstGeom>
        </p:spPr>
      </p:pic>
      <p:sp>
        <p:nvSpPr>
          <p:cNvPr id="4" name="Google Shape;113;p11">
            <a:extLst>
              <a:ext uri="{FF2B5EF4-FFF2-40B4-BE49-F238E27FC236}">
                <a16:creationId xmlns:a16="http://schemas.microsoft.com/office/drawing/2014/main" id="{C7C99D0A-4D14-5FDF-D138-EFDA57AD301D}"/>
              </a:ext>
            </a:extLst>
          </p:cNvPr>
          <p:cNvSpPr txBox="1"/>
          <p:nvPr/>
        </p:nvSpPr>
        <p:spPr>
          <a:xfrm>
            <a:off x="550039" y="95786"/>
            <a:ext cx="239343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0" i="0" u="none" strike="noStrike" cap="none" dirty="0" err="1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Canvas</a:t>
            </a:r>
            <a:r>
              <a:rPr lang="es-MX" sz="1400" b="0" i="0" u="none" strike="noStrike" cap="none" dirty="0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 de diseño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1" i="0" u="none" strike="noStrike" cap="none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Redes Sociales</a:t>
            </a:r>
            <a:endParaRPr sz="1400" b="1" i="0" u="none" strike="noStrike" cap="none" dirty="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114;p11">
            <a:extLst>
              <a:ext uri="{FF2B5EF4-FFF2-40B4-BE49-F238E27FC236}">
                <a16:creationId xmlns:a16="http://schemas.microsoft.com/office/drawing/2014/main" id="{C3CF0E10-3644-9D2F-E53A-01CF1E1AB5FE}"/>
              </a:ext>
            </a:extLst>
          </p:cNvPr>
          <p:cNvSpPr txBox="1"/>
          <p:nvPr/>
        </p:nvSpPr>
        <p:spPr>
          <a:xfrm>
            <a:off x="2259482" y="197777"/>
            <a:ext cx="2874651" cy="36200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MX" sz="1100" b="0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Nombre del curso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121;p11">
            <a:extLst>
              <a:ext uri="{FF2B5EF4-FFF2-40B4-BE49-F238E27FC236}">
                <a16:creationId xmlns:a16="http://schemas.microsoft.com/office/drawing/2014/main" id="{259A1397-DA13-7C70-71AE-8BB300CC9A5C}"/>
              </a:ext>
            </a:extLst>
          </p:cNvPr>
          <p:cNvSpPr txBox="1"/>
          <p:nvPr/>
        </p:nvSpPr>
        <p:spPr>
          <a:xfrm>
            <a:off x="5217818" y="197777"/>
            <a:ext cx="2710095" cy="36200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MX" sz="1100" b="0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Docente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7DC404E-A01C-C041-981A-450D6A8131DC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  <p:extLst>
      <p:ext uri="{BB962C8B-B14F-4D97-AF65-F5344CB8AC3E}">
        <p14:creationId xmlns:p14="http://schemas.microsoft.com/office/powerpoint/2010/main" val="918846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90C1F38767E4E4E8F7C0F5DE03CE2FF" ma:contentTypeVersion="1" ma:contentTypeDescription="Crear nuevo documento." ma:contentTypeScope="" ma:versionID="0035c5bf3082b40c64fbb28860ee06d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ac2bd80f8c51e56c4b7ff0cea689571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46D5CC8-4046-4A09-ACD5-1D99B06C1D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34D6022-1F03-456F-8508-38A87391A1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EB6126-D89F-4A92-87AD-FC91C54F1441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828</Words>
  <Application>Microsoft Office PowerPoint</Application>
  <PresentationFormat>On-screen Show (4:3)</PresentationFormat>
  <Paragraphs>166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Graciela González Valdepeña</dc:creator>
  <cp:lastModifiedBy>Laura Patricia Zepeda Orantes</cp:lastModifiedBy>
  <cp:revision>23</cp:revision>
  <dcterms:modified xsi:type="dcterms:W3CDTF">2024-04-16T18:10:36Z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0x010100290C1F38767E4E4E8F7C0F5DE03CE2FF</vt:lpwstr>
  </property>
</Properties>
</file>