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9" r:id="rId6"/>
    <p:sldId id="258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674"/>
  </p:normalViewPr>
  <p:slideViewPr>
    <p:cSldViewPr snapToGrid="0">
      <p:cViewPr varScale="1">
        <p:scale>
          <a:sx n="64" d="100"/>
          <a:sy n="64" d="100"/>
        </p:scale>
        <p:origin x="1788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94782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51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419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65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SzPct val="1000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SzPct val="1000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SzPct val="1000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MX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9D079092-90DD-A758-C75F-86434FC4A17D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A58105D4-DF5F-6934-6764-1C71AC882F91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09745266-8763-B3A4-AE9B-F0235E79C3E1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363B02C4-49F9-EEC0-AD4D-2880ECB13DFC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33A84E93-6D83-812D-0F05-2DC12D640325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7;p1">
            <a:extLst>
              <a:ext uri="{FF2B5EF4-FFF2-40B4-BE49-F238E27FC236}">
                <a16:creationId xmlns:a16="http://schemas.microsoft.com/office/drawing/2014/main" id="{0D2A36E5-DA91-1072-7BFC-E6AEB0901EB8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Google Shape;22;p1">
            <a:extLst>
              <a:ext uri="{FF2B5EF4-FFF2-40B4-BE49-F238E27FC236}">
                <a16:creationId xmlns:a16="http://schemas.microsoft.com/office/drawing/2014/main" id="{6E63FE8A-4D5F-3D05-74E6-32356331638A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23;p1">
            <a:extLst>
              <a:ext uri="{FF2B5EF4-FFF2-40B4-BE49-F238E27FC236}">
                <a16:creationId xmlns:a16="http://schemas.microsoft.com/office/drawing/2014/main" id="{7D125441-D5CA-E46C-7FAE-B5246272EDC3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B0E352C7-6E58-7C2B-54A2-F8C434DBEF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3DF7A570-17E2-9035-BE1E-3CBAC8D7D62F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Story Centered Course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06CC4426-6913-209D-18F4-AA2F8421061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D33A0FD5-F470-D13B-8B97-766D24D1AED6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4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289047" y="1383510"/>
            <a:ext cx="3654526" cy="15137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itchFamily="34" charset="0"/>
                <a:cs typeface="Arial" pitchFamily="34" charset="0"/>
              </a:rPr>
              <a:t>El perfil nos ayuda a definir la propuesta del Story Centered course.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¿Quiénes son nuestros estudiantes?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¿De qué carrera? ¿De qué semestre? 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¿De qué edad?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¿En qué podrían trabajar recién egresados?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expectativas podrían tener de lo que el curso les dejará? 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intereses tienen?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les gusta?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no les gusta?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esperan de esta clase?</a:t>
            </a:r>
            <a:endParaRPr sz="9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39513" y="1386792"/>
            <a:ext cx="2127558" cy="86177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Describir el o los objetivos que se pretenden lograr con la estrategia. Debe ir vinculado con el objetivo de aprendizaje o las competencias que esperamos reforzar o desarrollar.</a:t>
            </a:r>
          </a:p>
        </p:txBody>
      </p:sp>
      <p:sp>
        <p:nvSpPr>
          <p:cNvPr id="173" name="Shape 173"/>
          <p:cNvSpPr/>
          <p:nvPr/>
        </p:nvSpPr>
        <p:spPr>
          <a:xfrm>
            <a:off x="6190748" y="1366469"/>
            <a:ext cx="2584845" cy="11907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Indicar la variante de contexto que mejor aplique de acuerdo con la naturaleza del curso y al perfil del </a:t>
            </a:r>
            <a:r>
              <a:rPr lang="es-MX" sz="900" dirty="0" err="1">
                <a:latin typeface="Arial" panose="020B0604020202020204" pitchFamily="34" charset="0"/>
                <a:cs typeface="Arial" pitchFamily="34" charset="0"/>
              </a:rPr>
              <a:t>alumado</a:t>
            </a: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. Se puede elegir entre una de estas variantes o pensar otra: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Centro de negocios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Incubadora de negocios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Empresa / Industria</a:t>
            </a:r>
          </a:p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Podemos ser muy específicos, (e.g. un banco, una agencia de publicidad)</a:t>
            </a:r>
          </a:p>
        </p:txBody>
      </p:sp>
      <p:sp>
        <p:nvSpPr>
          <p:cNvPr id="174" name="Shape 174"/>
          <p:cNvSpPr/>
          <p:nvPr/>
        </p:nvSpPr>
        <p:spPr>
          <a:xfrm>
            <a:off x="139513" y="3721785"/>
            <a:ext cx="182450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Dentro del contexto definido, qué papeles tendría las y los estudiantes (roleplay).</a:t>
            </a:r>
            <a:endParaRPr lang="es-MX" sz="9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4229498" y="3672768"/>
            <a:ext cx="2087624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itchFamily="34" charset="0"/>
                <a:cs typeface="Arial" pitchFamily="34" charset="0"/>
              </a:rPr>
              <a:t>Describir el escenario, la narrativa del contexto de acuerdo con la variante seleccionada; explicando el reto a lograr, sus etapas.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81412" y="48875"/>
            <a:ext cx="2323449" cy="279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836336" y="47827"/>
            <a:ext cx="2739370" cy="28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36335" y="351130"/>
            <a:ext cx="2739369" cy="28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481412" y="352178"/>
            <a:ext cx="2323449" cy="279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7" name="Shape 191"/>
          <p:cNvSpPr/>
          <p:nvPr/>
        </p:nvSpPr>
        <p:spPr>
          <a:xfrm>
            <a:off x="536315" y="764742"/>
            <a:ext cx="1510472" cy="5190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 académico</a:t>
            </a:r>
          </a:p>
        </p:txBody>
      </p:sp>
      <p:sp>
        <p:nvSpPr>
          <p:cNvPr id="188" name="Shape 192"/>
          <p:cNvSpPr/>
          <p:nvPr/>
        </p:nvSpPr>
        <p:spPr>
          <a:xfrm>
            <a:off x="2742048" y="850800"/>
            <a:ext cx="2002232" cy="300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Perfil del alumnado</a:t>
            </a:r>
          </a:p>
        </p:txBody>
      </p:sp>
      <p:sp>
        <p:nvSpPr>
          <p:cNvPr id="189" name="Shape 194"/>
          <p:cNvSpPr/>
          <p:nvPr/>
        </p:nvSpPr>
        <p:spPr>
          <a:xfrm>
            <a:off x="6706650" y="803636"/>
            <a:ext cx="1585943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b="1" dirty="0">
                <a:solidFill>
                  <a:srgbClr val="00B0F0"/>
                </a:solidFill>
              </a:rPr>
              <a:t>Contexto SCC</a:t>
            </a:r>
          </a:p>
        </p:txBody>
      </p:sp>
      <p:sp>
        <p:nvSpPr>
          <p:cNvPr id="190" name="Shape 210"/>
          <p:cNvSpPr/>
          <p:nvPr/>
        </p:nvSpPr>
        <p:spPr>
          <a:xfrm>
            <a:off x="3319469" y="2350718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211"/>
          <p:cNvSpPr/>
          <p:nvPr/>
        </p:nvSpPr>
        <p:spPr>
          <a:xfrm>
            <a:off x="3286024" y="2959069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5428" y="752531"/>
            <a:ext cx="421326" cy="436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216" descr="Imagen relacionad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03133" y="4661189"/>
            <a:ext cx="439780" cy="318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218" descr="Resultado de imagen para learn icon 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60692" y="3015764"/>
            <a:ext cx="320968" cy="320968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219"/>
          <p:cNvSpPr/>
          <p:nvPr/>
        </p:nvSpPr>
        <p:spPr>
          <a:xfrm>
            <a:off x="574276" y="2967046"/>
            <a:ext cx="1075094" cy="4616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Rol del estudiante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26"/>
          <p:cNvSpPr/>
          <p:nvPr/>
        </p:nvSpPr>
        <p:spPr>
          <a:xfrm>
            <a:off x="4639407" y="2986036"/>
            <a:ext cx="1060025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Reto y contexto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20989" y="683234"/>
            <a:ext cx="8902314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5556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08181" y="2821097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6190748" y="605743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179395" y="2800330"/>
            <a:ext cx="576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2C27D675-BD69-C249-AE19-7E4349760F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0634" y="843922"/>
            <a:ext cx="282893" cy="31432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B9ED0ED7-A6FD-D04F-B728-6B625548CB2D}"/>
              </a:ext>
            </a:extLst>
          </p:cNvPr>
          <p:cNvSpPr txBox="1"/>
          <p:nvPr/>
        </p:nvSpPr>
        <p:spPr>
          <a:xfrm>
            <a:off x="2289047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76" name="Shape 174">
            <a:extLst>
              <a:ext uri="{FF2B5EF4-FFF2-40B4-BE49-F238E27FC236}">
                <a16:creationId xmlns:a16="http://schemas.microsoft.com/office/drawing/2014/main" id="{2FCF5CFC-41D1-D041-A911-7892654F7268}"/>
              </a:ext>
            </a:extLst>
          </p:cNvPr>
          <p:cNvSpPr/>
          <p:nvPr/>
        </p:nvSpPr>
        <p:spPr>
          <a:xfrm>
            <a:off x="2289047" y="3721785"/>
            <a:ext cx="14882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/>
            <a:r>
              <a:rPr lang="es-MX" sz="900" dirty="0">
                <a:latin typeface="Arial" pitchFamily="34" charset="0"/>
                <a:cs typeface="Arial" pitchFamily="34" charset="0"/>
              </a:rPr>
              <a:t>Dentro del contexto definido, qué papel tendría el </a:t>
            </a:r>
            <a:br>
              <a:rPr lang="es-MX" sz="900" dirty="0">
                <a:latin typeface="Arial" pitchFamily="34" charset="0"/>
                <a:cs typeface="Arial" pitchFamily="34" charset="0"/>
              </a:rPr>
            </a:br>
            <a:r>
              <a:rPr lang="es-MX" sz="900" dirty="0">
                <a:latin typeface="Arial" pitchFamily="34" charset="0"/>
                <a:cs typeface="Arial" pitchFamily="34" charset="0"/>
              </a:rPr>
              <a:t>docente (role play). </a:t>
            </a:r>
          </a:p>
        </p:txBody>
      </p:sp>
      <p:sp>
        <p:nvSpPr>
          <p:cNvPr id="77" name="Shape 219">
            <a:extLst>
              <a:ext uri="{FF2B5EF4-FFF2-40B4-BE49-F238E27FC236}">
                <a16:creationId xmlns:a16="http://schemas.microsoft.com/office/drawing/2014/main" id="{91759F28-E380-1F46-AA78-AA48FDB530EA}"/>
              </a:ext>
            </a:extLst>
          </p:cNvPr>
          <p:cNvSpPr/>
          <p:nvPr/>
        </p:nvSpPr>
        <p:spPr>
          <a:xfrm>
            <a:off x="2712778" y="2995088"/>
            <a:ext cx="1068661" cy="4764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Rol del docente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CBAC89-3775-714F-AC42-F74937E4AFB0}"/>
              </a:ext>
            </a:extLst>
          </p:cNvPr>
          <p:cNvSpPr txBox="1"/>
          <p:nvPr/>
        </p:nvSpPr>
        <p:spPr>
          <a:xfrm>
            <a:off x="2213176" y="2797768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86" name="Shape 175">
            <a:extLst>
              <a:ext uri="{FF2B5EF4-FFF2-40B4-BE49-F238E27FC236}">
                <a16:creationId xmlns:a16="http://schemas.microsoft.com/office/drawing/2014/main" id="{B5D57762-A889-A34C-90C8-CDF10A4AA200}"/>
              </a:ext>
            </a:extLst>
          </p:cNvPr>
          <p:cNvSpPr/>
          <p:nvPr/>
        </p:nvSpPr>
        <p:spPr>
          <a:xfrm>
            <a:off x="6754525" y="3795095"/>
            <a:ext cx="1870274" cy="10540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Describir la forma en que se mantendrá el círculo mágico: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Lenguaje a utilizar,  comunicación con los alumnos. 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Identificar las fronteras del círculo mágico, es decir dónde termina (e.g. en retroalimentación, en semana de exámenes).</a:t>
            </a:r>
          </a:p>
        </p:txBody>
      </p:sp>
      <p:sp>
        <p:nvSpPr>
          <p:cNvPr id="87" name="Shape 226">
            <a:extLst>
              <a:ext uri="{FF2B5EF4-FFF2-40B4-BE49-F238E27FC236}">
                <a16:creationId xmlns:a16="http://schemas.microsoft.com/office/drawing/2014/main" id="{0AA853B6-E449-AD4E-8C0C-1DA0E2E6AFED}"/>
              </a:ext>
            </a:extLst>
          </p:cNvPr>
          <p:cNvSpPr/>
          <p:nvPr/>
        </p:nvSpPr>
        <p:spPr>
          <a:xfrm>
            <a:off x="6978597" y="3011174"/>
            <a:ext cx="17299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Círculo mágico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B7EEB13-FF74-CF4E-B135-C8002F968EE4}"/>
              </a:ext>
            </a:extLst>
          </p:cNvPr>
          <p:cNvSpPr txBox="1"/>
          <p:nvPr/>
        </p:nvSpPr>
        <p:spPr>
          <a:xfrm>
            <a:off x="6529791" y="2867485"/>
            <a:ext cx="576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pic>
        <p:nvPicPr>
          <p:cNvPr id="44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CD144E69-0A24-FE49-BB0F-C0914A3D3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705" y="3038575"/>
            <a:ext cx="358597" cy="35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Shape 174">
            <a:extLst>
              <a:ext uri="{FF2B5EF4-FFF2-40B4-BE49-F238E27FC236}">
                <a16:creationId xmlns:a16="http://schemas.microsoft.com/office/drawing/2014/main" id="{2945E957-B80C-584B-BFDA-132EF44BFDB2}"/>
              </a:ext>
            </a:extLst>
          </p:cNvPr>
          <p:cNvSpPr/>
          <p:nvPr/>
        </p:nvSpPr>
        <p:spPr>
          <a:xfrm>
            <a:off x="116687" y="5355031"/>
            <a:ext cx="2100684" cy="78242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¿Qué riesgos podríamos tener durante la implementación? </a:t>
            </a:r>
            <a:br>
              <a:rPr lang="es-MX" sz="900" dirty="0">
                <a:latin typeface="Arial" panose="020B0604020202020204" pitchFamily="34" charset="0"/>
                <a:cs typeface="Arial" pitchFamily="34" charset="0"/>
              </a:rPr>
            </a:b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Incidentes negativos (de comportamiento, actitud o resultado con las y los estudiantes)</a:t>
            </a:r>
          </a:p>
        </p:txBody>
      </p:sp>
      <p:sp>
        <p:nvSpPr>
          <p:cNvPr id="46" name="Shape 175">
            <a:extLst>
              <a:ext uri="{FF2B5EF4-FFF2-40B4-BE49-F238E27FC236}">
                <a16:creationId xmlns:a16="http://schemas.microsoft.com/office/drawing/2014/main" id="{1C06FECE-E3E0-9845-93D5-B156EF8889C8}"/>
              </a:ext>
            </a:extLst>
          </p:cNvPr>
          <p:cNvSpPr/>
          <p:nvPr/>
        </p:nvSpPr>
        <p:spPr>
          <a:xfrm>
            <a:off x="4256223" y="5434001"/>
            <a:ext cx="1870274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itchFamily="34" charset="0"/>
                <a:cs typeface="Arial" pitchFamily="34" charset="0"/>
              </a:rPr>
              <a:t>Elementos que darán identidad visual y estética a tu estrategia: iconografía, colores, avatars, logotipos, etc…</a:t>
            </a:r>
          </a:p>
        </p:txBody>
      </p:sp>
      <p:sp>
        <p:nvSpPr>
          <p:cNvPr id="48" name="Shape 219">
            <a:extLst>
              <a:ext uri="{FF2B5EF4-FFF2-40B4-BE49-F238E27FC236}">
                <a16:creationId xmlns:a16="http://schemas.microsoft.com/office/drawing/2014/main" id="{589CC069-C10C-C740-9D49-83E7F21CF61C}"/>
              </a:ext>
            </a:extLst>
          </p:cNvPr>
          <p:cNvSpPr/>
          <p:nvPr/>
        </p:nvSpPr>
        <p:spPr>
          <a:xfrm>
            <a:off x="595548" y="4661444"/>
            <a:ext cx="1249476" cy="4616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Riesgos potenciales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226">
            <a:extLst>
              <a:ext uri="{FF2B5EF4-FFF2-40B4-BE49-F238E27FC236}">
                <a16:creationId xmlns:a16="http://schemas.microsoft.com/office/drawing/2014/main" id="{2B28D59A-6E18-5D41-9132-C017A9E2F6C9}"/>
              </a:ext>
            </a:extLst>
          </p:cNvPr>
          <p:cNvSpPr/>
          <p:nvPr/>
        </p:nvSpPr>
        <p:spPr>
          <a:xfrm>
            <a:off x="5012884" y="4656942"/>
            <a:ext cx="125756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b="1" dirty="0">
                <a:solidFill>
                  <a:srgbClr val="00B0F0"/>
                </a:solidFill>
              </a:rPr>
              <a:t>Aesthetics (Estética)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ABE2BA-2119-D14A-A2A4-92036D8B4276}"/>
              </a:ext>
            </a:extLst>
          </p:cNvPr>
          <p:cNvSpPr txBox="1"/>
          <p:nvPr/>
        </p:nvSpPr>
        <p:spPr>
          <a:xfrm>
            <a:off x="139513" y="451773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3E3FF4-3DB3-1844-BD33-8F75BB682740}"/>
              </a:ext>
            </a:extLst>
          </p:cNvPr>
          <p:cNvSpPr txBox="1"/>
          <p:nvPr/>
        </p:nvSpPr>
        <p:spPr>
          <a:xfrm>
            <a:off x="4114634" y="4524971"/>
            <a:ext cx="9994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52" name="Shape 174">
            <a:extLst>
              <a:ext uri="{FF2B5EF4-FFF2-40B4-BE49-F238E27FC236}">
                <a16:creationId xmlns:a16="http://schemas.microsoft.com/office/drawing/2014/main" id="{3285D012-48BE-8C47-8E8C-2AFE5279F371}"/>
              </a:ext>
            </a:extLst>
          </p:cNvPr>
          <p:cNvSpPr/>
          <p:nvPr/>
        </p:nvSpPr>
        <p:spPr>
          <a:xfrm>
            <a:off x="2289047" y="5434001"/>
            <a:ext cx="14882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itchFamily="34" charset="0"/>
                <a:cs typeface="Arial" pitchFamily="34" charset="0"/>
              </a:rPr>
              <a:t>Qué otros giros se le podría dar al Story Centered Course. </a:t>
            </a:r>
          </a:p>
        </p:txBody>
      </p:sp>
      <p:sp>
        <p:nvSpPr>
          <p:cNvPr id="53" name="Shape 219">
            <a:extLst>
              <a:ext uri="{FF2B5EF4-FFF2-40B4-BE49-F238E27FC236}">
                <a16:creationId xmlns:a16="http://schemas.microsoft.com/office/drawing/2014/main" id="{E09000C7-AFC2-404F-8D50-744E1CB23BF8}"/>
              </a:ext>
            </a:extLst>
          </p:cNvPr>
          <p:cNvSpPr/>
          <p:nvPr/>
        </p:nvSpPr>
        <p:spPr>
          <a:xfrm>
            <a:off x="2692147" y="4710290"/>
            <a:ext cx="932459" cy="3265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Variante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101CC68-C4A1-4B4F-9BC1-1A32DF756BDA}"/>
              </a:ext>
            </a:extLst>
          </p:cNvPr>
          <p:cNvSpPr txBox="1"/>
          <p:nvPr/>
        </p:nvSpPr>
        <p:spPr>
          <a:xfrm>
            <a:off x="2289047" y="451773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D2AB8E2F-BD54-EE44-AE89-5DDF7E19CAC9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9492" y="747031"/>
            <a:ext cx="519528" cy="300352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67F37D-762B-4C46-AAAD-A5C192CC6B73}"/>
              </a:ext>
            </a:extLst>
          </p:cNvPr>
          <p:cNvCxnSpPr/>
          <p:nvPr/>
        </p:nvCxnSpPr>
        <p:spPr>
          <a:xfrm flipH="1">
            <a:off x="120989" y="2946982"/>
            <a:ext cx="8898805" cy="0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pic>
        <p:nvPicPr>
          <p:cNvPr id="58" name="Picture 4" descr="http://iowacityfitness.com/wp-content/uploads/2015/03/Steps-Icon.png">
            <a:extLst>
              <a:ext uri="{FF2B5EF4-FFF2-40B4-BE49-F238E27FC236}">
                <a16:creationId xmlns:a16="http://schemas.microsoft.com/office/drawing/2014/main" id="{E5F23961-7AD1-4C40-8B88-7D5AF8C9F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00" y="2897994"/>
            <a:ext cx="530716" cy="5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0DE3A70-673B-3843-9FF8-6DDE647D7F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1969" y="4668148"/>
            <a:ext cx="358892" cy="30427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984989DB-F2BE-6D40-8547-9467F367EB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60692" y="4673178"/>
            <a:ext cx="438311" cy="249384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ECF55F-1DFF-554F-9E62-B89C22A9D555}"/>
              </a:ext>
            </a:extLst>
          </p:cNvPr>
          <p:cNvCxnSpPr>
            <a:cxnSpLocks/>
          </p:cNvCxnSpPr>
          <p:nvPr/>
        </p:nvCxnSpPr>
        <p:spPr>
          <a:xfrm flipH="1">
            <a:off x="120990" y="4642218"/>
            <a:ext cx="6367167" cy="0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CAA0FC2-269E-4347-BC81-C27CED054C36}"/>
              </a:ext>
            </a:extLst>
          </p:cNvPr>
          <p:cNvCxnSpPr>
            <a:cxnSpLocks/>
          </p:cNvCxnSpPr>
          <p:nvPr/>
        </p:nvCxnSpPr>
        <p:spPr>
          <a:xfrm flipH="1" flipV="1">
            <a:off x="6488157" y="2956385"/>
            <a:ext cx="38898" cy="3152995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D4DBFC6-D286-6F4C-A383-DAC40EBFD6B7}"/>
              </a:ext>
            </a:extLst>
          </p:cNvPr>
          <p:cNvCxnSpPr>
            <a:cxnSpLocks/>
          </p:cNvCxnSpPr>
          <p:nvPr/>
        </p:nvCxnSpPr>
        <p:spPr>
          <a:xfrm flipH="1" flipV="1">
            <a:off x="5984724" y="706345"/>
            <a:ext cx="27642" cy="2240637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FFC735B-21AB-4F46-B886-BAF65D2BA7A3}"/>
              </a:ext>
            </a:extLst>
          </p:cNvPr>
          <p:cNvCxnSpPr>
            <a:cxnSpLocks/>
          </p:cNvCxnSpPr>
          <p:nvPr/>
        </p:nvCxnSpPr>
        <p:spPr>
          <a:xfrm flipH="1" flipV="1">
            <a:off x="2173012" y="706346"/>
            <a:ext cx="67184" cy="5445921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8044491-8236-3C47-9133-BF762F04F1B4}"/>
              </a:ext>
            </a:extLst>
          </p:cNvPr>
          <p:cNvCxnSpPr>
            <a:cxnSpLocks/>
          </p:cNvCxnSpPr>
          <p:nvPr/>
        </p:nvCxnSpPr>
        <p:spPr>
          <a:xfrm flipH="1" flipV="1">
            <a:off x="4145649" y="2956385"/>
            <a:ext cx="38898" cy="3152995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pic>
        <p:nvPicPr>
          <p:cNvPr id="72" name="Picture 71">
            <a:extLst>
              <a:ext uri="{FF2B5EF4-FFF2-40B4-BE49-F238E27FC236}">
                <a16:creationId xmlns:a16="http://schemas.microsoft.com/office/drawing/2014/main" id="{91D43068-9AB1-6F4F-9317-8FFFF1A1AB77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0677" y="3045169"/>
            <a:ext cx="380334" cy="3542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EE908E-D117-A29C-87F3-7DC724F2E0E4}"/>
              </a:ext>
            </a:extLst>
          </p:cNvPr>
          <p:cNvSpPr txBox="1"/>
          <p:nvPr/>
        </p:nvSpPr>
        <p:spPr>
          <a:xfrm>
            <a:off x="7575705" y="47826"/>
            <a:ext cx="1543358" cy="27975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i="1" dirty="0">
                <a:solidFill>
                  <a:schemeClr val="tx1"/>
                </a:solidFill>
              </a:rPr>
              <a:t>Idioma </a:t>
            </a:r>
            <a:r>
              <a:rPr lang="en-US" sz="1100" i="1" dirty="0" err="1">
                <a:solidFill>
                  <a:schemeClr val="tx1"/>
                </a:solidFill>
              </a:rPr>
              <a:t>español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4" name="Google Shape;113;p11">
            <a:extLst>
              <a:ext uri="{FF2B5EF4-FFF2-40B4-BE49-F238E27FC236}">
                <a16:creationId xmlns:a16="http://schemas.microsoft.com/office/drawing/2014/main" id="{FE319191-3DD5-37FA-D253-A206E39793CF}"/>
              </a:ext>
            </a:extLst>
          </p:cNvPr>
          <p:cNvSpPr txBox="1"/>
          <p:nvPr/>
        </p:nvSpPr>
        <p:spPr>
          <a:xfrm>
            <a:off x="675449" y="95823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</a:t>
            </a: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Centered</a:t>
            </a: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Course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ráfico 5" descr="Narración con relleno sólido">
            <a:extLst>
              <a:ext uri="{FF2B5EF4-FFF2-40B4-BE49-F238E27FC236}">
                <a16:creationId xmlns:a16="http://schemas.microsoft.com/office/drawing/2014/main" id="{89346A61-5B76-E8D1-0036-B5DD54D5612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2158" y="122776"/>
            <a:ext cx="459874" cy="4598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289047" y="1383510"/>
            <a:ext cx="3654526" cy="15137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itchFamily="34" charset="0"/>
                <a:cs typeface="Arial" pitchFamily="34" charset="0"/>
              </a:rPr>
              <a:t>El perfil nos ayuda a definir la propuesta del Story Centered course.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¿Quiénes son nuestros estudiantes?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¿De qué carrera? ¿De qué semestre? 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¿De qué edad?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¿En qué podrían trabajar recién egresados?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expectativas podrían tener de lo que el curso les dejará? 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intereses tienen?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les gusta?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no les gusta?</a:t>
            </a:r>
          </a:p>
          <a:p>
            <a:r>
              <a:rPr lang="es-MX" sz="900" dirty="0">
                <a:latin typeface="Arial" pitchFamily="34" charset="0"/>
                <a:cs typeface="Arial" pitchFamily="34" charset="0"/>
              </a:rPr>
              <a:t>¿Qué esperan de esta clase?</a:t>
            </a:r>
            <a:endParaRPr sz="9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39513" y="1386792"/>
            <a:ext cx="2127558" cy="86177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Describir el o los objetivos que se pretenden lograr con la estrategia. Debe ir vinculado con el objetivo de aprendizaje o las competencias que esperamos reforzar o desarrollar.</a:t>
            </a:r>
          </a:p>
        </p:txBody>
      </p:sp>
      <p:sp>
        <p:nvSpPr>
          <p:cNvPr id="173" name="Shape 173"/>
          <p:cNvSpPr/>
          <p:nvPr/>
        </p:nvSpPr>
        <p:spPr>
          <a:xfrm>
            <a:off x="6190748" y="1366469"/>
            <a:ext cx="2584845" cy="11907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Indicar la variante de contexto que mejor aplique de acuerdo con la naturaleza del curso y al perfil del </a:t>
            </a:r>
            <a:r>
              <a:rPr lang="es-MX" sz="900" dirty="0" err="1">
                <a:latin typeface="Arial" panose="020B0604020202020204" pitchFamily="34" charset="0"/>
                <a:cs typeface="Arial" pitchFamily="34" charset="0"/>
              </a:rPr>
              <a:t>alumado</a:t>
            </a: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. Se puede elegir entre una de estas variantes o pensar otra: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Centro de negocios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Incubadora de negocios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Empresa / Industria</a:t>
            </a:r>
          </a:p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Podemos ser muy específicos, (e.g. un banco, una agencia de publicidad)</a:t>
            </a:r>
          </a:p>
        </p:txBody>
      </p:sp>
      <p:sp>
        <p:nvSpPr>
          <p:cNvPr id="174" name="Shape 174"/>
          <p:cNvSpPr/>
          <p:nvPr/>
        </p:nvSpPr>
        <p:spPr>
          <a:xfrm>
            <a:off x="139513" y="3810685"/>
            <a:ext cx="182450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Dentro del contexto definido, qué papeles tendría las y los estudiantes (roleplay).</a:t>
            </a:r>
            <a:endParaRPr lang="es-MX" sz="9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481412" y="48875"/>
            <a:ext cx="2323449" cy="279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836336" y="47827"/>
            <a:ext cx="2739370" cy="28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36335" y="351130"/>
            <a:ext cx="2739369" cy="28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481412" y="352178"/>
            <a:ext cx="2323449" cy="279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7" name="Shape 191"/>
          <p:cNvSpPr/>
          <p:nvPr/>
        </p:nvSpPr>
        <p:spPr>
          <a:xfrm>
            <a:off x="536315" y="764742"/>
            <a:ext cx="1510472" cy="5190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 académico</a:t>
            </a:r>
          </a:p>
        </p:txBody>
      </p:sp>
      <p:sp>
        <p:nvSpPr>
          <p:cNvPr id="188" name="Shape 192"/>
          <p:cNvSpPr/>
          <p:nvPr/>
        </p:nvSpPr>
        <p:spPr>
          <a:xfrm>
            <a:off x="2742048" y="850800"/>
            <a:ext cx="2002232" cy="300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Perfil del alumnado</a:t>
            </a:r>
          </a:p>
        </p:txBody>
      </p:sp>
      <p:sp>
        <p:nvSpPr>
          <p:cNvPr id="189" name="Shape 194"/>
          <p:cNvSpPr/>
          <p:nvPr/>
        </p:nvSpPr>
        <p:spPr>
          <a:xfrm>
            <a:off x="6706650" y="803636"/>
            <a:ext cx="1585943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b="1" dirty="0">
                <a:solidFill>
                  <a:srgbClr val="00B0F0"/>
                </a:solidFill>
              </a:rPr>
              <a:t>Contexto SCC</a:t>
            </a:r>
          </a:p>
        </p:txBody>
      </p:sp>
      <p:sp>
        <p:nvSpPr>
          <p:cNvPr id="190" name="Shape 210"/>
          <p:cNvSpPr/>
          <p:nvPr/>
        </p:nvSpPr>
        <p:spPr>
          <a:xfrm>
            <a:off x="3319469" y="2350718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211"/>
          <p:cNvSpPr/>
          <p:nvPr/>
        </p:nvSpPr>
        <p:spPr>
          <a:xfrm>
            <a:off x="3286024" y="3047969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5428" y="752531"/>
            <a:ext cx="421326" cy="436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216" descr="Imagen relacionad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39788" y="4693523"/>
            <a:ext cx="635465" cy="459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218" descr="Resultado de imagen para learn icon 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56113" y="2988944"/>
            <a:ext cx="445668" cy="445668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219"/>
          <p:cNvSpPr/>
          <p:nvPr/>
        </p:nvSpPr>
        <p:spPr>
          <a:xfrm>
            <a:off x="633611" y="3151052"/>
            <a:ext cx="1075094" cy="4616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Rol del estudiante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26"/>
          <p:cNvSpPr/>
          <p:nvPr/>
        </p:nvSpPr>
        <p:spPr>
          <a:xfrm>
            <a:off x="4693078" y="3022265"/>
            <a:ext cx="1060025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Reto y contexto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20989" y="683234"/>
            <a:ext cx="8902314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5556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9513" y="2956385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6190748" y="605743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177176" y="2827598"/>
            <a:ext cx="576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2C27D675-BD69-C249-AE19-7E4349760F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0634" y="843922"/>
            <a:ext cx="282893" cy="31432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B9ED0ED7-A6FD-D04F-B728-6B625548CB2D}"/>
              </a:ext>
            </a:extLst>
          </p:cNvPr>
          <p:cNvSpPr txBox="1"/>
          <p:nvPr/>
        </p:nvSpPr>
        <p:spPr>
          <a:xfrm>
            <a:off x="2289047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76" name="Shape 174">
            <a:extLst>
              <a:ext uri="{FF2B5EF4-FFF2-40B4-BE49-F238E27FC236}">
                <a16:creationId xmlns:a16="http://schemas.microsoft.com/office/drawing/2014/main" id="{2FCF5CFC-41D1-D041-A911-7892654F7268}"/>
              </a:ext>
            </a:extLst>
          </p:cNvPr>
          <p:cNvSpPr/>
          <p:nvPr/>
        </p:nvSpPr>
        <p:spPr>
          <a:xfrm>
            <a:off x="2289047" y="3810685"/>
            <a:ext cx="14882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/>
            <a:r>
              <a:rPr lang="es-MX" sz="9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7" name="Shape 219">
            <a:extLst>
              <a:ext uri="{FF2B5EF4-FFF2-40B4-BE49-F238E27FC236}">
                <a16:creationId xmlns:a16="http://schemas.microsoft.com/office/drawing/2014/main" id="{91759F28-E380-1F46-AA78-AA48FDB530EA}"/>
              </a:ext>
            </a:extLst>
          </p:cNvPr>
          <p:cNvSpPr/>
          <p:nvPr/>
        </p:nvSpPr>
        <p:spPr>
          <a:xfrm>
            <a:off x="2742048" y="3151052"/>
            <a:ext cx="1068661" cy="4764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Rol del docente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CBAC89-3775-714F-AC42-F74937E4AFB0}"/>
              </a:ext>
            </a:extLst>
          </p:cNvPr>
          <p:cNvSpPr txBox="1"/>
          <p:nvPr/>
        </p:nvSpPr>
        <p:spPr>
          <a:xfrm>
            <a:off x="2289047" y="2956385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87" name="Shape 226">
            <a:extLst>
              <a:ext uri="{FF2B5EF4-FFF2-40B4-BE49-F238E27FC236}">
                <a16:creationId xmlns:a16="http://schemas.microsoft.com/office/drawing/2014/main" id="{0AA853B6-E449-AD4E-8C0C-1DA0E2E6AFED}"/>
              </a:ext>
            </a:extLst>
          </p:cNvPr>
          <p:cNvSpPr/>
          <p:nvPr/>
        </p:nvSpPr>
        <p:spPr>
          <a:xfrm>
            <a:off x="7045693" y="3151052"/>
            <a:ext cx="1060025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Círculo mágico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B7EEB13-FF74-CF4E-B135-C8002F968EE4}"/>
              </a:ext>
            </a:extLst>
          </p:cNvPr>
          <p:cNvSpPr txBox="1"/>
          <p:nvPr/>
        </p:nvSpPr>
        <p:spPr>
          <a:xfrm>
            <a:off x="6529791" y="2956385"/>
            <a:ext cx="576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pic>
        <p:nvPicPr>
          <p:cNvPr id="44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CD144E69-0A24-FE49-BB0F-C0914A3D3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744" y="3228194"/>
            <a:ext cx="444684" cy="44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Shape 174">
            <a:extLst>
              <a:ext uri="{FF2B5EF4-FFF2-40B4-BE49-F238E27FC236}">
                <a16:creationId xmlns:a16="http://schemas.microsoft.com/office/drawing/2014/main" id="{2945E957-B80C-584B-BFDA-132EF44BFDB2}"/>
              </a:ext>
            </a:extLst>
          </p:cNvPr>
          <p:cNvSpPr/>
          <p:nvPr/>
        </p:nvSpPr>
        <p:spPr>
          <a:xfrm>
            <a:off x="241312" y="5344786"/>
            <a:ext cx="2100684" cy="78242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¿Qué riesgos podríamos tener durante la implementación? </a:t>
            </a:r>
            <a:br>
              <a:rPr lang="es-MX" sz="900" dirty="0">
                <a:latin typeface="Arial" panose="020B0604020202020204" pitchFamily="34" charset="0"/>
                <a:cs typeface="Arial" pitchFamily="34" charset="0"/>
              </a:rPr>
            </a:b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Incidentes negativos (de comportamiento, actitud o resultado con las y los estudiantes)</a:t>
            </a:r>
          </a:p>
        </p:txBody>
      </p:sp>
      <p:sp>
        <p:nvSpPr>
          <p:cNvPr id="48" name="Shape 219">
            <a:extLst>
              <a:ext uri="{FF2B5EF4-FFF2-40B4-BE49-F238E27FC236}">
                <a16:creationId xmlns:a16="http://schemas.microsoft.com/office/drawing/2014/main" id="{589CC069-C10C-C740-9D49-83E7F21CF61C}"/>
              </a:ext>
            </a:extLst>
          </p:cNvPr>
          <p:cNvSpPr/>
          <p:nvPr/>
        </p:nvSpPr>
        <p:spPr>
          <a:xfrm>
            <a:off x="609483" y="4736329"/>
            <a:ext cx="1249476" cy="4616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Riesgos potenciales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226">
            <a:extLst>
              <a:ext uri="{FF2B5EF4-FFF2-40B4-BE49-F238E27FC236}">
                <a16:creationId xmlns:a16="http://schemas.microsoft.com/office/drawing/2014/main" id="{2B28D59A-6E18-5D41-9132-C017A9E2F6C9}"/>
              </a:ext>
            </a:extLst>
          </p:cNvPr>
          <p:cNvSpPr/>
          <p:nvPr/>
        </p:nvSpPr>
        <p:spPr>
          <a:xfrm>
            <a:off x="4935083" y="4697848"/>
            <a:ext cx="125756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b="1" dirty="0">
                <a:solidFill>
                  <a:srgbClr val="00B0F0"/>
                </a:solidFill>
              </a:rPr>
              <a:t>Aesthetics (Estética)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ABE2BA-2119-D14A-A2A4-92036D8B4276}"/>
              </a:ext>
            </a:extLst>
          </p:cNvPr>
          <p:cNvSpPr txBox="1"/>
          <p:nvPr/>
        </p:nvSpPr>
        <p:spPr>
          <a:xfrm>
            <a:off x="139513" y="464473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3E3FF4-3DB3-1844-BD33-8F75BB682740}"/>
              </a:ext>
            </a:extLst>
          </p:cNvPr>
          <p:cNvSpPr txBox="1"/>
          <p:nvPr/>
        </p:nvSpPr>
        <p:spPr>
          <a:xfrm>
            <a:off x="4150576" y="4565526"/>
            <a:ext cx="9994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52" name="Shape 174">
            <a:extLst>
              <a:ext uri="{FF2B5EF4-FFF2-40B4-BE49-F238E27FC236}">
                <a16:creationId xmlns:a16="http://schemas.microsoft.com/office/drawing/2014/main" id="{3285D012-48BE-8C47-8E8C-2AFE5279F371}"/>
              </a:ext>
            </a:extLst>
          </p:cNvPr>
          <p:cNvSpPr/>
          <p:nvPr/>
        </p:nvSpPr>
        <p:spPr>
          <a:xfrm>
            <a:off x="2289047" y="5434001"/>
            <a:ext cx="14882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itchFamily="34" charset="0"/>
                <a:cs typeface="Arial" pitchFamily="34" charset="0"/>
              </a:rPr>
              <a:t>Qué otros giros se le podría dar al Story Centered Course. </a:t>
            </a:r>
          </a:p>
        </p:txBody>
      </p:sp>
      <p:sp>
        <p:nvSpPr>
          <p:cNvPr id="53" name="Shape 219">
            <a:extLst>
              <a:ext uri="{FF2B5EF4-FFF2-40B4-BE49-F238E27FC236}">
                <a16:creationId xmlns:a16="http://schemas.microsoft.com/office/drawing/2014/main" id="{E09000C7-AFC2-404F-8D50-744E1CB23BF8}"/>
              </a:ext>
            </a:extLst>
          </p:cNvPr>
          <p:cNvSpPr/>
          <p:nvPr/>
        </p:nvSpPr>
        <p:spPr>
          <a:xfrm>
            <a:off x="2703921" y="4812571"/>
            <a:ext cx="932459" cy="3265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Variante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101CC68-C4A1-4B4F-9BC1-1A32DF756BDA}"/>
              </a:ext>
            </a:extLst>
          </p:cNvPr>
          <p:cNvSpPr txBox="1"/>
          <p:nvPr/>
        </p:nvSpPr>
        <p:spPr>
          <a:xfrm>
            <a:off x="2250920" y="4544073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D2AB8E2F-BD54-EE44-AE89-5DDF7E19CAC9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61558" y="835904"/>
            <a:ext cx="519528" cy="300352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67F37D-762B-4C46-AAAD-A5C192CC6B73}"/>
              </a:ext>
            </a:extLst>
          </p:cNvPr>
          <p:cNvCxnSpPr/>
          <p:nvPr/>
        </p:nvCxnSpPr>
        <p:spPr>
          <a:xfrm flipH="1">
            <a:off x="120989" y="2946982"/>
            <a:ext cx="8898805" cy="0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pic>
        <p:nvPicPr>
          <p:cNvPr id="58" name="Picture 4" descr="http://iowacityfitness.com/wp-content/uploads/2015/03/Steps-Icon.png">
            <a:extLst>
              <a:ext uri="{FF2B5EF4-FFF2-40B4-BE49-F238E27FC236}">
                <a16:creationId xmlns:a16="http://schemas.microsoft.com/office/drawing/2014/main" id="{E5F23961-7AD1-4C40-8B88-7D5AF8C9F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010" y="2986894"/>
            <a:ext cx="622906" cy="62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0DE3A70-673B-3843-9FF8-6DDE647D7F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8325" y="4727054"/>
            <a:ext cx="358892" cy="30427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984989DB-F2BE-6D40-8547-9467F367EB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6666" y="4699960"/>
            <a:ext cx="450389" cy="256256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ECF55F-1DFF-554F-9E62-B89C22A9D555}"/>
              </a:ext>
            </a:extLst>
          </p:cNvPr>
          <p:cNvCxnSpPr>
            <a:cxnSpLocks/>
          </p:cNvCxnSpPr>
          <p:nvPr/>
        </p:nvCxnSpPr>
        <p:spPr>
          <a:xfrm flipH="1">
            <a:off x="120990" y="4642218"/>
            <a:ext cx="6367167" cy="0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CAA0FC2-269E-4347-BC81-C27CED054C36}"/>
              </a:ext>
            </a:extLst>
          </p:cNvPr>
          <p:cNvCxnSpPr>
            <a:cxnSpLocks/>
          </p:cNvCxnSpPr>
          <p:nvPr/>
        </p:nvCxnSpPr>
        <p:spPr>
          <a:xfrm flipH="1" flipV="1">
            <a:off x="6488157" y="2956385"/>
            <a:ext cx="38898" cy="3152995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D4DBFC6-D286-6F4C-A383-DAC40EBFD6B7}"/>
              </a:ext>
            </a:extLst>
          </p:cNvPr>
          <p:cNvCxnSpPr>
            <a:cxnSpLocks/>
          </p:cNvCxnSpPr>
          <p:nvPr/>
        </p:nvCxnSpPr>
        <p:spPr>
          <a:xfrm flipH="1" flipV="1">
            <a:off x="5984724" y="706345"/>
            <a:ext cx="27642" cy="2240637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FFC735B-21AB-4F46-B886-BAF65D2BA7A3}"/>
              </a:ext>
            </a:extLst>
          </p:cNvPr>
          <p:cNvCxnSpPr>
            <a:cxnSpLocks/>
          </p:cNvCxnSpPr>
          <p:nvPr/>
        </p:nvCxnSpPr>
        <p:spPr>
          <a:xfrm flipH="1" flipV="1">
            <a:off x="2173012" y="706346"/>
            <a:ext cx="67184" cy="5445921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8044491-8236-3C47-9133-BF762F04F1B4}"/>
              </a:ext>
            </a:extLst>
          </p:cNvPr>
          <p:cNvCxnSpPr>
            <a:cxnSpLocks/>
          </p:cNvCxnSpPr>
          <p:nvPr/>
        </p:nvCxnSpPr>
        <p:spPr>
          <a:xfrm flipH="1" flipV="1">
            <a:off x="4145649" y="2956385"/>
            <a:ext cx="38898" cy="3152995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pic>
        <p:nvPicPr>
          <p:cNvPr id="72" name="Picture 71">
            <a:extLst>
              <a:ext uri="{FF2B5EF4-FFF2-40B4-BE49-F238E27FC236}">
                <a16:creationId xmlns:a16="http://schemas.microsoft.com/office/drawing/2014/main" id="{91D43068-9AB1-6F4F-9317-8FFFF1A1AB77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4733" y="3163654"/>
            <a:ext cx="454298" cy="4231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EE908E-D117-A29C-87F3-7DC724F2E0E4}"/>
              </a:ext>
            </a:extLst>
          </p:cNvPr>
          <p:cNvSpPr txBox="1"/>
          <p:nvPr/>
        </p:nvSpPr>
        <p:spPr>
          <a:xfrm>
            <a:off x="7575705" y="47826"/>
            <a:ext cx="1543358" cy="27975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i="1" dirty="0">
                <a:solidFill>
                  <a:schemeClr val="tx1"/>
                </a:solidFill>
              </a:rPr>
              <a:t>Idioma </a:t>
            </a:r>
            <a:r>
              <a:rPr lang="en-US" sz="1100" i="1" dirty="0" err="1">
                <a:solidFill>
                  <a:schemeClr val="tx1"/>
                </a:solidFill>
              </a:rPr>
              <a:t>español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4" name="Google Shape;113;p11">
            <a:extLst>
              <a:ext uri="{FF2B5EF4-FFF2-40B4-BE49-F238E27FC236}">
                <a16:creationId xmlns:a16="http://schemas.microsoft.com/office/drawing/2014/main" id="{FE319191-3DD5-37FA-D253-A206E39793CF}"/>
              </a:ext>
            </a:extLst>
          </p:cNvPr>
          <p:cNvSpPr txBox="1"/>
          <p:nvPr/>
        </p:nvSpPr>
        <p:spPr>
          <a:xfrm>
            <a:off x="675449" y="95823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</a:t>
            </a: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Centered</a:t>
            </a: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Course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ráfico 5" descr="Narración con relleno sólido">
            <a:extLst>
              <a:ext uri="{FF2B5EF4-FFF2-40B4-BE49-F238E27FC236}">
                <a16:creationId xmlns:a16="http://schemas.microsoft.com/office/drawing/2014/main" id="{89346A61-5B76-E8D1-0036-B5DD54D5612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2158" y="122776"/>
            <a:ext cx="459874" cy="459874"/>
          </a:xfrm>
          <a:prstGeom prst="rect">
            <a:avLst/>
          </a:prstGeom>
        </p:spPr>
      </p:pic>
      <p:sp>
        <p:nvSpPr>
          <p:cNvPr id="5" name="Google Shape;122;p13">
            <a:extLst>
              <a:ext uri="{FF2B5EF4-FFF2-40B4-BE49-F238E27FC236}">
                <a16:creationId xmlns:a16="http://schemas.microsoft.com/office/drawing/2014/main" id="{33650EEF-0203-245D-5606-D44B4ED32017}"/>
              </a:ext>
            </a:extLst>
          </p:cNvPr>
          <p:cNvSpPr/>
          <p:nvPr/>
        </p:nvSpPr>
        <p:spPr>
          <a:xfrm>
            <a:off x="6271076" y="1366042"/>
            <a:ext cx="2825496" cy="1546694"/>
          </a:xfrm>
          <a:prstGeom prst="rect">
            <a:avLst/>
          </a:prstGeom>
          <a:solidFill>
            <a:srgbClr val="FFDD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15;p13">
            <a:extLst>
              <a:ext uri="{FF2B5EF4-FFF2-40B4-BE49-F238E27FC236}">
                <a16:creationId xmlns:a16="http://schemas.microsoft.com/office/drawing/2014/main" id="{19028F05-2EC7-6ADF-9DBA-40028ADB0FDF}"/>
              </a:ext>
            </a:extLst>
          </p:cNvPr>
          <p:cNvSpPr/>
          <p:nvPr/>
        </p:nvSpPr>
        <p:spPr>
          <a:xfrm>
            <a:off x="179583" y="1364989"/>
            <a:ext cx="2039076" cy="1560880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Char char="•"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14;p13">
            <a:extLst>
              <a:ext uri="{FF2B5EF4-FFF2-40B4-BE49-F238E27FC236}">
                <a16:creationId xmlns:a16="http://schemas.microsoft.com/office/drawing/2014/main" id="{286F284C-A1D3-DEAD-1C0E-9A6792FAD53B}"/>
              </a:ext>
            </a:extLst>
          </p:cNvPr>
          <p:cNvSpPr/>
          <p:nvPr/>
        </p:nvSpPr>
        <p:spPr>
          <a:xfrm>
            <a:off x="2306392" y="1371761"/>
            <a:ext cx="3713959" cy="1561673"/>
          </a:xfrm>
          <a:prstGeom prst="rect">
            <a:avLst/>
          </a:prstGeom>
          <a:solidFill>
            <a:srgbClr val="92CCD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Arial"/>
              <a:buChar char="•"/>
            </a:pPr>
            <a:endParaRPr sz="1600" dirty="0"/>
          </a:p>
        </p:txBody>
      </p:sp>
      <p:sp>
        <p:nvSpPr>
          <p:cNvPr id="9" name="Shape 122">
            <a:extLst>
              <a:ext uri="{FF2B5EF4-FFF2-40B4-BE49-F238E27FC236}">
                <a16:creationId xmlns:a16="http://schemas.microsoft.com/office/drawing/2014/main" id="{6394804B-F32B-52E0-5989-C21CB87D554B}"/>
              </a:ext>
            </a:extLst>
          </p:cNvPr>
          <p:cNvSpPr/>
          <p:nvPr/>
        </p:nvSpPr>
        <p:spPr>
          <a:xfrm>
            <a:off x="2335003" y="1421504"/>
            <a:ext cx="3691698" cy="15137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25"/>
              <a:buFont typeface="Arial"/>
              <a:buChar char="•"/>
            </a:pPr>
            <a:r>
              <a:rPr lang="es-MX" sz="900" dirty="0">
                <a:solidFill>
                  <a:schemeClr val="dk1"/>
                </a:solidFill>
              </a:rPr>
              <a:t>Estudiantes de los primeros 3 semestres de Biotecnología.  17-19 años.</a:t>
            </a:r>
            <a:endParaRPr lang="es-MX" sz="900" dirty="0"/>
          </a:p>
          <a:p>
            <a:pPr lvl="0">
              <a:buClr>
                <a:schemeClr val="dk1"/>
              </a:buClr>
              <a:buSzPts val="225"/>
            </a:pPr>
            <a:r>
              <a:rPr lang="es-MX" sz="900" dirty="0">
                <a:solidFill>
                  <a:schemeClr val="dk1"/>
                </a:solidFill>
              </a:rPr>
              <a:t>Saliendo de la carrera podrían trabajar en diversos sectores/industrias: farmacéutico, alimentos, salud, química, investigación… </a:t>
            </a:r>
          </a:p>
          <a:p>
            <a:r>
              <a:rPr lang="es-MX" sz="900" b="1" dirty="0">
                <a:solidFill>
                  <a:schemeClr val="dk1"/>
                </a:solidFill>
              </a:rPr>
              <a:t>Expectativas: </a:t>
            </a:r>
            <a:r>
              <a:rPr lang="es-MX" sz="900" dirty="0">
                <a:solidFill>
                  <a:schemeClr val="dk1"/>
                </a:solidFill>
              </a:rPr>
              <a:t>Que les guste la materia y quedarse en Biotecnología. </a:t>
            </a:r>
          </a:p>
          <a:p>
            <a:r>
              <a:rPr lang="es-MX" sz="900" dirty="0">
                <a:solidFill>
                  <a:schemeClr val="dk1"/>
                </a:solidFill>
              </a:rPr>
              <a:t>Gustos e intereses: Ciencia, investigación.</a:t>
            </a:r>
          </a:p>
          <a:p>
            <a:pPr lvl="0">
              <a:buClr>
                <a:schemeClr val="dk1"/>
              </a:buClr>
              <a:buSzPts val="225"/>
              <a:buFont typeface="Arial"/>
              <a:buChar char="•"/>
            </a:pPr>
            <a:r>
              <a:rPr lang="es-MX" sz="900" b="1" dirty="0">
                <a:solidFill>
                  <a:schemeClr val="dk1"/>
                </a:solidFill>
              </a:rPr>
              <a:t>No les gusta: </a:t>
            </a:r>
            <a:r>
              <a:rPr lang="es-MX" sz="900" dirty="0">
                <a:solidFill>
                  <a:schemeClr val="dk1"/>
                </a:solidFill>
              </a:rPr>
              <a:t>Las materias humanistas.</a:t>
            </a:r>
          </a:p>
          <a:p>
            <a:pPr lvl="0">
              <a:buClr>
                <a:schemeClr val="dk1"/>
              </a:buClr>
              <a:buSzPts val="225"/>
              <a:buFont typeface="Arial"/>
              <a:buChar char="•"/>
            </a:pPr>
            <a:r>
              <a:rPr lang="es-MX" sz="900" b="1" dirty="0">
                <a:solidFill>
                  <a:schemeClr val="dk1"/>
                </a:solidFill>
              </a:rPr>
              <a:t>Esperan de esta clase: </a:t>
            </a:r>
            <a:r>
              <a:rPr lang="es-MX" sz="900" dirty="0">
                <a:solidFill>
                  <a:schemeClr val="dk1"/>
                </a:solidFill>
              </a:rPr>
              <a:t>No aburrirse, conocer las bases para la carrera elegida. </a:t>
            </a:r>
          </a:p>
        </p:txBody>
      </p:sp>
      <p:sp>
        <p:nvSpPr>
          <p:cNvPr id="10" name="Shape 139">
            <a:extLst>
              <a:ext uri="{FF2B5EF4-FFF2-40B4-BE49-F238E27FC236}">
                <a16:creationId xmlns:a16="http://schemas.microsoft.com/office/drawing/2014/main" id="{16EF4E7C-7623-0B67-2875-9CEB69972DE8}"/>
              </a:ext>
            </a:extLst>
          </p:cNvPr>
          <p:cNvSpPr/>
          <p:nvPr/>
        </p:nvSpPr>
        <p:spPr>
          <a:xfrm>
            <a:off x="179583" y="1424785"/>
            <a:ext cx="1912099" cy="135930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50"/>
              <a:buFont typeface="Arial"/>
              <a:buChar char="•"/>
            </a:pPr>
            <a:r>
              <a:rPr lang="es-MX" sz="900" dirty="0">
                <a:solidFill>
                  <a:schemeClr val="dk1"/>
                </a:solidFill>
              </a:rPr>
              <a:t>Familiarizar al estudiante con los conceptos, características y herramientas necesarias en la Microbiología.</a:t>
            </a:r>
            <a:endParaRPr lang="es-MX" sz="900" dirty="0"/>
          </a:p>
          <a:p>
            <a:pPr lvl="0">
              <a:buClr>
                <a:schemeClr val="dk1"/>
              </a:buClr>
              <a:buSzPts val="250"/>
              <a:buFont typeface="Arial"/>
              <a:buChar char="•"/>
            </a:pPr>
            <a:endParaRPr lang="es-MX" sz="900" dirty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  <a:buSzPts val="250"/>
              <a:buFont typeface="Arial"/>
              <a:buChar char="•"/>
            </a:pPr>
            <a:r>
              <a:rPr lang="es-MX" sz="900" dirty="0">
                <a:solidFill>
                  <a:schemeClr val="dk1"/>
                </a:solidFill>
              </a:rPr>
              <a:t>Comprender la relevancia de los procesos microbiológicos en las diferentes áreas (ambiental, biotecnológica y alimentaria).</a:t>
            </a:r>
          </a:p>
        </p:txBody>
      </p:sp>
      <p:sp>
        <p:nvSpPr>
          <p:cNvPr id="11" name="Shape 173">
            <a:extLst>
              <a:ext uri="{FF2B5EF4-FFF2-40B4-BE49-F238E27FC236}">
                <a16:creationId xmlns:a16="http://schemas.microsoft.com/office/drawing/2014/main" id="{06144C9D-44FD-4972-BB01-1635F367327E}"/>
              </a:ext>
            </a:extLst>
          </p:cNvPr>
          <p:cNvSpPr/>
          <p:nvPr/>
        </p:nvSpPr>
        <p:spPr>
          <a:xfrm>
            <a:off x="6267526" y="1404462"/>
            <a:ext cx="2707684" cy="13666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Indicar la variante de contexto que mejor aplique de acuerdo con la naturaleza del curso y al perfil del alumnado. Se puede elegir entre una de estas variantes o pensar otra: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Centro de negocios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Incubadora de negocios</a:t>
            </a:r>
          </a:p>
          <a:p>
            <a:pPr marL="228600" indent="-228600">
              <a:buAutoNum type="alphaLcParenR"/>
            </a:pPr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Empresa / Industria</a:t>
            </a:r>
          </a:p>
          <a:p>
            <a:r>
              <a:rPr lang="es-MX" sz="900" dirty="0">
                <a:latin typeface="Arial" panose="020B0604020202020204" pitchFamily="34" charset="0"/>
                <a:cs typeface="Arial" pitchFamily="34" charset="0"/>
              </a:rPr>
              <a:t>Podemos ser muy específicos, (e.g. un banco, una agencia de publicidad)</a:t>
            </a:r>
          </a:p>
        </p:txBody>
      </p:sp>
      <p:sp>
        <p:nvSpPr>
          <p:cNvPr id="12" name="Shape 210">
            <a:extLst>
              <a:ext uri="{FF2B5EF4-FFF2-40B4-BE49-F238E27FC236}">
                <a16:creationId xmlns:a16="http://schemas.microsoft.com/office/drawing/2014/main" id="{0DB8228F-C520-2786-2356-A25329F913D9}"/>
              </a:ext>
            </a:extLst>
          </p:cNvPr>
          <p:cNvSpPr/>
          <p:nvPr/>
        </p:nvSpPr>
        <p:spPr>
          <a:xfrm>
            <a:off x="3396247" y="2388712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26;p13">
            <a:extLst>
              <a:ext uri="{FF2B5EF4-FFF2-40B4-BE49-F238E27FC236}">
                <a16:creationId xmlns:a16="http://schemas.microsoft.com/office/drawing/2014/main" id="{5F1E6BD6-B95D-A630-CCBC-5A439E704C08}"/>
              </a:ext>
            </a:extLst>
          </p:cNvPr>
          <p:cNvSpPr/>
          <p:nvPr/>
        </p:nvSpPr>
        <p:spPr>
          <a:xfrm>
            <a:off x="102805" y="3651905"/>
            <a:ext cx="2023586" cy="90574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23;p13">
            <a:extLst>
              <a:ext uri="{FF2B5EF4-FFF2-40B4-BE49-F238E27FC236}">
                <a16:creationId xmlns:a16="http://schemas.microsoft.com/office/drawing/2014/main" id="{C93E00A9-43AE-A2F8-D83E-B714A105039A}"/>
              </a:ext>
            </a:extLst>
          </p:cNvPr>
          <p:cNvSpPr txBox="1"/>
          <p:nvPr/>
        </p:nvSpPr>
        <p:spPr>
          <a:xfrm>
            <a:off x="2352281" y="3839298"/>
            <a:ext cx="1597321" cy="506278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26;p13">
            <a:extLst>
              <a:ext uri="{FF2B5EF4-FFF2-40B4-BE49-F238E27FC236}">
                <a16:creationId xmlns:a16="http://schemas.microsoft.com/office/drawing/2014/main" id="{BC37B6D1-64D5-BC57-95BD-A824A61628BB}"/>
              </a:ext>
            </a:extLst>
          </p:cNvPr>
          <p:cNvSpPr/>
          <p:nvPr/>
        </p:nvSpPr>
        <p:spPr>
          <a:xfrm>
            <a:off x="4482195" y="5284841"/>
            <a:ext cx="1798548" cy="855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12;p13">
            <a:extLst>
              <a:ext uri="{FF2B5EF4-FFF2-40B4-BE49-F238E27FC236}">
                <a16:creationId xmlns:a16="http://schemas.microsoft.com/office/drawing/2014/main" id="{4FF6C91B-0426-1D01-3166-EBCC648EAF37}"/>
              </a:ext>
            </a:extLst>
          </p:cNvPr>
          <p:cNvSpPr/>
          <p:nvPr/>
        </p:nvSpPr>
        <p:spPr>
          <a:xfrm>
            <a:off x="163423" y="5286025"/>
            <a:ext cx="1954392" cy="916895"/>
          </a:xfrm>
          <a:prstGeom prst="rect">
            <a:avLst/>
          </a:prstGeom>
          <a:solidFill>
            <a:srgbClr val="31859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Arial"/>
              <a:buNone/>
            </a:pPr>
            <a:endParaRPr dirty="0"/>
          </a:p>
        </p:txBody>
      </p:sp>
      <p:sp>
        <p:nvSpPr>
          <p:cNvPr id="18" name="Google Shape;113;p13">
            <a:extLst>
              <a:ext uri="{FF2B5EF4-FFF2-40B4-BE49-F238E27FC236}">
                <a16:creationId xmlns:a16="http://schemas.microsoft.com/office/drawing/2014/main" id="{58155891-0B88-6005-C7A4-AFDF2362A59D}"/>
              </a:ext>
            </a:extLst>
          </p:cNvPr>
          <p:cNvSpPr/>
          <p:nvPr/>
        </p:nvSpPr>
        <p:spPr>
          <a:xfrm>
            <a:off x="2354299" y="5215128"/>
            <a:ext cx="1776994" cy="918448"/>
          </a:xfrm>
          <a:prstGeom prst="rect">
            <a:avLst/>
          </a:prstGeom>
          <a:solidFill>
            <a:srgbClr val="FFD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endParaRPr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74">
            <a:extLst>
              <a:ext uri="{FF2B5EF4-FFF2-40B4-BE49-F238E27FC236}">
                <a16:creationId xmlns:a16="http://schemas.microsoft.com/office/drawing/2014/main" id="{FAAF06A1-8D43-EFB1-8025-49C36A28BBE2}"/>
              </a:ext>
            </a:extLst>
          </p:cNvPr>
          <p:cNvSpPr/>
          <p:nvPr/>
        </p:nvSpPr>
        <p:spPr>
          <a:xfrm>
            <a:off x="84776" y="3660743"/>
            <a:ext cx="2102187" cy="80044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25"/>
            </a:pPr>
            <a:r>
              <a:rPr lang="es-MX" sz="900" b="1" dirty="0">
                <a:solidFill>
                  <a:schemeClr val="dk1"/>
                </a:solidFill>
              </a:rPr>
              <a:t>Caso 1: </a:t>
            </a:r>
            <a:r>
              <a:rPr lang="es-MX" sz="900" dirty="0">
                <a:solidFill>
                  <a:schemeClr val="dk1"/>
                </a:solidFill>
              </a:rPr>
              <a:t>Consultor Microbiológico Ambiental</a:t>
            </a:r>
          </a:p>
          <a:p>
            <a:pPr lvl="0">
              <a:buClr>
                <a:schemeClr val="dk1"/>
              </a:buClr>
              <a:buSzPts val="225"/>
            </a:pPr>
            <a:r>
              <a:rPr lang="es-MX" sz="900" b="1" dirty="0">
                <a:solidFill>
                  <a:schemeClr val="dk1"/>
                </a:solidFill>
              </a:rPr>
              <a:t>Caso 2: </a:t>
            </a:r>
            <a:r>
              <a:rPr lang="es-MX" sz="900" dirty="0">
                <a:solidFill>
                  <a:schemeClr val="dk1"/>
                </a:solidFill>
              </a:rPr>
              <a:t>Consultor en Biotecnología Microbiana</a:t>
            </a:r>
            <a:endParaRPr lang="es-MX" sz="900" dirty="0"/>
          </a:p>
          <a:p>
            <a:pPr lvl="0">
              <a:buClr>
                <a:schemeClr val="dk1"/>
              </a:buClr>
              <a:buSzPts val="225"/>
            </a:pPr>
            <a:r>
              <a:rPr lang="es-MX" sz="900" b="1" dirty="0">
                <a:solidFill>
                  <a:schemeClr val="dk1"/>
                </a:solidFill>
              </a:rPr>
              <a:t>Caso 3: </a:t>
            </a:r>
            <a:r>
              <a:rPr lang="es-MX" sz="900" dirty="0">
                <a:solidFill>
                  <a:schemeClr val="dk1"/>
                </a:solidFill>
              </a:rPr>
              <a:t>Consultor en Microbiología Alimentaria</a:t>
            </a:r>
          </a:p>
        </p:txBody>
      </p:sp>
      <p:sp>
        <p:nvSpPr>
          <p:cNvPr id="20" name="Shape 174">
            <a:extLst>
              <a:ext uri="{FF2B5EF4-FFF2-40B4-BE49-F238E27FC236}">
                <a16:creationId xmlns:a16="http://schemas.microsoft.com/office/drawing/2014/main" id="{7A1AA60A-F0C5-CDE9-20E3-039BA7EC2CB9}"/>
              </a:ext>
            </a:extLst>
          </p:cNvPr>
          <p:cNvSpPr/>
          <p:nvPr/>
        </p:nvSpPr>
        <p:spPr>
          <a:xfrm>
            <a:off x="2356745" y="3831123"/>
            <a:ext cx="1583257" cy="4003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ts val="1200"/>
            </a:pPr>
            <a:r>
              <a:rPr lang="es-MX" sz="900" dirty="0"/>
              <a:t>Director de la consultoría y reclutador</a:t>
            </a:r>
          </a:p>
        </p:txBody>
      </p:sp>
      <p:sp>
        <p:nvSpPr>
          <p:cNvPr id="21" name="Shape 174">
            <a:extLst>
              <a:ext uri="{FF2B5EF4-FFF2-40B4-BE49-F238E27FC236}">
                <a16:creationId xmlns:a16="http://schemas.microsoft.com/office/drawing/2014/main" id="{17B68E67-704C-9199-1787-3D86D8DDFA39}"/>
              </a:ext>
            </a:extLst>
          </p:cNvPr>
          <p:cNvSpPr/>
          <p:nvPr/>
        </p:nvSpPr>
        <p:spPr>
          <a:xfrm>
            <a:off x="181945" y="5290193"/>
            <a:ext cx="2002368" cy="8536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25"/>
            </a:pPr>
            <a:r>
              <a:rPr lang="es-MX" sz="900" dirty="0">
                <a:solidFill>
                  <a:schemeClr val="bg1"/>
                </a:solidFill>
              </a:rPr>
              <a:t>Falta de motivación</a:t>
            </a:r>
          </a:p>
          <a:p>
            <a:pPr lvl="0">
              <a:buClr>
                <a:schemeClr val="dk1"/>
              </a:buClr>
              <a:buSzPts val="225"/>
            </a:pPr>
            <a:r>
              <a:rPr lang="es-MX" sz="900" dirty="0">
                <a:solidFill>
                  <a:schemeClr val="bg1"/>
                </a:solidFill>
              </a:rPr>
              <a:t>Falta de interés en el contenido</a:t>
            </a:r>
          </a:p>
          <a:p>
            <a:pPr lvl="0">
              <a:buClr>
                <a:schemeClr val="dk1"/>
              </a:buClr>
              <a:buSzPts val="225"/>
            </a:pPr>
            <a:r>
              <a:rPr lang="es-MX" sz="900" dirty="0">
                <a:solidFill>
                  <a:schemeClr val="bg1"/>
                </a:solidFill>
              </a:rPr>
              <a:t>Aburrimiento</a:t>
            </a:r>
          </a:p>
          <a:p>
            <a:pPr lvl="0">
              <a:buClr>
                <a:schemeClr val="dk1"/>
              </a:buClr>
              <a:buSzPts val="225"/>
            </a:pPr>
            <a:r>
              <a:rPr lang="es-MX" sz="900" dirty="0">
                <a:solidFill>
                  <a:schemeClr val="bg1"/>
                </a:solidFill>
              </a:rPr>
              <a:t>Que el contenido sea muy elevado para primer semestre (originalmente, 5°)</a:t>
            </a:r>
          </a:p>
        </p:txBody>
      </p:sp>
      <p:sp>
        <p:nvSpPr>
          <p:cNvPr id="22" name="Shape 175">
            <a:extLst>
              <a:ext uri="{FF2B5EF4-FFF2-40B4-BE49-F238E27FC236}">
                <a16:creationId xmlns:a16="http://schemas.microsoft.com/office/drawing/2014/main" id="{F58462FC-B2D5-7777-A052-DF385FB2C5ED}"/>
              </a:ext>
            </a:extLst>
          </p:cNvPr>
          <p:cNvSpPr/>
          <p:nvPr/>
        </p:nvSpPr>
        <p:spPr>
          <a:xfrm>
            <a:off x="4456459" y="5289011"/>
            <a:ext cx="1697939" cy="80894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50"/>
            </a:pPr>
            <a:r>
              <a:rPr lang="es-MX" sz="900" dirty="0">
                <a:solidFill>
                  <a:schemeClr val="dk1"/>
                </a:solidFill>
              </a:rPr>
              <a:t>Compañía Micro Squad Inc.</a:t>
            </a:r>
            <a:endParaRPr lang="es-MX" sz="900" dirty="0"/>
          </a:p>
          <a:p>
            <a:pPr lvl="0">
              <a:buClr>
                <a:schemeClr val="dk1"/>
              </a:buClr>
              <a:buSzPts val="250"/>
            </a:pPr>
            <a:r>
              <a:rPr lang="es-MX" sz="900" dirty="0">
                <a:solidFill>
                  <a:schemeClr val="dk1"/>
                </a:solidFill>
              </a:rPr>
              <a:t>Imagen propia y personaje.</a:t>
            </a:r>
            <a:endParaRPr lang="es-MX" sz="900" dirty="0"/>
          </a:p>
          <a:p>
            <a:pPr lvl="0">
              <a:buClr>
                <a:schemeClr val="dk1"/>
              </a:buClr>
              <a:buSzPts val="250"/>
            </a:pPr>
            <a:r>
              <a:rPr lang="es-MX" sz="900" dirty="0">
                <a:solidFill>
                  <a:schemeClr val="dk1"/>
                </a:solidFill>
              </a:rPr>
              <a:t>Certificados y logo para entregar informes membretados. Por realizarse. </a:t>
            </a:r>
          </a:p>
        </p:txBody>
      </p:sp>
      <p:sp>
        <p:nvSpPr>
          <p:cNvPr id="23" name="Shape 174">
            <a:extLst>
              <a:ext uri="{FF2B5EF4-FFF2-40B4-BE49-F238E27FC236}">
                <a16:creationId xmlns:a16="http://schemas.microsoft.com/office/drawing/2014/main" id="{08D3C622-C149-865C-71DA-A49ED2FA377B}"/>
              </a:ext>
            </a:extLst>
          </p:cNvPr>
          <p:cNvSpPr/>
          <p:nvPr/>
        </p:nvSpPr>
        <p:spPr>
          <a:xfrm>
            <a:off x="2311309" y="5288797"/>
            <a:ext cx="1819984" cy="75087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350"/>
            </a:pPr>
            <a:r>
              <a:rPr lang="es-MX" sz="900" dirty="0">
                <a:solidFill>
                  <a:schemeClr val="dk1"/>
                </a:solidFill>
              </a:rPr>
              <a:t>Consultoría: Micro Squad Inc.</a:t>
            </a:r>
          </a:p>
          <a:p>
            <a:pPr lvl="0">
              <a:buClr>
                <a:schemeClr val="dk1"/>
              </a:buClr>
              <a:buSzPts val="350"/>
            </a:pPr>
            <a:endParaRPr lang="es-MX" sz="900" dirty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  <a:buSzPts val="350"/>
            </a:pPr>
            <a:r>
              <a:rPr lang="es-MX" sz="900" dirty="0">
                <a:solidFill>
                  <a:schemeClr val="dk1"/>
                </a:solidFill>
              </a:rPr>
              <a:t>Científicos independientes que investigan para inventar una patente…</a:t>
            </a:r>
          </a:p>
        </p:txBody>
      </p:sp>
      <p:sp>
        <p:nvSpPr>
          <p:cNvPr id="24" name="Google Shape;125;p13">
            <a:extLst>
              <a:ext uri="{FF2B5EF4-FFF2-40B4-BE49-F238E27FC236}">
                <a16:creationId xmlns:a16="http://schemas.microsoft.com/office/drawing/2014/main" id="{A762EFC2-EF84-8A82-03CB-CDD8C9539692}"/>
              </a:ext>
            </a:extLst>
          </p:cNvPr>
          <p:cNvSpPr/>
          <p:nvPr/>
        </p:nvSpPr>
        <p:spPr>
          <a:xfrm>
            <a:off x="6607286" y="3755170"/>
            <a:ext cx="2354769" cy="2342782"/>
          </a:xfrm>
          <a:prstGeom prst="rect">
            <a:avLst/>
          </a:prstGeom>
          <a:solidFill>
            <a:srgbClr val="EAF1D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5">
            <a:extLst>
              <a:ext uri="{FF2B5EF4-FFF2-40B4-BE49-F238E27FC236}">
                <a16:creationId xmlns:a16="http://schemas.microsoft.com/office/drawing/2014/main" id="{1B026680-8B5F-1C6C-CAB1-8CE72C6120D8}"/>
              </a:ext>
            </a:extLst>
          </p:cNvPr>
          <p:cNvSpPr/>
          <p:nvPr/>
        </p:nvSpPr>
        <p:spPr>
          <a:xfrm>
            <a:off x="6600539" y="3720416"/>
            <a:ext cx="2161211" cy="18169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s-MX" sz="800" dirty="0">
                <a:solidFill>
                  <a:schemeClr val="dk1"/>
                </a:solidFill>
              </a:rPr>
              <a:t>Estudiante: Consultor, aspirante a experto en un sector</a:t>
            </a:r>
          </a:p>
          <a:p>
            <a:r>
              <a:rPr lang="es-MX" sz="800" dirty="0">
                <a:solidFill>
                  <a:schemeClr val="dk1"/>
                </a:solidFill>
              </a:rPr>
              <a:t>Docente: Persona responsable de la dirección</a:t>
            </a:r>
          </a:p>
          <a:p>
            <a:r>
              <a:rPr lang="es-MX" sz="800" dirty="0">
                <a:solidFill>
                  <a:schemeClr val="dk1"/>
                </a:solidFill>
              </a:rPr>
              <a:t>Casos: Problemas actuales, en busca de solución microbiológica. </a:t>
            </a:r>
          </a:p>
          <a:p>
            <a:r>
              <a:rPr lang="es-MX" sz="800" dirty="0">
                <a:solidFill>
                  <a:schemeClr val="dk1"/>
                </a:solidFill>
              </a:rPr>
              <a:t>Cada unidad deberán resolver un caso en un sector industrial para ganarse la categoría de experto en ese sector.</a:t>
            </a:r>
          </a:p>
          <a:p>
            <a:r>
              <a:rPr lang="es-MX" sz="800" dirty="0">
                <a:solidFill>
                  <a:schemeClr val="dk1"/>
                </a:solidFill>
              </a:rPr>
              <a:t>Recibirán un certificado por cada sector.</a:t>
            </a:r>
          </a:p>
          <a:p>
            <a:r>
              <a:rPr lang="es-MX" sz="800" dirty="0">
                <a:solidFill>
                  <a:schemeClr val="dk1"/>
                </a:solidFill>
              </a:rPr>
              <a:t>Contenido: Capacitación previa, para clase.</a:t>
            </a:r>
          </a:p>
          <a:p>
            <a:r>
              <a:rPr lang="es-MX" sz="800" dirty="0">
                <a:solidFill>
                  <a:schemeClr val="dk1"/>
                </a:solidFill>
              </a:rPr>
              <a:t>Reforzamiento de la teoría en clase, y avances semanales en la resolución de su caso. Exposición de su solución frente al grupo. </a:t>
            </a:r>
          </a:p>
          <a:p>
            <a:r>
              <a:rPr lang="es-MX" sz="800" dirty="0">
                <a:solidFill>
                  <a:schemeClr val="dk1"/>
                </a:solidFill>
              </a:rPr>
              <a:t>El estudiante siempre verá el logo y personaje de la compañía, y deberá incluir el logo para sus informes de trabajo.</a:t>
            </a:r>
          </a:p>
        </p:txBody>
      </p:sp>
      <p:sp>
        <p:nvSpPr>
          <p:cNvPr id="26" name="Google Shape;124;p13">
            <a:extLst>
              <a:ext uri="{FF2B5EF4-FFF2-40B4-BE49-F238E27FC236}">
                <a16:creationId xmlns:a16="http://schemas.microsoft.com/office/drawing/2014/main" id="{FC09BD73-8B1D-524C-9435-6EAC51FB1E20}"/>
              </a:ext>
            </a:extLst>
          </p:cNvPr>
          <p:cNvSpPr/>
          <p:nvPr/>
        </p:nvSpPr>
        <p:spPr>
          <a:xfrm>
            <a:off x="4216075" y="3523336"/>
            <a:ext cx="2240448" cy="1020738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endParaRPr sz="900" b="0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D7F2256D-B238-9306-14BF-F5174DEBC23C}"/>
              </a:ext>
            </a:extLst>
          </p:cNvPr>
          <p:cNvSpPr txBox="1"/>
          <p:nvPr/>
        </p:nvSpPr>
        <p:spPr>
          <a:xfrm>
            <a:off x="4231483" y="3498091"/>
            <a:ext cx="228820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>
                <a:solidFill>
                  <a:srgbClr val="3F3F3F"/>
                </a:solidFill>
              </a:rPr>
              <a:t>El estudiante es contratado por una consultoría. Lo primero que tiene que hacer es un examen de ingreso (Diagnóstico). Con esto ya puede firmar su contrato, obtener su gafete, y un equipo de trabajo.</a:t>
            </a:r>
          </a:p>
          <a:p>
            <a:endParaRPr lang="es-MX" sz="700" dirty="0">
              <a:solidFill>
                <a:srgbClr val="3F3F3F"/>
              </a:solidFill>
            </a:endParaRPr>
          </a:p>
          <a:p>
            <a:r>
              <a:rPr lang="es-MX" sz="700" dirty="0">
                <a:solidFill>
                  <a:srgbClr val="3F3F3F"/>
                </a:solidFill>
              </a:rPr>
              <a:t>Se le darán 3 casos de situaciones reales (problemas ambiental/biotecnología/alimentos) a los que deberá buscar una solución con la ayuda de Microorganismos. Al terminar cada módulo, se le asigna un certificado de consultor en ese sector. </a:t>
            </a:r>
          </a:p>
          <a:p>
            <a:r>
              <a:rPr lang="es-MX" sz="700" dirty="0">
                <a:solidFill>
                  <a:srgbClr val="3F3F3F"/>
                </a:solidFill>
              </a:rPr>
              <a:t>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83610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139"/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54" name="Shape 140"/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" name="TextBox 79">
            <a:extLst>
              <a:ext uri="{FF2B5EF4-FFF2-40B4-BE49-F238E27FC236}">
                <a16:creationId xmlns:a16="http://schemas.microsoft.com/office/drawing/2014/main" id="{7163D192-3231-9233-055B-45204513FA99}"/>
              </a:ext>
            </a:extLst>
          </p:cNvPr>
          <p:cNvSpPr txBox="1"/>
          <p:nvPr/>
        </p:nvSpPr>
        <p:spPr>
          <a:xfrm>
            <a:off x="2481412" y="48875"/>
            <a:ext cx="2323449" cy="279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80">
            <a:extLst>
              <a:ext uri="{FF2B5EF4-FFF2-40B4-BE49-F238E27FC236}">
                <a16:creationId xmlns:a16="http://schemas.microsoft.com/office/drawing/2014/main" id="{61F99C3D-96E4-0694-FE94-795EEE96DC31}"/>
              </a:ext>
            </a:extLst>
          </p:cNvPr>
          <p:cNvSpPr txBox="1"/>
          <p:nvPr/>
        </p:nvSpPr>
        <p:spPr>
          <a:xfrm>
            <a:off x="4836336" y="47827"/>
            <a:ext cx="2739370" cy="28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81">
            <a:extLst>
              <a:ext uri="{FF2B5EF4-FFF2-40B4-BE49-F238E27FC236}">
                <a16:creationId xmlns:a16="http://schemas.microsoft.com/office/drawing/2014/main" id="{3EB39769-15DD-0C8D-92F0-B9BB6A355275}"/>
              </a:ext>
            </a:extLst>
          </p:cNvPr>
          <p:cNvSpPr txBox="1"/>
          <p:nvPr/>
        </p:nvSpPr>
        <p:spPr>
          <a:xfrm>
            <a:off x="4836335" y="351130"/>
            <a:ext cx="2739369" cy="28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6">
            <a:extLst>
              <a:ext uri="{FF2B5EF4-FFF2-40B4-BE49-F238E27FC236}">
                <a16:creationId xmlns:a16="http://schemas.microsoft.com/office/drawing/2014/main" id="{C6ABD37D-4D6A-A445-10F0-9A034BC0420F}"/>
              </a:ext>
            </a:extLst>
          </p:cNvPr>
          <p:cNvSpPr txBox="1"/>
          <p:nvPr/>
        </p:nvSpPr>
        <p:spPr>
          <a:xfrm>
            <a:off x="2481412" y="352178"/>
            <a:ext cx="2323449" cy="279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A824F545-4A93-F8AC-D898-71C162586703}"/>
              </a:ext>
            </a:extLst>
          </p:cNvPr>
          <p:cNvSpPr txBox="1"/>
          <p:nvPr/>
        </p:nvSpPr>
        <p:spPr>
          <a:xfrm>
            <a:off x="7575705" y="47826"/>
            <a:ext cx="1543358" cy="27975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i="1" dirty="0">
                <a:solidFill>
                  <a:schemeClr val="tx1"/>
                </a:solidFill>
              </a:rPr>
              <a:t>Idioma </a:t>
            </a:r>
            <a:r>
              <a:rPr lang="en-US" sz="1100" i="1" dirty="0" err="1">
                <a:solidFill>
                  <a:schemeClr val="tx1"/>
                </a:solidFill>
              </a:rPr>
              <a:t>español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7" name="Google Shape;113;p11">
            <a:extLst>
              <a:ext uri="{FF2B5EF4-FFF2-40B4-BE49-F238E27FC236}">
                <a16:creationId xmlns:a16="http://schemas.microsoft.com/office/drawing/2014/main" id="{45CF8549-FA53-7CFE-DA50-4714CA41FD26}"/>
              </a:ext>
            </a:extLst>
          </p:cNvPr>
          <p:cNvSpPr txBox="1"/>
          <p:nvPr/>
        </p:nvSpPr>
        <p:spPr>
          <a:xfrm>
            <a:off x="675449" y="95823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</a:t>
            </a: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Centered</a:t>
            </a: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Course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ráfico 7" descr="Narración con relleno sólido">
            <a:extLst>
              <a:ext uri="{FF2B5EF4-FFF2-40B4-BE49-F238E27FC236}">
                <a16:creationId xmlns:a16="http://schemas.microsoft.com/office/drawing/2014/main" id="{34476133-C37D-8F09-508C-209782688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158" y="122776"/>
            <a:ext cx="459874" cy="459874"/>
          </a:xfrm>
          <a:prstGeom prst="rect">
            <a:avLst/>
          </a:prstGeom>
        </p:spPr>
      </p:pic>
      <p:sp>
        <p:nvSpPr>
          <p:cNvPr id="82" name="Shape 191">
            <a:extLst>
              <a:ext uri="{FF2B5EF4-FFF2-40B4-BE49-F238E27FC236}">
                <a16:creationId xmlns:a16="http://schemas.microsoft.com/office/drawing/2014/main" id="{AD980D2A-34CB-782C-4BD1-FC90437B84D8}"/>
              </a:ext>
            </a:extLst>
          </p:cNvPr>
          <p:cNvSpPr/>
          <p:nvPr/>
        </p:nvSpPr>
        <p:spPr>
          <a:xfrm>
            <a:off x="536315" y="764742"/>
            <a:ext cx="1510472" cy="5190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 académico</a:t>
            </a:r>
          </a:p>
        </p:txBody>
      </p:sp>
      <p:sp>
        <p:nvSpPr>
          <p:cNvPr id="83" name="Shape 192">
            <a:extLst>
              <a:ext uri="{FF2B5EF4-FFF2-40B4-BE49-F238E27FC236}">
                <a16:creationId xmlns:a16="http://schemas.microsoft.com/office/drawing/2014/main" id="{3931D464-3DBB-467C-44AB-969F4B6C5F72}"/>
              </a:ext>
            </a:extLst>
          </p:cNvPr>
          <p:cNvSpPr/>
          <p:nvPr/>
        </p:nvSpPr>
        <p:spPr>
          <a:xfrm>
            <a:off x="2742048" y="850800"/>
            <a:ext cx="2002232" cy="300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Perfil del alumnado</a:t>
            </a:r>
          </a:p>
        </p:txBody>
      </p:sp>
      <p:sp>
        <p:nvSpPr>
          <p:cNvPr id="84" name="Shape 194">
            <a:extLst>
              <a:ext uri="{FF2B5EF4-FFF2-40B4-BE49-F238E27FC236}">
                <a16:creationId xmlns:a16="http://schemas.microsoft.com/office/drawing/2014/main" id="{81C31830-3DB1-FB6F-9E59-7C0E9A43CA9D}"/>
              </a:ext>
            </a:extLst>
          </p:cNvPr>
          <p:cNvSpPr/>
          <p:nvPr/>
        </p:nvSpPr>
        <p:spPr>
          <a:xfrm>
            <a:off x="6706650" y="803636"/>
            <a:ext cx="1585943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b="1" dirty="0">
                <a:solidFill>
                  <a:srgbClr val="00B0F0"/>
                </a:solidFill>
              </a:rPr>
              <a:t>Contexto SCC</a:t>
            </a:r>
          </a:p>
        </p:txBody>
      </p:sp>
      <p:sp>
        <p:nvSpPr>
          <p:cNvPr id="85" name="Shape 210">
            <a:extLst>
              <a:ext uri="{FF2B5EF4-FFF2-40B4-BE49-F238E27FC236}">
                <a16:creationId xmlns:a16="http://schemas.microsoft.com/office/drawing/2014/main" id="{8AA7E769-90CC-366B-378F-237D36A4748F}"/>
              </a:ext>
            </a:extLst>
          </p:cNvPr>
          <p:cNvSpPr/>
          <p:nvPr/>
        </p:nvSpPr>
        <p:spPr>
          <a:xfrm>
            <a:off x="3319469" y="2350718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211">
            <a:extLst>
              <a:ext uri="{FF2B5EF4-FFF2-40B4-BE49-F238E27FC236}">
                <a16:creationId xmlns:a16="http://schemas.microsoft.com/office/drawing/2014/main" id="{54FC4973-9763-1A8E-515D-94814DBB918C}"/>
              </a:ext>
            </a:extLst>
          </p:cNvPr>
          <p:cNvSpPr/>
          <p:nvPr/>
        </p:nvSpPr>
        <p:spPr>
          <a:xfrm>
            <a:off x="3286024" y="2959069"/>
            <a:ext cx="2696876" cy="2616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213">
            <a:extLst>
              <a:ext uri="{FF2B5EF4-FFF2-40B4-BE49-F238E27FC236}">
                <a16:creationId xmlns:a16="http://schemas.microsoft.com/office/drawing/2014/main" id="{A21612FD-FD24-58B3-2B40-B04A6B0C9F3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65428" y="752531"/>
            <a:ext cx="421326" cy="436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216" descr="Imagen relacionada">
            <a:extLst>
              <a:ext uri="{FF2B5EF4-FFF2-40B4-BE49-F238E27FC236}">
                <a16:creationId xmlns:a16="http://schemas.microsoft.com/office/drawing/2014/main" id="{FC2B541B-76E5-C2B6-3CB8-B886089FBBD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03133" y="4661189"/>
            <a:ext cx="439780" cy="318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218" descr="Resultado de imagen para learn icon png">
            <a:extLst>
              <a:ext uri="{FF2B5EF4-FFF2-40B4-BE49-F238E27FC236}">
                <a16:creationId xmlns:a16="http://schemas.microsoft.com/office/drawing/2014/main" id="{136D51B6-87C2-8378-1986-B82A4279E79C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60692" y="3015764"/>
            <a:ext cx="320968" cy="32096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219">
            <a:extLst>
              <a:ext uri="{FF2B5EF4-FFF2-40B4-BE49-F238E27FC236}">
                <a16:creationId xmlns:a16="http://schemas.microsoft.com/office/drawing/2014/main" id="{0E78E5DC-A331-A2BC-56B7-50DD184D577C}"/>
              </a:ext>
            </a:extLst>
          </p:cNvPr>
          <p:cNvSpPr/>
          <p:nvPr/>
        </p:nvSpPr>
        <p:spPr>
          <a:xfrm>
            <a:off x="574276" y="2967046"/>
            <a:ext cx="1075094" cy="4616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Rol del estudiante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226">
            <a:extLst>
              <a:ext uri="{FF2B5EF4-FFF2-40B4-BE49-F238E27FC236}">
                <a16:creationId xmlns:a16="http://schemas.microsoft.com/office/drawing/2014/main" id="{500DA573-B2E1-D614-E8BD-2D152740E149}"/>
              </a:ext>
            </a:extLst>
          </p:cNvPr>
          <p:cNvSpPr/>
          <p:nvPr/>
        </p:nvSpPr>
        <p:spPr>
          <a:xfrm>
            <a:off x="4639407" y="2986036"/>
            <a:ext cx="1060025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Reto y contexto</a:t>
            </a:r>
          </a:p>
        </p:txBody>
      </p:sp>
      <p:sp>
        <p:nvSpPr>
          <p:cNvPr id="92" name="Rounded Rectangle 203">
            <a:extLst>
              <a:ext uri="{FF2B5EF4-FFF2-40B4-BE49-F238E27FC236}">
                <a16:creationId xmlns:a16="http://schemas.microsoft.com/office/drawing/2014/main" id="{A0F422DE-EB0B-20AC-4B46-96F6A093D84E}"/>
              </a:ext>
            </a:extLst>
          </p:cNvPr>
          <p:cNvSpPr/>
          <p:nvPr/>
        </p:nvSpPr>
        <p:spPr>
          <a:xfrm>
            <a:off x="120989" y="683234"/>
            <a:ext cx="8902314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3" name="TextBox 204">
            <a:extLst>
              <a:ext uri="{FF2B5EF4-FFF2-40B4-BE49-F238E27FC236}">
                <a16:creationId xmlns:a16="http://schemas.microsoft.com/office/drawing/2014/main" id="{B823B167-3486-2BC4-8F1F-48AC9A21ABD4}"/>
              </a:ext>
            </a:extLst>
          </p:cNvPr>
          <p:cNvSpPr txBox="1"/>
          <p:nvPr/>
        </p:nvSpPr>
        <p:spPr>
          <a:xfrm>
            <a:off x="55556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94" name="TextBox 205">
            <a:extLst>
              <a:ext uri="{FF2B5EF4-FFF2-40B4-BE49-F238E27FC236}">
                <a16:creationId xmlns:a16="http://schemas.microsoft.com/office/drawing/2014/main" id="{8D3BCF88-3AE5-5838-408A-0033B2A1F335}"/>
              </a:ext>
            </a:extLst>
          </p:cNvPr>
          <p:cNvSpPr txBox="1"/>
          <p:nvPr/>
        </p:nvSpPr>
        <p:spPr>
          <a:xfrm>
            <a:off x="108181" y="2821097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95" name="TextBox 206">
            <a:extLst>
              <a:ext uri="{FF2B5EF4-FFF2-40B4-BE49-F238E27FC236}">
                <a16:creationId xmlns:a16="http://schemas.microsoft.com/office/drawing/2014/main" id="{D966BE9C-E107-AE37-F166-0C1259465CB4}"/>
              </a:ext>
            </a:extLst>
          </p:cNvPr>
          <p:cNvSpPr txBox="1"/>
          <p:nvPr/>
        </p:nvSpPr>
        <p:spPr>
          <a:xfrm>
            <a:off x="6190748" y="605743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96" name="TextBox 207">
            <a:extLst>
              <a:ext uri="{FF2B5EF4-FFF2-40B4-BE49-F238E27FC236}">
                <a16:creationId xmlns:a16="http://schemas.microsoft.com/office/drawing/2014/main" id="{E3AF14E0-2F5D-0442-44F5-C6CAB8F10D27}"/>
              </a:ext>
            </a:extLst>
          </p:cNvPr>
          <p:cNvSpPr txBox="1"/>
          <p:nvPr/>
        </p:nvSpPr>
        <p:spPr>
          <a:xfrm>
            <a:off x="4179395" y="2800330"/>
            <a:ext cx="576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97" name="Picture 72">
            <a:extLst>
              <a:ext uri="{FF2B5EF4-FFF2-40B4-BE49-F238E27FC236}">
                <a16:creationId xmlns:a16="http://schemas.microsoft.com/office/drawing/2014/main" id="{5A3C2A72-38C6-E417-DA79-C6C2BAFF01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0634" y="843922"/>
            <a:ext cx="282893" cy="314325"/>
          </a:xfrm>
          <a:prstGeom prst="rect">
            <a:avLst/>
          </a:prstGeom>
        </p:spPr>
      </p:pic>
      <p:sp>
        <p:nvSpPr>
          <p:cNvPr id="98" name="TextBox 73">
            <a:extLst>
              <a:ext uri="{FF2B5EF4-FFF2-40B4-BE49-F238E27FC236}">
                <a16:creationId xmlns:a16="http://schemas.microsoft.com/office/drawing/2014/main" id="{FEF728A8-018B-F7FD-6624-32311C4AFF44}"/>
              </a:ext>
            </a:extLst>
          </p:cNvPr>
          <p:cNvSpPr txBox="1"/>
          <p:nvPr/>
        </p:nvSpPr>
        <p:spPr>
          <a:xfrm>
            <a:off x="2289047" y="605867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00" name="Shape 219">
            <a:extLst>
              <a:ext uri="{FF2B5EF4-FFF2-40B4-BE49-F238E27FC236}">
                <a16:creationId xmlns:a16="http://schemas.microsoft.com/office/drawing/2014/main" id="{6394FB1F-DAC4-13BA-CFE7-A2496F7A0770}"/>
              </a:ext>
            </a:extLst>
          </p:cNvPr>
          <p:cNvSpPr/>
          <p:nvPr/>
        </p:nvSpPr>
        <p:spPr>
          <a:xfrm>
            <a:off x="2712778" y="2995088"/>
            <a:ext cx="1068661" cy="4764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Rol del docente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TextBox 78">
            <a:extLst>
              <a:ext uri="{FF2B5EF4-FFF2-40B4-BE49-F238E27FC236}">
                <a16:creationId xmlns:a16="http://schemas.microsoft.com/office/drawing/2014/main" id="{CFE3FA3E-FF90-2FA8-1248-606BFB6B7DF0}"/>
              </a:ext>
            </a:extLst>
          </p:cNvPr>
          <p:cNvSpPr txBox="1"/>
          <p:nvPr/>
        </p:nvSpPr>
        <p:spPr>
          <a:xfrm>
            <a:off x="2213176" y="2797768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118" name="Shape 226">
            <a:extLst>
              <a:ext uri="{FF2B5EF4-FFF2-40B4-BE49-F238E27FC236}">
                <a16:creationId xmlns:a16="http://schemas.microsoft.com/office/drawing/2014/main" id="{497E1AF4-200F-1123-F20F-02EA8FC64697}"/>
              </a:ext>
            </a:extLst>
          </p:cNvPr>
          <p:cNvSpPr/>
          <p:nvPr/>
        </p:nvSpPr>
        <p:spPr>
          <a:xfrm>
            <a:off x="6978597" y="3011174"/>
            <a:ext cx="17299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Círculo mágico</a:t>
            </a:r>
          </a:p>
        </p:txBody>
      </p:sp>
      <p:sp>
        <p:nvSpPr>
          <p:cNvPr id="122" name="TextBox 87">
            <a:extLst>
              <a:ext uri="{FF2B5EF4-FFF2-40B4-BE49-F238E27FC236}">
                <a16:creationId xmlns:a16="http://schemas.microsoft.com/office/drawing/2014/main" id="{8F0B5E2C-C72D-7820-56F8-5B4FBBD0F181}"/>
              </a:ext>
            </a:extLst>
          </p:cNvPr>
          <p:cNvSpPr txBox="1"/>
          <p:nvPr/>
        </p:nvSpPr>
        <p:spPr>
          <a:xfrm>
            <a:off x="6529791" y="2867485"/>
            <a:ext cx="576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pic>
        <p:nvPicPr>
          <p:cNvPr id="123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9D6A7B82-CCFB-C0F4-27B0-74D4768C3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705" y="3038575"/>
            <a:ext cx="358597" cy="35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Shape 219">
            <a:extLst>
              <a:ext uri="{FF2B5EF4-FFF2-40B4-BE49-F238E27FC236}">
                <a16:creationId xmlns:a16="http://schemas.microsoft.com/office/drawing/2014/main" id="{CA41D23B-2655-9D41-00E2-CB36F26D67DC}"/>
              </a:ext>
            </a:extLst>
          </p:cNvPr>
          <p:cNvSpPr/>
          <p:nvPr/>
        </p:nvSpPr>
        <p:spPr>
          <a:xfrm>
            <a:off x="595548" y="4661444"/>
            <a:ext cx="1249476" cy="4616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Riesgos potenciales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226">
            <a:extLst>
              <a:ext uri="{FF2B5EF4-FFF2-40B4-BE49-F238E27FC236}">
                <a16:creationId xmlns:a16="http://schemas.microsoft.com/office/drawing/2014/main" id="{0C98D09B-E3A6-1454-5DA9-FB1AE2CE3ED7}"/>
              </a:ext>
            </a:extLst>
          </p:cNvPr>
          <p:cNvSpPr/>
          <p:nvPr/>
        </p:nvSpPr>
        <p:spPr>
          <a:xfrm>
            <a:off x="5012884" y="4656942"/>
            <a:ext cx="125756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MX" b="1" dirty="0">
                <a:solidFill>
                  <a:srgbClr val="00B0F0"/>
                </a:solidFill>
              </a:rPr>
              <a:t>Aesthetics (Estética)</a:t>
            </a:r>
          </a:p>
        </p:txBody>
      </p:sp>
      <p:sp>
        <p:nvSpPr>
          <p:cNvPr id="145" name="TextBox 49">
            <a:extLst>
              <a:ext uri="{FF2B5EF4-FFF2-40B4-BE49-F238E27FC236}">
                <a16:creationId xmlns:a16="http://schemas.microsoft.com/office/drawing/2014/main" id="{11F41789-02F1-7D39-A87E-AD307D1503E7}"/>
              </a:ext>
            </a:extLst>
          </p:cNvPr>
          <p:cNvSpPr txBox="1"/>
          <p:nvPr/>
        </p:nvSpPr>
        <p:spPr>
          <a:xfrm>
            <a:off x="139513" y="451773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146" name="TextBox 50">
            <a:extLst>
              <a:ext uri="{FF2B5EF4-FFF2-40B4-BE49-F238E27FC236}">
                <a16:creationId xmlns:a16="http://schemas.microsoft.com/office/drawing/2014/main" id="{58EA3D05-0E4B-89FD-9F3D-17250E9A7605}"/>
              </a:ext>
            </a:extLst>
          </p:cNvPr>
          <p:cNvSpPr txBox="1"/>
          <p:nvPr/>
        </p:nvSpPr>
        <p:spPr>
          <a:xfrm>
            <a:off x="4114634" y="4524971"/>
            <a:ext cx="9994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148" name="Shape 219">
            <a:extLst>
              <a:ext uri="{FF2B5EF4-FFF2-40B4-BE49-F238E27FC236}">
                <a16:creationId xmlns:a16="http://schemas.microsoft.com/office/drawing/2014/main" id="{B2E8A580-9C61-F2E7-929E-16C93923C802}"/>
              </a:ext>
            </a:extLst>
          </p:cNvPr>
          <p:cNvSpPr/>
          <p:nvPr/>
        </p:nvSpPr>
        <p:spPr>
          <a:xfrm>
            <a:off x="2692147" y="4710290"/>
            <a:ext cx="932459" cy="3265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Variante</a:t>
            </a:r>
            <a:endParaRPr lang="es-MX" sz="16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TextBox 53">
            <a:extLst>
              <a:ext uri="{FF2B5EF4-FFF2-40B4-BE49-F238E27FC236}">
                <a16:creationId xmlns:a16="http://schemas.microsoft.com/office/drawing/2014/main" id="{F34CEC87-D87F-16AB-F924-0DBEE7D83AF1}"/>
              </a:ext>
            </a:extLst>
          </p:cNvPr>
          <p:cNvSpPr txBox="1"/>
          <p:nvPr/>
        </p:nvSpPr>
        <p:spPr>
          <a:xfrm>
            <a:off x="2289047" y="451773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pic>
        <p:nvPicPr>
          <p:cNvPr id="150" name="Picture 54">
            <a:extLst>
              <a:ext uri="{FF2B5EF4-FFF2-40B4-BE49-F238E27FC236}">
                <a16:creationId xmlns:a16="http://schemas.microsoft.com/office/drawing/2014/main" id="{05E3C9D0-F8C1-CA41-E5E8-95DAC301A650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9492" y="747031"/>
            <a:ext cx="519528" cy="300352"/>
          </a:xfrm>
          <a:prstGeom prst="rect">
            <a:avLst/>
          </a:prstGeom>
        </p:spPr>
      </p:pic>
      <p:cxnSp>
        <p:nvCxnSpPr>
          <p:cNvPr id="151" name="Straight Connector 2">
            <a:extLst>
              <a:ext uri="{FF2B5EF4-FFF2-40B4-BE49-F238E27FC236}">
                <a16:creationId xmlns:a16="http://schemas.microsoft.com/office/drawing/2014/main" id="{AA884B9D-692D-2AEA-F494-3D9CCF2064E1}"/>
              </a:ext>
            </a:extLst>
          </p:cNvPr>
          <p:cNvCxnSpPr/>
          <p:nvPr/>
        </p:nvCxnSpPr>
        <p:spPr>
          <a:xfrm flipH="1">
            <a:off x="120989" y="2946982"/>
            <a:ext cx="8898805" cy="0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pic>
        <p:nvPicPr>
          <p:cNvPr id="152" name="Picture 4" descr="http://iowacityfitness.com/wp-content/uploads/2015/03/Steps-Icon.png">
            <a:extLst>
              <a:ext uri="{FF2B5EF4-FFF2-40B4-BE49-F238E27FC236}">
                <a16:creationId xmlns:a16="http://schemas.microsoft.com/office/drawing/2014/main" id="{885E5A37-1916-DAF7-DD5A-E6FE7D633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00" y="2897994"/>
            <a:ext cx="530716" cy="5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58">
            <a:extLst>
              <a:ext uri="{FF2B5EF4-FFF2-40B4-BE49-F238E27FC236}">
                <a16:creationId xmlns:a16="http://schemas.microsoft.com/office/drawing/2014/main" id="{69FCA507-6B1D-2F0A-C8FE-A812A03FFBF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11969" y="4668148"/>
            <a:ext cx="358892" cy="304278"/>
          </a:xfrm>
          <a:prstGeom prst="rect">
            <a:avLst/>
          </a:prstGeom>
        </p:spPr>
      </p:pic>
      <p:pic>
        <p:nvPicPr>
          <p:cNvPr id="154" name="Picture 59">
            <a:extLst>
              <a:ext uri="{FF2B5EF4-FFF2-40B4-BE49-F238E27FC236}">
                <a16:creationId xmlns:a16="http://schemas.microsoft.com/office/drawing/2014/main" id="{59E55EC1-EBB8-F427-15A2-7E8AFE18FF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60692" y="4673178"/>
            <a:ext cx="438311" cy="249384"/>
          </a:xfrm>
          <a:prstGeom prst="rect">
            <a:avLst/>
          </a:prstGeom>
        </p:spPr>
      </p:pic>
      <p:cxnSp>
        <p:nvCxnSpPr>
          <p:cNvPr id="155" name="Straight Connector 60">
            <a:extLst>
              <a:ext uri="{FF2B5EF4-FFF2-40B4-BE49-F238E27FC236}">
                <a16:creationId xmlns:a16="http://schemas.microsoft.com/office/drawing/2014/main" id="{4D36336A-7A0F-D934-9F02-E230985547AC}"/>
              </a:ext>
            </a:extLst>
          </p:cNvPr>
          <p:cNvCxnSpPr>
            <a:cxnSpLocks/>
          </p:cNvCxnSpPr>
          <p:nvPr/>
        </p:nvCxnSpPr>
        <p:spPr>
          <a:xfrm flipH="1">
            <a:off x="120990" y="4642218"/>
            <a:ext cx="6367167" cy="0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156" name="Straight Connector 62">
            <a:extLst>
              <a:ext uri="{FF2B5EF4-FFF2-40B4-BE49-F238E27FC236}">
                <a16:creationId xmlns:a16="http://schemas.microsoft.com/office/drawing/2014/main" id="{E149D462-C70A-6D9F-32AE-2D1B91EB23E9}"/>
              </a:ext>
            </a:extLst>
          </p:cNvPr>
          <p:cNvCxnSpPr>
            <a:cxnSpLocks/>
          </p:cNvCxnSpPr>
          <p:nvPr/>
        </p:nvCxnSpPr>
        <p:spPr>
          <a:xfrm flipH="1" flipV="1">
            <a:off x="6488157" y="2956385"/>
            <a:ext cx="38898" cy="3152995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157" name="Straight Connector 65">
            <a:extLst>
              <a:ext uri="{FF2B5EF4-FFF2-40B4-BE49-F238E27FC236}">
                <a16:creationId xmlns:a16="http://schemas.microsoft.com/office/drawing/2014/main" id="{A5F3834B-9C05-1BE2-2BB3-021C1D86D2E5}"/>
              </a:ext>
            </a:extLst>
          </p:cNvPr>
          <p:cNvCxnSpPr>
            <a:cxnSpLocks/>
          </p:cNvCxnSpPr>
          <p:nvPr/>
        </p:nvCxnSpPr>
        <p:spPr>
          <a:xfrm flipH="1" flipV="1">
            <a:off x="5984724" y="706345"/>
            <a:ext cx="27642" cy="2240637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158" name="Straight Connector 67">
            <a:extLst>
              <a:ext uri="{FF2B5EF4-FFF2-40B4-BE49-F238E27FC236}">
                <a16:creationId xmlns:a16="http://schemas.microsoft.com/office/drawing/2014/main" id="{DDDF080B-EAC2-DFB1-70A6-DEB9648FE0F9}"/>
              </a:ext>
            </a:extLst>
          </p:cNvPr>
          <p:cNvCxnSpPr>
            <a:cxnSpLocks/>
          </p:cNvCxnSpPr>
          <p:nvPr/>
        </p:nvCxnSpPr>
        <p:spPr>
          <a:xfrm flipH="1" flipV="1">
            <a:off x="2173012" y="706346"/>
            <a:ext cx="67184" cy="5445921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159" name="Straight Connector 70">
            <a:extLst>
              <a:ext uri="{FF2B5EF4-FFF2-40B4-BE49-F238E27FC236}">
                <a16:creationId xmlns:a16="http://schemas.microsoft.com/office/drawing/2014/main" id="{935AA74C-5C71-867A-2700-9DD9B58B94CC}"/>
              </a:ext>
            </a:extLst>
          </p:cNvPr>
          <p:cNvCxnSpPr>
            <a:cxnSpLocks/>
          </p:cNvCxnSpPr>
          <p:nvPr/>
        </p:nvCxnSpPr>
        <p:spPr>
          <a:xfrm flipH="1" flipV="1">
            <a:off x="4145649" y="2956385"/>
            <a:ext cx="38898" cy="3152995"/>
          </a:xfrm>
          <a:prstGeom prst="line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ysDash"/>
            <a:round/>
            <a:headEnd type="none" w="med" len="med"/>
            <a:tailEnd type="none" w="med" len="med"/>
          </a:ln>
        </p:spPr>
      </p:cxnSp>
      <p:pic>
        <p:nvPicPr>
          <p:cNvPr id="160" name="Picture 71">
            <a:extLst>
              <a:ext uri="{FF2B5EF4-FFF2-40B4-BE49-F238E27FC236}">
                <a16:creationId xmlns:a16="http://schemas.microsoft.com/office/drawing/2014/main" id="{DFB31A62-15F6-4718-7779-1239567E90F7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0677" y="3045169"/>
            <a:ext cx="380334" cy="35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1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921E95-A8A7-4AB1-8A79-D742DDD202C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527F327-9820-465F-B634-08678D6E17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499DA-E753-4157-B45A-965ABC3774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1171</Words>
  <Application>Microsoft Office PowerPoint</Application>
  <PresentationFormat>On-screen Show (4:3)</PresentationFormat>
  <Paragraphs>170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Manager>Laura Patricia Zepeda Orantes</Manager>
  <Company>Tecnológico de Monterrey</Company>
  <LinksUpToDate>false</LinksUpToDate>
  <SharedDoc>false</SharedDoc>
  <HyperlinkBase>https://idea.itesm.mx/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Learning Design Canvas</dc:title>
  <dc:creator>Tecnológico de Monterrey</dc:creator>
  <cp:keywords>flipped learning, canvas, estrategia, aula invertida</cp:keywords>
  <cp:lastModifiedBy>Laura Patricia Zepeda Orantes</cp:lastModifiedBy>
  <cp:revision>43</cp:revision>
  <dcterms:modified xsi:type="dcterms:W3CDTF">2024-04-16T18:13:08Z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