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8"/>
  </p:notesMasterIdLst>
  <p:sldIdLst>
    <p:sldId id="256" r:id="rId5"/>
    <p:sldId id="257" r:id="rId6"/>
    <p:sldId id="258" r:id="rId7"/>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065971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390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35" name="Google Shape;135;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42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77" name="Google Shape;177;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25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6"/>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7"/>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7"/>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9"/>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E28814DC-040B-B3EA-433D-1F95BBD434C0}"/>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50F30D00-1410-8456-E302-3C319726F19B}"/>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3209D2D9-4EC0-C536-7805-1D6C8D9EA6B7}"/>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A0FDAC61-A6A4-87D2-E63D-542DD1411BC6}"/>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77C48ED5-7D20-2A92-0E9F-F12A64F7A631}"/>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4C9CF252-3E3B-C7E7-9BC8-4812E3994328}"/>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757D3C77-A778-F2E7-2A8B-ABB32CC04984}"/>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F7343DD2-8864-3BD2-29C4-561C4066B64E}"/>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565BB54C-25DD-BDFF-1530-F19E3C7D6779}"/>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126D9DBE-E658-1FC4-F184-1EE83C627230}"/>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Challenge Based Learning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4EDBDC7B-ADE7-9567-0286-2FCAED5BAE31}"/>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2BDAFB37-5AE9-2A11-5084-2B9EB02AC75F}"/>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300211" y="4196088"/>
            <a:ext cx="4174253"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6653656" y="683233"/>
            <a:ext cx="2095230" cy="351221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4513678" y="691947"/>
            <a:ext cx="2123903"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304800" y="686899"/>
            <a:ext cx="2000851"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3"/>
          <p:cNvSpPr/>
          <p:nvPr/>
        </p:nvSpPr>
        <p:spPr>
          <a:xfrm>
            <a:off x="360027" y="4302455"/>
            <a:ext cx="3467214" cy="305025"/>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2" name="Google Shape;102;p13"/>
          <p:cNvSpPr/>
          <p:nvPr/>
        </p:nvSpPr>
        <p:spPr>
          <a:xfrm>
            <a:off x="360027" y="4645815"/>
            <a:ext cx="3932876"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La documentación y/o publicación de la solución del reto servirá para conocer si las competencias establecidas se están desarrollando, por lo cual se recomienda un portafolio de actividades individuales, en el cual refleje su participación del estudiantado en cada una de las etapas de la metodología.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03" name="Google Shape;103;p13"/>
          <p:cNvSpPr/>
          <p:nvPr/>
        </p:nvSpPr>
        <p:spPr>
          <a:xfrm>
            <a:off x="391911" y="738827"/>
            <a:ext cx="1513533"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4" name="Google Shape;104;p13"/>
          <p:cNvSpPr/>
          <p:nvPr/>
        </p:nvSpPr>
        <p:spPr>
          <a:xfrm>
            <a:off x="2390196" y="72569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1. Identificar / Diseñar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5" name="Google Shape;105;p13"/>
          <p:cNvSpPr/>
          <p:nvPr/>
        </p:nvSpPr>
        <p:spPr>
          <a:xfrm>
            <a:off x="4606961" y="4281517"/>
            <a:ext cx="2090419" cy="3259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106" name="Google Shape;106;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07" name="Google Shape;107;p13"/>
          <p:cNvSpPr/>
          <p:nvPr/>
        </p:nvSpPr>
        <p:spPr>
          <a:xfrm>
            <a:off x="6717290" y="698120"/>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3. Actuar / Implementar </a:t>
            </a:r>
            <a:endParaRPr sz="1400">
              <a:solidFill>
                <a:srgbClr val="00B0F0"/>
              </a:solidFill>
              <a:latin typeface="Calibri"/>
              <a:ea typeface="Calibri"/>
              <a:cs typeface="Calibri"/>
              <a:sym typeface="Calibri"/>
            </a:endParaRPr>
          </a:p>
        </p:txBody>
      </p:sp>
      <p:pic>
        <p:nvPicPr>
          <p:cNvPr id="108" name="Google Shape;108;p13"/>
          <p:cNvPicPr preferRelativeResize="0"/>
          <p:nvPr/>
        </p:nvPicPr>
        <p:blipFill rotWithShape="1">
          <a:blip r:embed="rId3">
            <a:alphaModFix/>
          </a:blip>
          <a:srcRect/>
          <a:stretch/>
        </p:blipFill>
        <p:spPr>
          <a:xfrm>
            <a:off x="1996250" y="800189"/>
            <a:ext cx="212737" cy="236375"/>
          </a:xfrm>
          <a:prstGeom prst="rect">
            <a:avLst/>
          </a:prstGeom>
          <a:noFill/>
          <a:ln>
            <a:noFill/>
          </a:ln>
        </p:spPr>
      </p:pic>
      <p:sp>
        <p:nvSpPr>
          <p:cNvPr id="109" name="Google Shape;109;p13"/>
          <p:cNvSpPr txBox="1"/>
          <p:nvPr/>
        </p:nvSpPr>
        <p:spPr>
          <a:xfrm>
            <a:off x="1849016" y="3420100"/>
            <a:ext cx="62296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10" name="Google Shape;110;p13"/>
          <p:cNvSpPr txBox="1"/>
          <p:nvPr/>
        </p:nvSpPr>
        <p:spPr>
          <a:xfrm>
            <a:off x="-2077800" y="5171924"/>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11" name="Google Shape;111;p13"/>
          <p:cNvSpPr txBox="1"/>
          <p:nvPr/>
        </p:nvSpPr>
        <p:spPr>
          <a:xfrm>
            <a:off x="8211824" y="5391438"/>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pic>
        <p:nvPicPr>
          <p:cNvPr id="112" name="Google Shape;112;p13" descr="Resultado de imagen para idea icon"/>
          <p:cNvPicPr preferRelativeResize="0"/>
          <p:nvPr/>
        </p:nvPicPr>
        <p:blipFill rotWithShape="1">
          <a:blip r:embed="rId4">
            <a:alphaModFix/>
          </a:blip>
          <a:srcRect/>
          <a:stretch/>
        </p:blipFill>
        <p:spPr>
          <a:xfrm>
            <a:off x="4065556" y="772145"/>
            <a:ext cx="364937" cy="364937"/>
          </a:xfrm>
          <a:prstGeom prst="rect">
            <a:avLst/>
          </a:prstGeom>
          <a:noFill/>
          <a:ln>
            <a:noFill/>
          </a:ln>
        </p:spPr>
      </p:pic>
      <p:pic>
        <p:nvPicPr>
          <p:cNvPr id="113" name="Google Shape;113;p13"/>
          <p:cNvPicPr preferRelativeResize="0"/>
          <p:nvPr/>
        </p:nvPicPr>
        <p:blipFill rotWithShape="1">
          <a:blip r:embed="rId5">
            <a:alphaModFix/>
          </a:blip>
          <a:srcRect/>
          <a:stretch/>
        </p:blipFill>
        <p:spPr>
          <a:xfrm>
            <a:off x="8327387" y="784179"/>
            <a:ext cx="348563" cy="306495"/>
          </a:xfrm>
          <a:prstGeom prst="rect">
            <a:avLst/>
          </a:prstGeom>
          <a:noFill/>
          <a:ln>
            <a:noFill/>
          </a:ln>
        </p:spPr>
      </p:pic>
      <p:sp>
        <p:nvSpPr>
          <p:cNvPr id="114" name="Google Shape;114;p13"/>
          <p:cNvSpPr/>
          <p:nvPr/>
        </p:nvSpPr>
        <p:spPr>
          <a:xfrm>
            <a:off x="6715316" y="1309498"/>
            <a:ext cx="1817516" cy="25545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En esta etapa, se implementa la solución para observar el alcance que esta puede tener, dependiendo del tiempo y los recursos, así como el esfuerzo para poner el plan en acción.</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Aquí se evalúa la propuesta mediante la implementación y toma de decisiones que realizó el estudiantado, reflejando los aprendizajes y competencias necesarias para la solución del reto.</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El profesorado tiene un papel importante en esta etapa, ya que juzga junto con el estudiantado el éxito de las propuestas mediante métodos cualitativos y cuantitativos.</a:t>
            </a:r>
            <a:endParaRPr dirty="0"/>
          </a:p>
        </p:txBody>
      </p:sp>
      <p:sp>
        <p:nvSpPr>
          <p:cNvPr id="115" name="Google Shape;115;p13"/>
          <p:cNvSpPr/>
          <p:nvPr/>
        </p:nvSpPr>
        <p:spPr>
          <a:xfrm>
            <a:off x="4651961" y="4659159"/>
            <a:ext cx="3546800"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Análisis de las etapas del reto, sus productos y evidencias necesarias. </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Definición de: </a:t>
            </a:r>
            <a:endParaRPr dirty="0"/>
          </a:p>
          <a:p>
            <a:pPr marL="0" marR="0" lvl="0" indent="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Momentos de evaluación y retroalimentación (diagnóstica, formativa y sumativa).</a:t>
            </a:r>
            <a:endParaRPr dirty="0"/>
          </a:p>
          <a:p>
            <a:pPr marL="0" marR="0" lvl="0" indent="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Instrumentos de evaluación (rúbrica, lista de cotejo, guía de observación, entrevista).</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¿Cómo se evaluará el rendimiento del estudiantado?</a:t>
            </a:r>
            <a:endParaRPr dirty="0"/>
          </a:p>
        </p:txBody>
      </p:sp>
      <p:sp>
        <p:nvSpPr>
          <p:cNvPr id="116" name="Google Shape;116;p13"/>
          <p:cNvSpPr txBox="1"/>
          <p:nvPr/>
        </p:nvSpPr>
        <p:spPr>
          <a:xfrm>
            <a:off x="592510" y="95692"/>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a:solidFill>
                  <a:srgbClr val="0071C2"/>
                </a:solidFill>
                <a:latin typeface="Calibri"/>
                <a:ea typeface="Calibri"/>
                <a:cs typeface="Calibri"/>
                <a:sym typeface="Calibri"/>
              </a:rPr>
              <a:t>Canvas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Challenge</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Based</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Learning</a:t>
            </a:r>
            <a:endParaRPr dirty="0"/>
          </a:p>
        </p:txBody>
      </p:sp>
      <p:sp>
        <p:nvSpPr>
          <p:cNvPr id="117" name="Google Shape;117;p13"/>
          <p:cNvSpPr txBox="1"/>
          <p:nvPr/>
        </p:nvSpPr>
        <p:spPr>
          <a:xfrm>
            <a:off x="2751365" y="9262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Curso</a:t>
            </a:r>
            <a:endParaRPr dirty="0"/>
          </a:p>
        </p:txBody>
      </p:sp>
      <p:sp>
        <p:nvSpPr>
          <p:cNvPr id="118" name="Google Shape;118;p13"/>
          <p:cNvSpPr txBox="1"/>
          <p:nvPr/>
        </p:nvSpPr>
        <p:spPr>
          <a:xfrm>
            <a:off x="4761087" y="92630"/>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119" name="Google Shape;119;p13"/>
          <p:cNvSpPr txBox="1"/>
          <p:nvPr/>
        </p:nvSpPr>
        <p:spPr>
          <a:xfrm>
            <a:off x="4761088" y="395934"/>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Nombre del reto</a:t>
            </a:r>
            <a:endParaRPr sz="1100">
              <a:solidFill>
                <a:srgbClr val="7F7F7F"/>
              </a:solidFill>
              <a:latin typeface="Calibri"/>
              <a:ea typeface="Calibri"/>
              <a:cs typeface="Calibri"/>
              <a:sym typeface="Calibri"/>
            </a:endParaRPr>
          </a:p>
        </p:txBody>
      </p:sp>
      <p:sp>
        <p:nvSpPr>
          <p:cNvPr id="120" name="Google Shape;120;p13"/>
          <p:cNvSpPr txBox="1"/>
          <p:nvPr/>
        </p:nvSpPr>
        <p:spPr>
          <a:xfrm>
            <a:off x="4025775" y="351142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21" name="Google Shape;121;p13"/>
          <p:cNvSpPr txBox="1"/>
          <p:nvPr/>
        </p:nvSpPr>
        <p:spPr>
          <a:xfrm>
            <a:off x="3873421" y="5355866"/>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122" name="Google Shape;122;p13"/>
          <p:cNvSpPr txBox="1"/>
          <p:nvPr/>
        </p:nvSpPr>
        <p:spPr>
          <a:xfrm>
            <a:off x="6147004" y="3465237"/>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23" name="Google Shape;123;p13"/>
          <p:cNvSpPr/>
          <p:nvPr/>
        </p:nvSpPr>
        <p:spPr>
          <a:xfrm>
            <a:off x="433779" y="1270859"/>
            <a:ext cx="1793342" cy="206210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Para esta metodología, las competencias transversales que se consideran son:</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Emprendimiento innovador</a:t>
            </a:r>
            <a:endParaRPr dirty="0"/>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Inteligencia social</a:t>
            </a:r>
            <a:endParaRPr dirty="0"/>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Compromiso ético y ciudadano</a:t>
            </a:r>
            <a:endParaRPr dirty="0"/>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Razonamiento para a complejidad</a:t>
            </a:r>
            <a:endParaRPr dirty="0"/>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Comunicación</a:t>
            </a:r>
            <a:endParaRPr dirty="0"/>
          </a:p>
          <a:p>
            <a:pPr marL="171450" marR="0" lvl="0" indent="-171450" algn="l" rtl="0">
              <a:spcBef>
                <a:spcPts val="0"/>
              </a:spcBef>
              <a:spcAft>
                <a:spcPts val="0"/>
              </a:spcAft>
              <a:buClr>
                <a:schemeClr val="dk1"/>
              </a:buClr>
              <a:buSzPts val="800"/>
              <a:buFont typeface="Arial"/>
              <a:buChar char="•"/>
            </a:pPr>
            <a:r>
              <a:rPr lang="es-MX" sz="800" dirty="0">
                <a:solidFill>
                  <a:schemeClr val="dk1"/>
                </a:solidFill>
                <a:latin typeface="Arial"/>
                <a:ea typeface="Arial"/>
                <a:cs typeface="Arial"/>
                <a:sym typeface="Arial"/>
              </a:rPr>
              <a:t>Transformación digital</a:t>
            </a:r>
            <a:endParaRPr dirty="0"/>
          </a:p>
          <a:p>
            <a:pPr marL="171450" marR="0" lvl="0" indent="-120650" algn="l" rtl="0">
              <a:spcBef>
                <a:spcPts val="0"/>
              </a:spcBef>
              <a:spcAft>
                <a:spcPts val="0"/>
              </a:spcAft>
              <a:buClr>
                <a:schemeClr val="dk1"/>
              </a:buClr>
              <a:buSzPts val="800"/>
              <a:buFont typeface="Arial"/>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Éstas, deben estar enfocadas al producto que van a desarrollar las y los estudiantes y los aprendizajes a conseguir.</a:t>
            </a:r>
            <a:endParaRPr dirty="0"/>
          </a:p>
        </p:txBody>
      </p:sp>
      <p:sp>
        <p:nvSpPr>
          <p:cNvPr id="124" name="Google Shape;124;p13"/>
          <p:cNvSpPr/>
          <p:nvPr/>
        </p:nvSpPr>
        <p:spPr>
          <a:xfrm>
            <a:off x="4100264" y="4302455"/>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25" name="Google Shape;125;p13"/>
          <p:cNvPicPr preferRelativeResize="0"/>
          <p:nvPr/>
        </p:nvPicPr>
        <p:blipFill rotWithShape="1">
          <a:blip r:embed="rId6">
            <a:alphaModFix/>
          </a:blip>
          <a:srcRect/>
          <a:stretch/>
        </p:blipFill>
        <p:spPr>
          <a:xfrm>
            <a:off x="8284834" y="4330506"/>
            <a:ext cx="373064" cy="227984"/>
          </a:xfrm>
          <a:prstGeom prst="rect">
            <a:avLst/>
          </a:prstGeom>
          <a:noFill/>
          <a:ln>
            <a:noFill/>
          </a:ln>
        </p:spPr>
      </p:pic>
      <p:sp>
        <p:nvSpPr>
          <p:cNvPr id="126" name="Google Shape;126;p13"/>
          <p:cNvSpPr txBox="1"/>
          <p:nvPr/>
        </p:nvSpPr>
        <p:spPr>
          <a:xfrm>
            <a:off x="2747935" y="40064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sp>
        <p:nvSpPr>
          <p:cNvPr id="127" name="Google Shape;127;p13"/>
          <p:cNvSpPr txBox="1"/>
          <p:nvPr/>
        </p:nvSpPr>
        <p:spPr>
          <a:xfrm>
            <a:off x="8179074" y="3464377"/>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128" name="Google Shape;128;p13" descr="Resultado de imagen para question icon vector"/>
          <p:cNvPicPr preferRelativeResize="0"/>
          <p:nvPr/>
        </p:nvPicPr>
        <p:blipFill rotWithShape="1">
          <a:blip r:embed="rId7">
            <a:alphaModFix/>
            <a:grayscl/>
          </a:blip>
          <a:srcRect/>
          <a:stretch/>
        </p:blipFill>
        <p:spPr>
          <a:xfrm>
            <a:off x="6128555" y="742126"/>
            <a:ext cx="414093" cy="414093"/>
          </a:xfrm>
          <a:prstGeom prst="rect">
            <a:avLst/>
          </a:prstGeom>
          <a:noFill/>
          <a:ln>
            <a:noFill/>
          </a:ln>
        </p:spPr>
      </p:pic>
      <p:sp>
        <p:nvSpPr>
          <p:cNvPr id="130" name="Google Shape;130;p13"/>
          <p:cNvSpPr/>
          <p:nvPr/>
        </p:nvSpPr>
        <p:spPr>
          <a:xfrm>
            <a:off x="4475118" y="720227"/>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2. Investigar / Participar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31" name="Google Shape;131;p13"/>
          <p:cNvSpPr/>
          <p:nvPr/>
        </p:nvSpPr>
        <p:spPr>
          <a:xfrm>
            <a:off x="2354202" y="1181764"/>
            <a:ext cx="2101196" cy="28007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El alumnado será quien desarrolle desde cero la metodología CBL, por lo que el papel del profesorado consiste en ser guía y observador, estando atentos el estudiantado involucre el contenido de la materia con la problemática que van a diseñar.</a:t>
            </a:r>
          </a:p>
          <a:p>
            <a:pPr marL="0" marR="0" lvl="0" indent="0" algn="l" rtl="0">
              <a:spcBef>
                <a:spcPts val="0"/>
              </a:spcBef>
              <a:spcAft>
                <a:spcPts val="0"/>
              </a:spcAft>
              <a:buNone/>
            </a:pPr>
            <a:endParaRPr lang="es-MX" dirty="0"/>
          </a:p>
          <a:p>
            <a:pPr marL="0" marR="0" lvl="0" indent="0" algn="l" rtl="0">
              <a:spcBef>
                <a:spcPts val="0"/>
              </a:spcBef>
              <a:spcAft>
                <a:spcPts val="0"/>
              </a:spcAft>
              <a:buNone/>
            </a:pPr>
            <a:r>
              <a:rPr lang="es-MX" sz="800" dirty="0">
                <a:solidFill>
                  <a:schemeClr val="dk1"/>
                </a:solidFill>
                <a:latin typeface="Arial"/>
                <a:ea typeface="Arial"/>
                <a:cs typeface="Arial"/>
                <a:sym typeface="Arial"/>
              </a:rPr>
              <a:t>Esta etapa consiste en el diseño de una propuesta y para lograrlo, el estudiantado necesita establecer la gran idea</a:t>
            </a:r>
            <a:r>
              <a:rPr lang="es-MX" sz="800" dirty="0">
                <a:solidFill>
                  <a:schemeClr val="dk1"/>
                </a:solidFill>
              </a:rPr>
              <a:t>. E</a:t>
            </a:r>
            <a:r>
              <a:rPr lang="es-MX" sz="800" dirty="0">
                <a:solidFill>
                  <a:schemeClr val="dk1"/>
                </a:solidFill>
                <a:latin typeface="Arial"/>
                <a:ea typeface="Arial"/>
                <a:cs typeface="Arial"/>
                <a:sym typeface="Arial"/>
              </a:rPr>
              <a:t>sto implica que mediante una lluvia de ideas, determinarán los problemas reales de la sociedad vinculado a la asignatura.</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La idea general posibilita la generación de preguntas esenciales, las cuales reflejan el interés del alumnado en las necesidades de la sociedad, implicándolos en crear una solución específica que resultará en un reto a desarrollar.</a:t>
            </a:r>
            <a:endParaRPr sz="800" dirty="0">
              <a:solidFill>
                <a:schemeClr val="dk1"/>
              </a:solidFill>
              <a:latin typeface="Arial"/>
              <a:ea typeface="Arial"/>
              <a:cs typeface="Arial"/>
              <a:sym typeface="Arial"/>
            </a:endParaRPr>
          </a:p>
        </p:txBody>
      </p:sp>
      <p:sp>
        <p:nvSpPr>
          <p:cNvPr id="132" name="Google Shape;132;p13"/>
          <p:cNvSpPr/>
          <p:nvPr/>
        </p:nvSpPr>
        <p:spPr>
          <a:xfrm>
            <a:off x="4612407" y="1371711"/>
            <a:ext cx="1940752" cy="206210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Una vez identificado el reto, por medio de preguntas, actividades y recursos guía el alumnado investigará, planificará y participará en la construcción de una solución, de acuerdo con los requisitos académicos que se le establezcan.</a:t>
            </a:r>
            <a:endParaRPr dirty="0"/>
          </a:p>
          <a:p>
            <a:pPr marL="0" marR="0" lvl="0" indent="0" algn="l" rtl="0">
              <a:spcBef>
                <a:spcPts val="0"/>
              </a:spcBef>
              <a:spcAft>
                <a:spcPts val="0"/>
              </a:spcAft>
              <a:buNone/>
            </a:pP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En esta etapa, el conocimiento es necesario para el desarrollo de una solución, identificando las lecciones, recursos tecnológicos y contenidos necesarios para el fundamento de la propuesta, la cual debe ser innovadora y realista.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pic>
        <p:nvPicPr>
          <p:cNvPr id="3" name="Gráfico 2" descr="Cabeza con engranajes con relleno sólido">
            <a:extLst>
              <a:ext uri="{FF2B5EF4-FFF2-40B4-BE49-F238E27FC236}">
                <a16:creationId xmlns:a16="http://schemas.microsoft.com/office/drawing/2014/main" id="{CE82339E-D340-93A4-A5E2-0BD3C52DC5F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24228" y="161748"/>
            <a:ext cx="419102" cy="419102"/>
          </a:xfrm>
          <a:prstGeom prst="rect">
            <a:avLst/>
          </a:prstGeom>
        </p:spPr>
      </p:pic>
      <p:sp>
        <p:nvSpPr>
          <p:cNvPr id="4" name="CuadroTexto 3">
            <a:extLst>
              <a:ext uri="{FF2B5EF4-FFF2-40B4-BE49-F238E27FC236}">
                <a16:creationId xmlns:a16="http://schemas.microsoft.com/office/drawing/2014/main" id="{8DD9F904-3190-F6AF-E31B-5C2AB973FDD3}"/>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4"/>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14"/>
          <p:cNvSpPr/>
          <p:nvPr/>
        </p:nvSpPr>
        <p:spPr>
          <a:xfrm>
            <a:off x="300211" y="4196088"/>
            <a:ext cx="4174253"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 name="Google Shape;139;p14"/>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 name="Google Shape;140;p14"/>
          <p:cNvSpPr/>
          <p:nvPr/>
        </p:nvSpPr>
        <p:spPr>
          <a:xfrm>
            <a:off x="6653656" y="683233"/>
            <a:ext cx="2095230" cy="351221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 name="Google Shape;141;p14"/>
          <p:cNvSpPr/>
          <p:nvPr/>
        </p:nvSpPr>
        <p:spPr>
          <a:xfrm>
            <a:off x="4513678" y="691947"/>
            <a:ext cx="2123903"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2" name="Google Shape;142;p14"/>
          <p:cNvSpPr/>
          <p:nvPr/>
        </p:nvSpPr>
        <p:spPr>
          <a:xfrm>
            <a:off x="304800" y="686899"/>
            <a:ext cx="2000851"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 name="Google Shape;143;p14"/>
          <p:cNvSpPr/>
          <p:nvPr/>
        </p:nvSpPr>
        <p:spPr>
          <a:xfrm>
            <a:off x="360027" y="4302455"/>
            <a:ext cx="3467214" cy="305025"/>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44" name="Google Shape;144;p14"/>
          <p:cNvSpPr/>
          <p:nvPr/>
        </p:nvSpPr>
        <p:spPr>
          <a:xfrm>
            <a:off x="360027" y="4645815"/>
            <a:ext cx="3932876" cy="181588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Se compila todo el proceso en un portafolio, el cual debe contener:</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Etapa 1: Fundamentación de la gran idea junto con las preguntas esenciales para el desarrollo del reto.</a:t>
            </a:r>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Etapa 2: Compilación de la información y contenidos necesarios que demuestren el aprendizaje de la materia para resolver las preguntas, realizar las actividades y seleccionar los recursos guía para la implementación.</a:t>
            </a:r>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Etapa 3: Implementación de la propuesta, así como conclusiones y los resultados obtenidos para su evaluación.</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p:txBody>
      </p:sp>
      <p:sp>
        <p:nvSpPr>
          <p:cNvPr id="145" name="Google Shape;145;p14"/>
          <p:cNvSpPr/>
          <p:nvPr/>
        </p:nvSpPr>
        <p:spPr>
          <a:xfrm>
            <a:off x="391911" y="738827"/>
            <a:ext cx="1513533"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46" name="Google Shape;146;p14"/>
          <p:cNvSpPr/>
          <p:nvPr/>
        </p:nvSpPr>
        <p:spPr>
          <a:xfrm>
            <a:off x="2390196" y="72569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1. Identificar / Diseñar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47" name="Google Shape;147;p14"/>
          <p:cNvSpPr/>
          <p:nvPr/>
        </p:nvSpPr>
        <p:spPr>
          <a:xfrm>
            <a:off x="4606961" y="4281517"/>
            <a:ext cx="2090419" cy="3259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148" name="Google Shape;148;p14"/>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49" name="Google Shape;149;p14"/>
          <p:cNvSpPr/>
          <p:nvPr/>
        </p:nvSpPr>
        <p:spPr>
          <a:xfrm>
            <a:off x="6717290" y="698120"/>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3. Actuar / Implementar </a:t>
            </a:r>
            <a:endParaRPr sz="1400">
              <a:solidFill>
                <a:srgbClr val="00B0F0"/>
              </a:solidFill>
              <a:latin typeface="Calibri"/>
              <a:ea typeface="Calibri"/>
              <a:cs typeface="Calibri"/>
              <a:sym typeface="Calibri"/>
            </a:endParaRPr>
          </a:p>
        </p:txBody>
      </p:sp>
      <p:pic>
        <p:nvPicPr>
          <p:cNvPr id="150" name="Google Shape;150;p14"/>
          <p:cNvPicPr preferRelativeResize="0"/>
          <p:nvPr/>
        </p:nvPicPr>
        <p:blipFill rotWithShape="1">
          <a:blip r:embed="rId3">
            <a:alphaModFix/>
          </a:blip>
          <a:srcRect/>
          <a:stretch/>
        </p:blipFill>
        <p:spPr>
          <a:xfrm>
            <a:off x="1996250" y="800189"/>
            <a:ext cx="212737" cy="236375"/>
          </a:xfrm>
          <a:prstGeom prst="rect">
            <a:avLst/>
          </a:prstGeom>
          <a:noFill/>
          <a:ln>
            <a:noFill/>
          </a:ln>
        </p:spPr>
      </p:pic>
      <p:sp>
        <p:nvSpPr>
          <p:cNvPr id="151" name="Google Shape;151;p14"/>
          <p:cNvSpPr txBox="1"/>
          <p:nvPr/>
        </p:nvSpPr>
        <p:spPr>
          <a:xfrm>
            <a:off x="1849016" y="3420100"/>
            <a:ext cx="62296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52" name="Google Shape;152;p14"/>
          <p:cNvSpPr txBox="1"/>
          <p:nvPr/>
        </p:nvSpPr>
        <p:spPr>
          <a:xfrm>
            <a:off x="-2077800" y="5171924"/>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53" name="Google Shape;153;p14"/>
          <p:cNvSpPr txBox="1"/>
          <p:nvPr/>
        </p:nvSpPr>
        <p:spPr>
          <a:xfrm>
            <a:off x="8211824" y="5391438"/>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pic>
        <p:nvPicPr>
          <p:cNvPr id="154" name="Google Shape;154;p14" descr="Resultado de imagen para idea icon"/>
          <p:cNvPicPr preferRelativeResize="0"/>
          <p:nvPr/>
        </p:nvPicPr>
        <p:blipFill rotWithShape="1">
          <a:blip r:embed="rId4">
            <a:alphaModFix/>
          </a:blip>
          <a:srcRect/>
          <a:stretch/>
        </p:blipFill>
        <p:spPr>
          <a:xfrm>
            <a:off x="4065556" y="772145"/>
            <a:ext cx="364937" cy="364937"/>
          </a:xfrm>
          <a:prstGeom prst="rect">
            <a:avLst/>
          </a:prstGeom>
          <a:noFill/>
          <a:ln>
            <a:noFill/>
          </a:ln>
        </p:spPr>
      </p:pic>
      <p:pic>
        <p:nvPicPr>
          <p:cNvPr id="155" name="Google Shape;155;p14"/>
          <p:cNvPicPr preferRelativeResize="0"/>
          <p:nvPr/>
        </p:nvPicPr>
        <p:blipFill rotWithShape="1">
          <a:blip r:embed="rId5">
            <a:alphaModFix/>
          </a:blip>
          <a:srcRect/>
          <a:stretch/>
        </p:blipFill>
        <p:spPr>
          <a:xfrm>
            <a:off x="8327387" y="784179"/>
            <a:ext cx="348563" cy="306495"/>
          </a:xfrm>
          <a:prstGeom prst="rect">
            <a:avLst/>
          </a:prstGeom>
          <a:noFill/>
          <a:ln>
            <a:noFill/>
          </a:ln>
        </p:spPr>
      </p:pic>
      <p:sp>
        <p:nvSpPr>
          <p:cNvPr id="156" name="Google Shape;156;p14"/>
          <p:cNvSpPr/>
          <p:nvPr/>
        </p:nvSpPr>
        <p:spPr>
          <a:xfrm>
            <a:off x="6729183" y="1353287"/>
            <a:ext cx="1817516" cy="1323439"/>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rgbClr val="3F3F3F"/>
              </a:buClr>
              <a:buSzPts val="700"/>
              <a:buFont typeface="Arial"/>
              <a:buChar char="•"/>
            </a:pPr>
            <a:r>
              <a:rPr lang="es-MX" sz="800">
                <a:solidFill>
                  <a:schemeClr val="dk1"/>
                </a:solidFill>
                <a:latin typeface="Arial"/>
                <a:ea typeface="Arial"/>
                <a:cs typeface="Arial"/>
                <a:sym typeface="Arial"/>
              </a:rPr>
              <a:t>Implementación y solución: programa de sostenibilidad ambiental para las grandes ciudades.</a:t>
            </a:r>
            <a:endParaRPr/>
          </a:p>
          <a:p>
            <a:pPr marL="171450" marR="0" lvl="0" indent="-171450" algn="l" rtl="0">
              <a:spcBef>
                <a:spcPts val="0"/>
              </a:spcBef>
              <a:spcAft>
                <a:spcPts val="0"/>
              </a:spcAft>
              <a:buClr>
                <a:srgbClr val="3F3F3F"/>
              </a:buClr>
              <a:buSzPts val="700"/>
              <a:buFont typeface="Arial"/>
              <a:buChar char="•"/>
            </a:pPr>
            <a:r>
              <a:rPr lang="es-MX" sz="800">
                <a:solidFill>
                  <a:schemeClr val="dk1"/>
                </a:solidFill>
                <a:latin typeface="Arial"/>
                <a:ea typeface="Arial"/>
                <a:cs typeface="Arial"/>
                <a:sym typeface="Arial"/>
              </a:rPr>
              <a:t>Evaluación: Difusión del programa y aplicación dentro de comunidades, obteniendo resultados medibles (cuantitativos y cualitativos).</a:t>
            </a:r>
            <a:endParaRPr/>
          </a:p>
          <a:p>
            <a:pPr marL="171450" marR="0" lvl="0" indent="-127000" algn="l" rtl="0">
              <a:spcBef>
                <a:spcPts val="0"/>
              </a:spcBef>
              <a:spcAft>
                <a:spcPts val="0"/>
              </a:spcAft>
              <a:buClr>
                <a:srgbClr val="3F3F3F"/>
              </a:buClr>
              <a:buSzPts val="700"/>
              <a:buFont typeface="Arial"/>
              <a:buNone/>
            </a:pPr>
            <a:endParaRPr sz="800">
              <a:solidFill>
                <a:schemeClr val="dk1"/>
              </a:solidFill>
              <a:latin typeface="Arial"/>
              <a:ea typeface="Arial"/>
              <a:cs typeface="Arial"/>
              <a:sym typeface="Arial"/>
            </a:endParaRPr>
          </a:p>
        </p:txBody>
      </p:sp>
      <p:sp>
        <p:nvSpPr>
          <p:cNvPr id="157" name="Google Shape;157;p14"/>
          <p:cNvSpPr/>
          <p:nvPr/>
        </p:nvSpPr>
        <p:spPr>
          <a:xfrm>
            <a:off x="4651961" y="4659159"/>
            <a:ext cx="3546800" cy="144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Se compone de dos rubros:</a:t>
            </a:r>
            <a:endParaRPr/>
          </a:p>
          <a:p>
            <a:pPr marL="228600" marR="0" lvl="0" indent="-228600" algn="l" rtl="0">
              <a:spcBef>
                <a:spcPts val="0"/>
              </a:spcBef>
              <a:spcAft>
                <a:spcPts val="0"/>
              </a:spcAft>
              <a:buClr>
                <a:schemeClr val="dk1"/>
              </a:buClr>
              <a:buSzPts val="800"/>
              <a:buFont typeface="Calibri"/>
              <a:buAutoNum type="arabicPeriod"/>
            </a:pPr>
            <a:r>
              <a:rPr lang="es-MX" sz="800">
                <a:solidFill>
                  <a:schemeClr val="dk1"/>
                </a:solidFill>
                <a:latin typeface="Arial"/>
                <a:ea typeface="Arial"/>
                <a:cs typeface="Arial"/>
                <a:sym typeface="Arial"/>
              </a:rPr>
              <a:t>Actividades de aprendizaje (actividades tanto individual como colaborativa).</a:t>
            </a:r>
            <a:endParaRPr/>
          </a:p>
          <a:p>
            <a:pPr marL="228600" marR="0" lvl="0" indent="-228600" algn="l" rtl="0">
              <a:spcBef>
                <a:spcPts val="0"/>
              </a:spcBef>
              <a:spcAft>
                <a:spcPts val="0"/>
              </a:spcAft>
              <a:buClr>
                <a:schemeClr val="dk1"/>
              </a:buClr>
              <a:buSzPts val="800"/>
              <a:buFont typeface="Calibri"/>
              <a:buAutoNum type="arabicPeriod"/>
            </a:pPr>
            <a:r>
              <a:rPr lang="es-MX" sz="800">
                <a:solidFill>
                  <a:schemeClr val="dk1"/>
                </a:solidFill>
                <a:latin typeface="Arial"/>
                <a:ea typeface="Arial"/>
                <a:cs typeface="Arial"/>
                <a:sym typeface="Arial"/>
              </a:rPr>
              <a:t>Portafolio de evidencias (individual).</a:t>
            </a:r>
            <a:endParaRPr/>
          </a:p>
          <a:p>
            <a:pPr marL="228600" marR="0" lvl="0" indent="-177800" algn="l" rtl="0">
              <a:spcBef>
                <a:spcPts val="0"/>
              </a:spcBef>
              <a:spcAft>
                <a:spcPts val="0"/>
              </a:spcAft>
              <a:buClr>
                <a:schemeClr val="dk1"/>
              </a:buClr>
              <a:buSzPts val="800"/>
              <a:buFont typeface="Calibri"/>
              <a:buNone/>
            </a:pPr>
            <a:endParaRPr sz="800">
              <a:solidFill>
                <a:schemeClr val="dk1"/>
              </a:solidFill>
              <a:latin typeface="Arial"/>
              <a:ea typeface="Arial"/>
              <a:cs typeface="Arial"/>
              <a:sym typeface="Arial"/>
            </a:endParaRPr>
          </a:p>
          <a:p>
            <a:pPr marL="0" marR="0" lvl="0" indent="0" algn="l" rtl="0">
              <a:spcBef>
                <a:spcPts val="0"/>
              </a:spcBef>
              <a:spcAft>
                <a:spcPts val="0"/>
              </a:spcAft>
              <a:buNone/>
            </a:pPr>
            <a:r>
              <a:rPr lang="es-MX" sz="800">
                <a:solidFill>
                  <a:schemeClr val="dk1"/>
                </a:solidFill>
                <a:latin typeface="Arial"/>
                <a:ea typeface="Arial"/>
                <a:cs typeface="Arial"/>
                <a:sym typeface="Arial"/>
              </a:rPr>
              <a:t>Mediante rúbricas se evaluará el portafolio, con el propósito de medir las competencias adquiridas.</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0" marR="0" lvl="0" indent="0" algn="l" rtl="0">
              <a:spcBef>
                <a:spcPts val="0"/>
              </a:spcBef>
              <a:spcAft>
                <a:spcPts val="0"/>
              </a:spcAft>
              <a:buNone/>
            </a:pPr>
            <a:r>
              <a:rPr lang="es-MX" sz="800">
                <a:solidFill>
                  <a:schemeClr val="dk1"/>
                </a:solidFill>
                <a:latin typeface="Arial"/>
                <a:ea typeface="Arial"/>
                <a:cs typeface="Arial"/>
                <a:sym typeface="Arial"/>
              </a:rPr>
              <a:t>La evaluación será diagnóstica, formativa y sumativa.</a:t>
            </a:r>
            <a:endParaRPr/>
          </a:p>
          <a:p>
            <a:pPr marL="228600" marR="0" lvl="0" indent="-177800" algn="l" rtl="0">
              <a:spcBef>
                <a:spcPts val="0"/>
              </a:spcBef>
              <a:spcAft>
                <a:spcPts val="0"/>
              </a:spcAft>
              <a:buClr>
                <a:schemeClr val="dk1"/>
              </a:buClr>
              <a:buSzPts val="800"/>
              <a:buFont typeface="Calibri"/>
              <a:buNone/>
            </a:pPr>
            <a:endParaRPr sz="800">
              <a:solidFill>
                <a:schemeClr val="dk1"/>
              </a:solidFill>
              <a:latin typeface="Arial"/>
              <a:ea typeface="Arial"/>
              <a:cs typeface="Arial"/>
              <a:sym typeface="Arial"/>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p:txBody>
      </p:sp>
      <p:sp>
        <p:nvSpPr>
          <p:cNvPr id="162" name="Google Shape;162;p14"/>
          <p:cNvSpPr txBox="1"/>
          <p:nvPr/>
        </p:nvSpPr>
        <p:spPr>
          <a:xfrm>
            <a:off x="4025775" y="351142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63" name="Google Shape;163;p14"/>
          <p:cNvSpPr txBox="1"/>
          <p:nvPr/>
        </p:nvSpPr>
        <p:spPr>
          <a:xfrm>
            <a:off x="3873421" y="5355866"/>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164" name="Google Shape;164;p14"/>
          <p:cNvSpPr txBox="1"/>
          <p:nvPr/>
        </p:nvSpPr>
        <p:spPr>
          <a:xfrm>
            <a:off x="6147004" y="3465237"/>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65" name="Google Shape;165;p14"/>
          <p:cNvSpPr/>
          <p:nvPr/>
        </p:nvSpPr>
        <p:spPr>
          <a:xfrm>
            <a:off x="422738" y="1330875"/>
            <a:ext cx="1793342"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La metodología CBL contemplará las siguientes competencias:</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Inteligencia social</a:t>
            </a:r>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Compromiso ético y ciudadano</a:t>
            </a:r>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Razonamiento para a complejidad</a:t>
            </a:r>
            <a:endParaRPr/>
          </a:p>
          <a:p>
            <a:pPr marL="171450" marR="0" lvl="0" indent="-171450" algn="l" rtl="0">
              <a:spcBef>
                <a:spcPts val="0"/>
              </a:spcBef>
              <a:spcAft>
                <a:spcPts val="0"/>
              </a:spcAft>
              <a:buClr>
                <a:schemeClr val="dk1"/>
              </a:buClr>
              <a:buSzPts val="800"/>
              <a:buFont typeface="Arial"/>
              <a:buChar char="•"/>
            </a:pPr>
            <a:r>
              <a:rPr lang="es-MX" sz="800">
                <a:solidFill>
                  <a:schemeClr val="dk1"/>
                </a:solidFill>
                <a:latin typeface="Arial"/>
                <a:ea typeface="Arial"/>
                <a:cs typeface="Arial"/>
                <a:sym typeface="Arial"/>
              </a:rPr>
              <a:t>Comunicación</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p:txBody>
      </p:sp>
      <p:sp>
        <p:nvSpPr>
          <p:cNvPr id="166" name="Google Shape;166;p14"/>
          <p:cNvSpPr/>
          <p:nvPr/>
        </p:nvSpPr>
        <p:spPr>
          <a:xfrm>
            <a:off x="4100264" y="4302455"/>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67" name="Google Shape;167;p14"/>
          <p:cNvPicPr preferRelativeResize="0"/>
          <p:nvPr/>
        </p:nvPicPr>
        <p:blipFill rotWithShape="1">
          <a:blip r:embed="rId6">
            <a:alphaModFix/>
          </a:blip>
          <a:srcRect/>
          <a:stretch/>
        </p:blipFill>
        <p:spPr>
          <a:xfrm>
            <a:off x="8284834" y="4330506"/>
            <a:ext cx="373064" cy="227984"/>
          </a:xfrm>
          <a:prstGeom prst="rect">
            <a:avLst/>
          </a:prstGeom>
          <a:noFill/>
          <a:ln>
            <a:noFill/>
          </a:ln>
        </p:spPr>
      </p:pic>
      <p:sp>
        <p:nvSpPr>
          <p:cNvPr id="169" name="Google Shape;169;p14"/>
          <p:cNvSpPr txBox="1"/>
          <p:nvPr/>
        </p:nvSpPr>
        <p:spPr>
          <a:xfrm>
            <a:off x="8179074" y="3464377"/>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170" name="Google Shape;170;p14" descr="Resultado de imagen para question icon vector"/>
          <p:cNvPicPr preferRelativeResize="0"/>
          <p:nvPr/>
        </p:nvPicPr>
        <p:blipFill rotWithShape="1">
          <a:blip r:embed="rId7">
            <a:alphaModFix/>
            <a:grayscl/>
          </a:blip>
          <a:srcRect/>
          <a:stretch/>
        </p:blipFill>
        <p:spPr>
          <a:xfrm>
            <a:off x="6128555" y="742126"/>
            <a:ext cx="414093" cy="414093"/>
          </a:xfrm>
          <a:prstGeom prst="rect">
            <a:avLst/>
          </a:prstGeom>
          <a:noFill/>
          <a:ln>
            <a:noFill/>
          </a:ln>
        </p:spPr>
      </p:pic>
      <p:sp>
        <p:nvSpPr>
          <p:cNvPr id="172" name="Google Shape;172;p14"/>
          <p:cNvSpPr/>
          <p:nvPr/>
        </p:nvSpPr>
        <p:spPr>
          <a:xfrm>
            <a:off x="4475118" y="720227"/>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2. Investigar / Participar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73" name="Google Shape;173;p14"/>
          <p:cNvSpPr/>
          <p:nvPr/>
        </p:nvSpPr>
        <p:spPr>
          <a:xfrm>
            <a:off x="2300625" y="1358661"/>
            <a:ext cx="2101196" cy="1569660"/>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rgbClr val="3F3F3F"/>
              </a:buClr>
              <a:buSzPts val="700"/>
              <a:buFont typeface="Arial"/>
              <a:buChar char="•"/>
            </a:pPr>
            <a:r>
              <a:rPr lang="es-MX" sz="800" dirty="0">
                <a:solidFill>
                  <a:schemeClr val="dk1"/>
                </a:solidFill>
                <a:latin typeface="Arial"/>
                <a:ea typeface="Arial"/>
                <a:cs typeface="Arial"/>
                <a:sym typeface="Arial"/>
              </a:rPr>
              <a:t>Gran Idea: lluvia de ideas grupal para establecer diversos retos para solucionar un problema en común de la sociedad que es la Sostenibilidad.</a:t>
            </a:r>
            <a:endParaRPr dirty="0"/>
          </a:p>
          <a:p>
            <a:pPr marL="171450" marR="0" lvl="0" indent="-127000" algn="l" rtl="0">
              <a:spcBef>
                <a:spcPts val="0"/>
              </a:spcBef>
              <a:spcAft>
                <a:spcPts val="0"/>
              </a:spcAft>
              <a:buClr>
                <a:srgbClr val="3F3F3F"/>
              </a:buClr>
              <a:buSzPts val="700"/>
              <a:buFont typeface="Arial"/>
              <a:buNone/>
            </a:pPr>
            <a:endParaRPr sz="800" dirty="0">
              <a:solidFill>
                <a:schemeClr val="dk1"/>
              </a:solidFill>
              <a:latin typeface="Arial"/>
              <a:ea typeface="Arial"/>
              <a:cs typeface="Arial"/>
              <a:sym typeface="Arial"/>
            </a:endParaRPr>
          </a:p>
          <a:p>
            <a:pPr marL="171450" marR="0" lvl="0" indent="-171450" algn="l" rtl="0">
              <a:spcBef>
                <a:spcPts val="0"/>
              </a:spcBef>
              <a:spcAft>
                <a:spcPts val="0"/>
              </a:spcAft>
              <a:buClr>
                <a:srgbClr val="3F3F3F"/>
              </a:buClr>
              <a:buSzPts val="700"/>
              <a:buFont typeface="Arial"/>
              <a:buChar char="•"/>
            </a:pPr>
            <a:r>
              <a:rPr lang="es-MX" sz="800" dirty="0">
                <a:solidFill>
                  <a:schemeClr val="dk1"/>
                </a:solidFill>
                <a:latin typeface="Arial"/>
                <a:ea typeface="Arial"/>
                <a:cs typeface="Arial"/>
                <a:sym typeface="Arial"/>
              </a:rPr>
              <a:t>Pregunta esencial: ¿Cómo podríamos fomentar en la sociedad una actitud sostenible?</a:t>
            </a:r>
            <a:endParaRPr dirty="0"/>
          </a:p>
          <a:p>
            <a:pPr marL="171450" marR="0" lvl="0" indent="-127000" algn="l" rtl="0">
              <a:spcBef>
                <a:spcPts val="0"/>
              </a:spcBef>
              <a:spcAft>
                <a:spcPts val="0"/>
              </a:spcAft>
              <a:buClr>
                <a:srgbClr val="3F3F3F"/>
              </a:buClr>
              <a:buSzPts val="700"/>
              <a:buFont typeface="Arial"/>
              <a:buNone/>
            </a:pPr>
            <a:endParaRPr sz="800" dirty="0">
              <a:solidFill>
                <a:schemeClr val="dk1"/>
              </a:solidFill>
              <a:latin typeface="Arial"/>
              <a:ea typeface="Arial"/>
              <a:cs typeface="Arial"/>
              <a:sym typeface="Arial"/>
            </a:endParaRPr>
          </a:p>
          <a:p>
            <a:pPr marL="171450" marR="0" lvl="0" indent="-171450" algn="l" rtl="0">
              <a:spcBef>
                <a:spcPts val="0"/>
              </a:spcBef>
              <a:spcAft>
                <a:spcPts val="0"/>
              </a:spcAft>
              <a:buClr>
                <a:srgbClr val="3F3F3F"/>
              </a:buClr>
              <a:buSzPts val="700"/>
              <a:buFont typeface="Arial"/>
              <a:buChar char="•"/>
            </a:pPr>
            <a:r>
              <a:rPr lang="es-MX" sz="800" dirty="0">
                <a:solidFill>
                  <a:schemeClr val="dk1"/>
                </a:solidFill>
                <a:latin typeface="Arial"/>
                <a:ea typeface="Arial"/>
                <a:cs typeface="Arial"/>
                <a:sym typeface="Arial"/>
              </a:rPr>
              <a:t>Reto: Sostenibilidad ambiental en grandes ciudades.</a:t>
            </a:r>
            <a:endParaRPr dirty="0"/>
          </a:p>
          <a:p>
            <a:pPr marL="171450" marR="0" lvl="0" indent="-127000" algn="l" rtl="0">
              <a:spcBef>
                <a:spcPts val="0"/>
              </a:spcBef>
              <a:spcAft>
                <a:spcPts val="0"/>
              </a:spcAft>
              <a:buClr>
                <a:srgbClr val="3F3F3F"/>
              </a:buClr>
              <a:buSzPts val="700"/>
              <a:buFont typeface="Arial"/>
              <a:buNone/>
            </a:pPr>
            <a:endParaRPr sz="800" dirty="0">
              <a:solidFill>
                <a:schemeClr val="dk1"/>
              </a:solidFill>
              <a:latin typeface="Arial"/>
              <a:ea typeface="Arial"/>
              <a:cs typeface="Arial"/>
              <a:sym typeface="Arial"/>
            </a:endParaRPr>
          </a:p>
        </p:txBody>
      </p:sp>
      <p:sp>
        <p:nvSpPr>
          <p:cNvPr id="174" name="Google Shape;174;p14"/>
          <p:cNvSpPr/>
          <p:nvPr/>
        </p:nvSpPr>
        <p:spPr>
          <a:xfrm>
            <a:off x="4612407" y="1371711"/>
            <a:ext cx="1940752" cy="2431435"/>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rgbClr val="3F3F3F"/>
              </a:buClr>
              <a:buSzPts val="700"/>
              <a:buFont typeface="Arial"/>
              <a:buChar char="•"/>
            </a:pPr>
            <a:r>
              <a:rPr lang="es-MX" sz="800">
                <a:solidFill>
                  <a:schemeClr val="dk1"/>
                </a:solidFill>
                <a:latin typeface="Arial"/>
                <a:ea typeface="Arial"/>
                <a:cs typeface="Arial"/>
                <a:sym typeface="Arial"/>
              </a:rPr>
              <a:t>Preguntas guía: ¿Qué efecto tiene la actividad cotidiana de las personas en la ciudad sobre el medio ambiente?, ¿cómo impacta en la salud de las personas?, ¿Qué recursos tecnológicos pueden servir para la difusión de propuestas en sostenibilidad ambiental?</a:t>
            </a:r>
            <a:endParaRPr/>
          </a:p>
          <a:p>
            <a:pPr marL="171450" marR="0" lvl="0" indent="-127000" algn="l" rtl="0">
              <a:spcBef>
                <a:spcPts val="0"/>
              </a:spcBef>
              <a:spcAft>
                <a:spcPts val="0"/>
              </a:spcAft>
              <a:buClr>
                <a:srgbClr val="3F3F3F"/>
              </a:buClr>
              <a:buSzPts val="700"/>
              <a:buFont typeface="Arial"/>
              <a:buNone/>
            </a:pPr>
            <a:endParaRPr sz="800">
              <a:solidFill>
                <a:schemeClr val="dk1"/>
              </a:solidFill>
              <a:latin typeface="Arial"/>
              <a:ea typeface="Arial"/>
              <a:cs typeface="Arial"/>
              <a:sym typeface="Arial"/>
            </a:endParaRPr>
          </a:p>
          <a:p>
            <a:pPr marL="171450" marR="0" lvl="0" indent="-171450" algn="l" rtl="0">
              <a:spcBef>
                <a:spcPts val="0"/>
              </a:spcBef>
              <a:spcAft>
                <a:spcPts val="0"/>
              </a:spcAft>
              <a:buClr>
                <a:srgbClr val="3F3F3F"/>
              </a:buClr>
              <a:buSzPts val="700"/>
              <a:buFont typeface="Arial"/>
              <a:buChar char="•"/>
            </a:pPr>
            <a:r>
              <a:rPr lang="es-MX" sz="800">
                <a:solidFill>
                  <a:schemeClr val="dk1"/>
                </a:solidFill>
                <a:latin typeface="Arial"/>
                <a:ea typeface="Arial"/>
                <a:cs typeface="Arial"/>
                <a:sym typeface="Arial"/>
              </a:rPr>
              <a:t>Actividades guía: recopilación de información y datos con respecto a la sostenibilidad ambiental en grandes ciudades.</a:t>
            </a:r>
            <a:endParaRPr/>
          </a:p>
          <a:p>
            <a:pPr marL="0" marR="0" lvl="0" indent="0" algn="l" rtl="0">
              <a:spcBef>
                <a:spcPts val="0"/>
              </a:spcBef>
              <a:spcAft>
                <a:spcPts val="0"/>
              </a:spcAft>
              <a:buNone/>
            </a:pPr>
            <a:endParaRPr sz="800">
              <a:solidFill>
                <a:schemeClr val="dk1"/>
              </a:solidFill>
              <a:latin typeface="Arial"/>
              <a:ea typeface="Arial"/>
              <a:cs typeface="Arial"/>
              <a:sym typeface="Arial"/>
            </a:endParaRPr>
          </a:p>
          <a:p>
            <a:pPr marL="171450" marR="0" lvl="0" indent="-171450" algn="l" rtl="0">
              <a:spcBef>
                <a:spcPts val="0"/>
              </a:spcBef>
              <a:spcAft>
                <a:spcPts val="0"/>
              </a:spcAft>
              <a:buClr>
                <a:srgbClr val="3F3F3F"/>
              </a:buClr>
              <a:buSzPts val="700"/>
              <a:buFont typeface="Arial"/>
              <a:buChar char="•"/>
            </a:pPr>
            <a:r>
              <a:rPr lang="es-MX" sz="800">
                <a:solidFill>
                  <a:schemeClr val="dk1"/>
                </a:solidFill>
                <a:latin typeface="Arial"/>
                <a:ea typeface="Arial"/>
                <a:cs typeface="Arial"/>
                <a:sym typeface="Arial"/>
              </a:rPr>
              <a:t>Recursos guía: herramientas tecnológicas, tales como redes sociales, foros, videos, entre otros.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p:txBody>
      </p:sp>
      <p:sp>
        <p:nvSpPr>
          <p:cNvPr id="3" name="Google Shape;116;p13">
            <a:extLst>
              <a:ext uri="{FF2B5EF4-FFF2-40B4-BE49-F238E27FC236}">
                <a16:creationId xmlns:a16="http://schemas.microsoft.com/office/drawing/2014/main" id="{2603C71A-6E43-B461-693D-EE61A347A243}"/>
              </a:ext>
            </a:extLst>
          </p:cNvPr>
          <p:cNvSpPr txBox="1"/>
          <p:nvPr/>
        </p:nvSpPr>
        <p:spPr>
          <a:xfrm>
            <a:off x="592510" y="95692"/>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a:solidFill>
                  <a:srgbClr val="0071C2"/>
                </a:solidFill>
                <a:latin typeface="Calibri"/>
                <a:ea typeface="Calibri"/>
                <a:cs typeface="Calibri"/>
                <a:sym typeface="Calibri"/>
              </a:rPr>
              <a:t>Canvas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Challenge</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Based</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Learning</a:t>
            </a:r>
            <a:endParaRPr dirty="0"/>
          </a:p>
        </p:txBody>
      </p:sp>
      <p:sp>
        <p:nvSpPr>
          <p:cNvPr id="4" name="Google Shape;117;p13">
            <a:extLst>
              <a:ext uri="{FF2B5EF4-FFF2-40B4-BE49-F238E27FC236}">
                <a16:creationId xmlns:a16="http://schemas.microsoft.com/office/drawing/2014/main" id="{9575DAC0-E103-AAFC-756E-4B0637EF303F}"/>
              </a:ext>
            </a:extLst>
          </p:cNvPr>
          <p:cNvSpPr txBox="1"/>
          <p:nvPr/>
        </p:nvSpPr>
        <p:spPr>
          <a:xfrm>
            <a:off x="2751365" y="9262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Desarrollo sostenible</a:t>
            </a:r>
            <a:endParaRPr lang="es-MX" sz="1100" dirty="0"/>
          </a:p>
        </p:txBody>
      </p:sp>
      <p:sp>
        <p:nvSpPr>
          <p:cNvPr id="5" name="Google Shape;118;p13">
            <a:extLst>
              <a:ext uri="{FF2B5EF4-FFF2-40B4-BE49-F238E27FC236}">
                <a16:creationId xmlns:a16="http://schemas.microsoft.com/office/drawing/2014/main" id="{EA2B913E-397D-D357-B305-5ED102CF5459}"/>
              </a:ext>
            </a:extLst>
          </p:cNvPr>
          <p:cNvSpPr txBox="1"/>
          <p:nvPr/>
        </p:nvSpPr>
        <p:spPr>
          <a:xfrm>
            <a:off x="4761087" y="92630"/>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María Luisa Lima </a:t>
            </a:r>
          </a:p>
        </p:txBody>
      </p:sp>
      <p:sp>
        <p:nvSpPr>
          <p:cNvPr id="6" name="Google Shape;119;p13">
            <a:extLst>
              <a:ext uri="{FF2B5EF4-FFF2-40B4-BE49-F238E27FC236}">
                <a16:creationId xmlns:a16="http://schemas.microsoft.com/office/drawing/2014/main" id="{414EAF65-86E8-48FF-7F95-AF5EE1D33ACF}"/>
              </a:ext>
            </a:extLst>
          </p:cNvPr>
          <p:cNvSpPr txBox="1"/>
          <p:nvPr/>
        </p:nvSpPr>
        <p:spPr>
          <a:xfrm>
            <a:off x="4761088" y="395934"/>
            <a:ext cx="3338835" cy="254736"/>
          </a:xfrm>
          <a:prstGeom prst="rect">
            <a:avLst/>
          </a:prstGeom>
          <a:solidFill>
            <a:srgbClr val="F2F2F2"/>
          </a:solidFill>
          <a:ln>
            <a:noFill/>
          </a:ln>
        </p:spPr>
        <p:txBody>
          <a:bodyPr spcFirstLastPara="1" wrap="square" lIns="91425" tIns="45700" rIns="91425" bIns="45700" anchor="ctr" anchorCtr="0">
            <a:noAutofit/>
          </a:bodyPr>
          <a:lstStyle/>
          <a:p>
            <a:pPr lvl="0" algn="ctr"/>
            <a:r>
              <a:rPr lang="es-ES" sz="1100" dirty="0">
                <a:solidFill>
                  <a:srgbClr val="7F7F7F"/>
                </a:solidFill>
                <a:latin typeface="Calibri"/>
                <a:ea typeface="Calibri"/>
                <a:cs typeface="Calibri"/>
                <a:sym typeface="Calibri"/>
              </a:rPr>
              <a:t>Sostenibilidad ambiental en grandes ciudades</a:t>
            </a:r>
          </a:p>
        </p:txBody>
      </p:sp>
      <p:sp>
        <p:nvSpPr>
          <p:cNvPr id="7" name="Google Shape;126;p13">
            <a:extLst>
              <a:ext uri="{FF2B5EF4-FFF2-40B4-BE49-F238E27FC236}">
                <a16:creationId xmlns:a16="http://schemas.microsoft.com/office/drawing/2014/main" id="{906C7A10-8A14-D6F1-42FE-3161FBB86F37}"/>
              </a:ext>
            </a:extLst>
          </p:cNvPr>
          <p:cNvSpPr txBox="1"/>
          <p:nvPr/>
        </p:nvSpPr>
        <p:spPr>
          <a:xfrm>
            <a:off x="2747935" y="40064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5to semestre</a:t>
            </a:r>
            <a:endParaRPr lang="es-MX" sz="1100" dirty="0"/>
          </a:p>
        </p:txBody>
      </p:sp>
      <p:pic>
        <p:nvPicPr>
          <p:cNvPr id="8" name="Gráfico 7" descr="Cabeza con engranajes con relleno sólido">
            <a:extLst>
              <a:ext uri="{FF2B5EF4-FFF2-40B4-BE49-F238E27FC236}">
                <a16:creationId xmlns:a16="http://schemas.microsoft.com/office/drawing/2014/main" id="{7489BC5D-A06C-296D-3C92-171289BAB28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24228" y="161748"/>
            <a:ext cx="419102" cy="419102"/>
          </a:xfrm>
          <a:prstGeom prst="rect">
            <a:avLst/>
          </a:prstGeom>
        </p:spPr>
      </p:pic>
      <p:sp>
        <p:nvSpPr>
          <p:cNvPr id="9" name="CuadroTexto 8">
            <a:extLst>
              <a:ext uri="{FF2B5EF4-FFF2-40B4-BE49-F238E27FC236}">
                <a16:creationId xmlns:a16="http://schemas.microsoft.com/office/drawing/2014/main" id="{2F40FF78-0915-5D40-515B-5D732DCDA277}"/>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0" name="Google Shape;180;p15"/>
          <p:cNvSpPr/>
          <p:nvPr/>
        </p:nvSpPr>
        <p:spPr>
          <a:xfrm>
            <a:off x="300211" y="4196088"/>
            <a:ext cx="4174253"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5"/>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2" name="Google Shape;182;p15"/>
          <p:cNvSpPr/>
          <p:nvPr/>
        </p:nvSpPr>
        <p:spPr>
          <a:xfrm>
            <a:off x="6653656" y="683233"/>
            <a:ext cx="2095230" cy="351221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15"/>
          <p:cNvSpPr/>
          <p:nvPr/>
        </p:nvSpPr>
        <p:spPr>
          <a:xfrm>
            <a:off x="4513678" y="691947"/>
            <a:ext cx="2123903"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4" name="Google Shape;184;p15"/>
          <p:cNvSpPr/>
          <p:nvPr/>
        </p:nvSpPr>
        <p:spPr>
          <a:xfrm>
            <a:off x="304800" y="686899"/>
            <a:ext cx="2000851" cy="3504008"/>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5" name="Google Shape;185;p15"/>
          <p:cNvSpPr/>
          <p:nvPr/>
        </p:nvSpPr>
        <p:spPr>
          <a:xfrm>
            <a:off x="360027" y="4302455"/>
            <a:ext cx="3467214" cy="305025"/>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86" name="Google Shape;186;p15"/>
          <p:cNvSpPr/>
          <p:nvPr/>
        </p:nvSpPr>
        <p:spPr>
          <a:xfrm>
            <a:off x="391911" y="738827"/>
            <a:ext cx="1513533"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87" name="Google Shape;187;p15"/>
          <p:cNvSpPr/>
          <p:nvPr/>
        </p:nvSpPr>
        <p:spPr>
          <a:xfrm>
            <a:off x="2390196" y="72569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1. Identificar / Diseñar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88" name="Google Shape;188;p15"/>
          <p:cNvSpPr/>
          <p:nvPr/>
        </p:nvSpPr>
        <p:spPr>
          <a:xfrm>
            <a:off x="4606961" y="4281517"/>
            <a:ext cx="2090419" cy="3259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189" name="Google Shape;189;p15"/>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90" name="Google Shape;190;p15"/>
          <p:cNvSpPr/>
          <p:nvPr/>
        </p:nvSpPr>
        <p:spPr>
          <a:xfrm>
            <a:off x="6717290" y="698120"/>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3. Actuar / Implementar </a:t>
            </a:r>
            <a:endParaRPr sz="1400">
              <a:solidFill>
                <a:srgbClr val="00B0F0"/>
              </a:solidFill>
              <a:latin typeface="Calibri"/>
              <a:ea typeface="Calibri"/>
              <a:cs typeface="Calibri"/>
              <a:sym typeface="Calibri"/>
            </a:endParaRPr>
          </a:p>
        </p:txBody>
      </p:sp>
      <p:pic>
        <p:nvPicPr>
          <p:cNvPr id="191" name="Google Shape;191;p15"/>
          <p:cNvPicPr preferRelativeResize="0"/>
          <p:nvPr/>
        </p:nvPicPr>
        <p:blipFill rotWithShape="1">
          <a:blip r:embed="rId3">
            <a:alphaModFix/>
          </a:blip>
          <a:srcRect/>
          <a:stretch/>
        </p:blipFill>
        <p:spPr>
          <a:xfrm>
            <a:off x="1996250" y="800189"/>
            <a:ext cx="212737" cy="236375"/>
          </a:xfrm>
          <a:prstGeom prst="rect">
            <a:avLst/>
          </a:prstGeom>
          <a:noFill/>
          <a:ln>
            <a:noFill/>
          </a:ln>
        </p:spPr>
      </p:pic>
      <p:sp>
        <p:nvSpPr>
          <p:cNvPr id="192" name="Google Shape;192;p15"/>
          <p:cNvSpPr txBox="1"/>
          <p:nvPr/>
        </p:nvSpPr>
        <p:spPr>
          <a:xfrm>
            <a:off x="1849016" y="3420100"/>
            <a:ext cx="62296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93" name="Google Shape;193;p15"/>
          <p:cNvSpPr txBox="1"/>
          <p:nvPr/>
        </p:nvSpPr>
        <p:spPr>
          <a:xfrm>
            <a:off x="-2077800" y="5171924"/>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94" name="Google Shape;194;p15"/>
          <p:cNvSpPr txBox="1"/>
          <p:nvPr/>
        </p:nvSpPr>
        <p:spPr>
          <a:xfrm>
            <a:off x="8211824" y="5391438"/>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pic>
        <p:nvPicPr>
          <p:cNvPr id="195" name="Google Shape;195;p15" descr="Resultado de imagen para idea icon"/>
          <p:cNvPicPr preferRelativeResize="0"/>
          <p:nvPr/>
        </p:nvPicPr>
        <p:blipFill rotWithShape="1">
          <a:blip r:embed="rId4">
            <a:alphaModFix/>
          </a:blip>
          <a:srcRect/>
          <a:stretch/>
        </p:blipFill>
        <p:spPr>
          <a:xfrm>
            <a:off x="4065556" y="772145"/>
            <a:ext cx="364937" cy="364937"/>
          </a:xfrm>
          <a:prstGeom prst="rect">
            <a:avLst/>
          </a:prstGeom>
          <a:noFill/>
          <a:ln>
            <a:noFill/>
          </a:ln>
        </p:spPr>
      </p:pic>
      <p:pic>
        <p:nvPicPr>
          <p:cNvPr id="196" name="Google Shape;196;p15"/>
          <p:cNvPicPr preferRelativeResize="0"/>
          <p:nvPr/>
        </p:nvPicPr>
        <p:blipFill rotWithShape="1">
          <a:blip r:embed="rId5">
            <a:alphaModFix/>
          </a:blip>
          <a:srcRect/>
          <a:stretch/>
        </p:blipFill>
        <p:spPr>
          <a:xfrm>
            <a:off x="8327387" y="784179"/>
            <a:ext cx="348563" cy="306495"/>
          </a:xfrm>
          <a:prstGeom prst="rect">
            <a:avLst/>
          </a:prstGeom>
          <a:noFill/>
          <a:ln>
            <a:noFill/>
          </a:ln>
        </p:spPr>
      </p:pic>
      <p:sp>
        <p:nvSpPr>
          <p:cNvPr id="201" name="Google Shape;201;p15"/>
          <p:cNvSpPr txBox="1"/>
          <p:nvPr/>
        </p:nvSpPr>
        <p:spPr>
          <a:xfrm>
            <a:off x="4025775" y="351142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202" name="Google Shape;202;p15"/>
          <p:cNvSpPr txBox="1"/>
          <p:nvPr/>
        </p:nvSpPr>
        <p:spPr>
          <a:xfrm>
            <a:off x="3873421" y="5355866"/>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203" name="Google Shape;203;p15"/>
          <p:cNvSpPr txBox="1"/>
          <p:nvPr/>
        </p:nvSpPr>
        <p:spPr>
          <a:xfrm>
            <a:off x="6147004" y="3465237"/>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204" name="Google Shape;204;p15"/>
          <p:cNvSpPr/>
          <p:nvPr/>
        </p:nvSpPr>
        <p:spPr>
          <a:xfrm>
            <a:off x="433779" y="1270859"/>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05" name="Google Shape;205;p15"/>
          <p:cNvSpPr/>
          <p:nvPr/>
        </p:nvSpPr>
        <p:spPr>
          <a:xfrm>
            <a:off x="4100264" y="4302455"/>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206" name="Google Shape;206;p15"/>
          <p:cNvPicPr preferRelativeResize="0"/>
          <p:nvPr/>
        </p:nvPicPr>
        <p:blipFill rotWithShape="1">
          <a:blip r:embed="rId6">
            <a:alphaModFix/>
          </a:blip>
          <a:srcRect/>
          <a:stretch/>
        </p:blipFill>
        <p:spPr>
          <a:xfrm>
            <a:off x="8284834" y="4330506"/>
            <a:ext cx="373064" cy="227984"/>
          </a:xfrm>
          <a:prstGeom prst="rect">
            <a:avLst/>
          </a:prstGeom>
          <a:noFill/>
          <a:ln>
            <a:noFill/>
          </a:ln>
        </p:spPr>
      </p:pic>
      <p:sp>
        <p:nvSpPr>
          <p:cNvPr id="208" name="Google Shape;208;p15"/>
          <p:cNvSpPr txBox="1"/>
          <p:nvPr/>
        </p:nvSpPr>
        <p:spPr>
          <a:xfrm>
            <a:off x="8179074" y="3464377"/>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209" name="Google Shape;209;p15" descr="Resultado de imagen para question icon vector"/>
          <p:cNvPicPr preferRelativeResize="0"/>
          <p:nvPr/>
        </p:nvPicPr>
        <p:blipFill rotWithShape="1">
          <a:blip r:embed="rId7">
            <a:alphaModFix/>
            <a:grayscl/>
          </a:blip>
          <a:srcRect/>
          <a:stretch/>
        </p:blipFill>
        <p:spPr>
          <a:xfrm>
            <a:off x="6128555" y="742126"/>
            <a:ext cx="414093" cy="414093"/>
          </a:xfrm>
          <a:prstGeom prst="rect">
            <a:avLst/>
          </a:prstGeom>
          <a:noFill/>
          <a:ln>
            <a:noFill/>
          </a:ln>
        </p:spPr>
      </p:pic>
      <p:sp>
        <p:nvSpPr>
          <p:cNvPr id="211" name="Google Shape;211;p15"/>
          <p:cNvSpPr/>
          <p:nvPr/>
        </p:nvSpPr>
        <p:spPr>
          <a:xfrm>
            <a:off x="4475118" y="720227"/>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Etapa 2. Investigar / Participar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212" name="Google Shape;212;p15"/>
          <p:cNvSpPr/>
          <p:nvPr/>
        </p:nvSpPr>
        <p:spPr>
          <a:xfrm>
            <a:off x="2344211" y="1265509"/>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13" name="Google Shape;213;p15"/>
          <p:cNvSpPr/>
          <p:nvPr/>
        </p:nvSpPr>
        <p:spPr>
          <a:xfrm>
            <a:off x="4625456" y="1265509"/>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14" name="Google Shape;214;p15"/>
          <p:cNvSpPr/>
          <p:nvPr/>
        </p:nvSpPr>
        <p:spPr>
          <a:xfrm>
            <a:off x="6696867" y="1265509"/>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15" name="Google Shape;215;p15"/>
          <p:cNvSpPr/>
          <p:nvPr/>
        </p:nvSpPr>
        <p:spPr>
          <a:xfrm>
            <a:off x="408554" y="4616883"/>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16" name="Google Shape;216;p15"/>
          <p:cNvSpPr/>
          <p:nvPr/>
        </p:nvSpPr>
        <p:spPr>
          <a:xfrm>
            <a:off x="4618986" y="4681021"/>
            <a:ext cx="179334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Arial"/>
                <a:ea typeface="Arial"/>
                <a:cs typeface="Arial"/>
                <a:sym typeface="Arial"/>
              </a:rPr>
              <a:t>Descripción</a:t>
            </a:r>
            <a:endParaRPr/>
          </a:p>
        </p:txBody>
      </p:sp>
      <p:sp>
        <p:nvSpPr>
          <p:cNvPr id="2" name="Google Shape;116;p13">
            <a:extLst>
              <a:ext uri="{FF2B5EF4-FFF2-40B4-BE49-F238E27FC236}">
                <a16:creationId xmlns:a16="http://schemas.microsoft.com/office/drawing/2014/main" id="{E7D46439-AEFD-927D-D567-364D06E5FEDF}"/>
              </a:ext>
            </a:extLst>
          </p:cNvPr>
          <p:cNvSpPr txBox="1"/>
          <p:nvPr/>
        </p:nvSpPr>
        <p:spPr>
          <a:xfrm>
            <a:off x="592510" y="95692"/>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a:solidFill>
                  <a:srgbClr val="0071C2"/>
                </a:solidFill>
                <a:latin typeface="Calibri"/>
                <a:ea typeface="Calibri"/>
                <a:cs typeface="Calibri"/>
                <a:sym typeface="Calibri"/>
              </a:rPr>
              <a:t>Canvas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Challenge</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Based</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Learning</a:t>
            </a:r>
            <a:endParaRPr dirty="0"/>
          </a:p>
        </p:txBody>
      </p:sp>
      <p:sp>
        <p:nvSpPr>
          <p:cNvPr id="3" name="Google Shape;117;p13">
            <a:extLst>
              <a:ext uri="{FF2B5EF4-FFF2-40B4-BE49-F238E27FC236}">
                <a16:creationId xmlns:a16="http://schemas.microsoft.com/office/drawing/2014/main" id="{1422D868-ED84-5A44-5E38-7203690F4C4D}"/>
              </a:ext>
            </a:extLst>
          </p:cNvPr>
          <p:cNvSpPr txBox="1"/>
          <p:nvPr/>
        </p:nvSpPr>
        <p:spPr>
          <a:xfrm>
            <a:off x="2751365" y="92629"/>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Curso</a:t>
            </a:r>
            <a:endParaRPr dirty="0"/>
          </a:p>
        </p:txBody>
      </p:sp>
      <p:sp>
        <p:nvSpPr>
          <p:cNvPr id="4" name="Google Shape;118;p13">
            <a:extLst>
              <a:ext uri="{FF2B5EF4-FFF2-40B4-BE49-F238E27FC236}">
                <a16:creationId xmlns:a16="http://schemas.microsoft.com/office/drawing/2014/main" id="{BF42729D-9405-63AE-C806-1BD333935119}"/>
              </a:ext>
            </a:extLst>
          </p:cNvPr>
          <p:cNvSpPr txBox="1"/>
          <p:nvPr/>
        </p:nvSpPr>
        <p:spPr>
          <a:xfrm>
            <a:off x="4761087" y="92630"/>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5" name="Google Shape;119;p13">
            <a:extLst>
              <a:ext uri="{FF2B5EF4-FFF2-40B4-BE49-F238E27FC236}">
                <a16:creationId xmlns:a16="http://schemas.microsoft.com/office/drawing/2014/main" id="{7A5F48B9-A387-34CD-1273-11B53E51F01B}"/>
              </a:ext>
            </a:extLst>
          </p:cNvPr>
          <p:cNvSpPr txBox="1"/>
          <p:nvPr/>
        </p:nvSpPr>
        <p:spPr>
          <a:xfrm>
            <a:off x="4761088" y="395934"/>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Nombre del reto</a:t>
            </a:r>
            <a:endParaRPr sz="1100">
              <a:solidFill>
                <a:srgbClr val="7F7F7F"/>
              </a:solidFill>
              <a:latin typeface="Calibri"/>
              <a:ea typeface="Calibri"/>
              <a:cs typeface="Calibri"/>
              <a:sym typeface="Calibri"/>
            </a:endParaRPr>
          </a:p>
        </p:txBody>
      </p:sp>
      <p:sp>
        <p:nvSpPr>
          <p:cNvPr id="6" name="Google Shape;126;p13">
            <a:extLst>
              <a:ext uri="{FF2B5EF4-FFF2-40B4-BE49-F238E27FC236}">
                <a16:creationId xmlns:a16="http://schemas.microsoft.com/office/drawing/2014/main" id="{7A561B99-779A-8C98-BA7E-AF2507DEA12E}"/>
              </a:ext>
            </a:extLst>
          </p:cNvPr>
          <p:cNvSpPr txBox="1"/>
          <p:nvPr/>
        </p:nvSpPr>
        <p:spPr>
          <a:xfrm>
            <a:off x="2747935" y="40064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pic>
        <p:nvPicPr>
          <p:cNvPr id="7" name="Gráfico 6" descr="Cabeza con engranajes con relleno sólido">
            <a:extLst>
              <a:ext uri="{FF2B5EF4-FFF2-40B4-BE49-F238E27FC236}">
                <a16:creationId xmlns:a16="http://schemas.microsoft.com/office/drawing/2014/main" id="{5FC8B651-4127-0ACF-0E22-85A22346D10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24228" y="161748"/>
            <a:ext cx="419102" cy="419102"/>
          </a:xfrm>
          <a:prstGeom prst="rect">
            <a:avLst/>
          </a:prstGeom>
        </p:spPr>
      </p:pic>
      <p:sp>
        <p:nvSpPr>
          <p:cNvPr id="8" name="CuadroTexto 7">
            <a:extLst>
              <a:ext uri="{FF2B5EF4-FFF2-40B4-BE49-F238E27FC236}">
                <a16:creationId xmlns:a16="http://schemas.microsoft.com/office/drawing/2014/main" id="{B314C972-5078-BBBC-438D-BB4CD05AFC1B}"/>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1" ma:contentTypeDescription="Crear nuevo documento." ma:contentTypeScope="" ma:versionID="0035c5bf3082b40c64fbb28860ee06dc">
  <xsd:schema xmlns:xsd="http://www.w3.org/2001/XMLSchema" xmlns:xs="http://www.w3.org/2001/XMLSchema" xmlns:p="http://schemas.microsoft.com/office/2006/metadata/properties" xmlns:ns1="http://schemas.microsoft.com/sharepoint/v3" targetNamespace="http://schemas.microsoft.com/office/2006/metadata/properties" ma:root="true" ma:fieldsID="fac2bd80f8c51e56c4b7ff0cea68957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C967B5-F397-4858-A5F6-BDB7F77E6CD2}">
  <ds:schemaRefs>
    <ds:schemaRef ds:uri="http://schemas.microsoft.com/sharepoint/v3/contenttype/forms"/>
  </ds:schemaRefs>
</ds:datastoreItem>
</file>

<file path=customXml/itemProps2.xml><?xml version="1.0" encoding="utf-8"?>
<ds:datastoreItem xmlns:ds="http://schemas.openxmlformats.org/officeDocument/2006/customXml" ds:itemID="{BF4F346B-CA52-4384-9EEC-597C8DDBCCEC}">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49DE0937-4D34-4B53-B5E7-56FC7243CB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TotalTime>
  <Words>906</Words>
  <Application>Microsoft Office PowerPoint</Application>
  <PresentationFormat>On-screen Show (4:3)</PresentationFormat>
  <Paragraphs>136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Laura Patricia Zepeda Orantes</cp:lastModifiedBy>
  <cp:revision>6</cp:revision>
  <dcterms:modified xsi:type="dcterms:W3CDTF">2024-04-16T17:50:50Z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