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1" r:id="rId5"/>
    <p:sldId id="262" r:id="rId6"/>
    <p:sldId id="263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anvas de diseño (indicaciones)" id="{C31807CD-B154-439D-BF0E-F9C9E4F25451}">
          <p14:sldIdLst>
            <p14:sldId id="261"/>
          </p14:sldIdLst>
        </p14:section>
        <p14:section name="Ejemplo" id="{AA048A35-EA6D-43B8-846F-B4A9F1880C99}">
          <p14:sldIdLst>
            <p14:sldId id="262"/>
          </p14:sldIdLst>
        </p14:section>
        <p14:section name="Plantilla de trabajo" id="{164BF94F-024B-4DC4-955C-983FA72874B7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C6"/>
    <a:srgbClr val="FFC000"/>
    <a:srgbClr val="E59E35"/>
    <a:srgbClr val="B9A360"/>
    <a:srgbClr val="4FA8B1"/>
    <a:srgbClr val="0071C2"/>
    <a:srgbClr val="007DDA"/>
    <a:srgbClr val="F12D2D"/>
    <a:srgbClr val="EDC9C9"/>
    <a:srgbClr val="FFB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12" autoAdjust="0"/>
    <p:restoredTop sz="92518" autoAdjust="0"/>
  </p:normalViewPr>
  <p:slideViewPr>
    <p:cSldViewPr>
      <p:cViewPr varScale="1">
        <p:scale>
          <a:sx n="68" d="100"/>
          <a:sy n="68" d="100"/>
        </p:scale>
        <p:origin x="17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479FEF38-24CA-444D-8E5D-5C6061C6B49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0BEC1035-22C6-4F8A-960B-5C00BC661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8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1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6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9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5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6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5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4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6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creativecommons.org/licenses/by-sa/4.0/deed.es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Google Shape;12;p1">
            <a:extLst>
              <a:ext uri="{FF2B5EF4-FFF2-40B4-BE49-F238E27FC236}">
                <a16:creationId xmlns:a16="http://schemas.microsoft.com/office/drawing/2014/main" id="{C9CE08C8-FCC7-452C-33DF-D0344DEFF00A}"/>
              </a:ext>
            </a:extLst>
          </p:cNvPr>
          <p:cNvSpPr txBox="1">
            <a:spLocks noGrp="1"/>
          </p:cNvSpPr>
          <p:nvPr>
            <p:ph type="dt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3;p1">
            <a:extLst>
              <a:ext uri="{FF2B5EF4-FFF2-40B4-BE49-F238E27FC236}">
                <a16:creationId xmlns:a16="http://schemas.microsoft.com/office/drawing/2014/main" id="{2584699D-E664-DFBE-933B-D71B1ADA0C6E}"/>
              </a:ext>
            </a:extLst>
          </p:cNvPr>
          <p:cNvSpPr txBox="1">
            <a:spLocks noGrp="1"/>
          </p:cNvSpPr>
          <p:nvPr>
            <p:ph type="ft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4;p1">
            <a:extLst>
              <a:ext uri="{FF2B5EF4-FFF2-40B4-BE49-F238E27FC236}">
                <a16:creationId xmlns:a16="http://schemas.microsoft.com/office/drawing/2014/main" id="{018D283A-5DF2-1629-8CD7-114E68B7DF7C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19" name="Google Shape;15;p1">
            <a:extLst>
              <a:ext uri="{FF2B5EF4-FFF2-40B4-BE49-F238E27FC236}">
                <a16:creationId xmlns:a16="http://schemas.microsoft.com/office/drawing/2014/main" id="{5E4E4E4D-438A-56A0-D501-8E7A032152C7}"/>
              </a:ext>
            </a:extLst>
          </p:cNvPr>
          <p:cNvSpPr txBox="1"/>
          <p:nvPr userDrawn="1"/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10-May-19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16;p1">
            <a:extLst>
              <a:ext uri="{FF2B5EF4-FFF2-40B4-BE49-F238E27FC236}">
                <a16:creationId xmlns:a16="http://schemas.microsoft.com/office/drawing/2014/main" id="{5BB3D6D6-4EDE-B17A-468B-97BC2260F51D}"/>
              </a:ext>
            </a:extLst>
          </p:cNvPr>
          <p:cNvSpPr txBox="1"/>
          <p:nvPr userDrawn="1"/>
        </p:nvSpPr>
        <p:spPr>
          <a:xfrm>
            <a:off x="5647357" y="635312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17;p1">
            <a:extLst>
              <a:ext uri="{FF2B5EF4-FFF2-40B4-BE49-F238E27FC236}">
                <a16:creationId xmlns:a16="http://schemas.microsoft.com/office/drawing/2014/main" id="{93772465-9481-685C-FF9C-A22901D169CF}"/>
              </a:ext>
            </a:extLst>
          </p:cNvPr>
          <p:cNvSpPr/>
          <p:nvPr userDrawn="1"/>
        </p:nvSpPr>
        <p:spPr>
          <a:xfrm>
            <a:off x="0" y="6248569"/>
            <a:ext cx="9144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" name="Google Shape;22;p1">
            <a:extLst>
              <a:ext uri="{FF2B5EF4-FFF2-40B4-BE49-F238E27FC236}">
                <a16:creationId xmlns:a16="http://schemas.microsoft.com/office/drawing/2014/main" id="{A3EEAF45-5771-0A38-D21E-42856568B3A7}"/>
              </a:ext>
            </a:extLst>
          </p:cNvPr>
          <p:cNvCxnSpPr/>
          <p:nvPr userDrawn="1"/>
        </p:nvCxnSpPr>
        <p:spPr>
          <a:xfrm>
            <a:off x="1543728" y="6332725"/>
            <a:ext cx="0" cy="43200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" name="Google Shape;23;p1">
            <a:extLst>
              <a:ext uri="{FF2B5EF4-FFF2-40B4-BE49-F238E27FC236}">
                <a16:creationId xmlns:a16="http://schemas.microsoft.com/office/drawing/2014/main" id="{A22B9F76-B1A1-07D7-A2C4-45019014103F}"/>
              </a:ext>
            </a:extLst>
          </p:cNvPr>
          <p:cNvSpPr/>
          <p:nvPr userDrawn="1"/>
        </p:nvSpPr>
        <p:spPr>
          <a:xfrm>
            <a:off x="6029491" y="6317893"/>
            <a:ext cx="2055093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8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Imagen 23" descr="Imagen que contiene Texto&#10;&#10;Descripción generada automáticamente">
            <a:extLst>
              <a:ext uri="{FF2B5EF4-FFF2-40B4-BE49-F238E27FC236}">
                <a16:creationId xmlns:a16="http://schemas.microsoft.com/office/drawing/2014/main" id="{6F1E7027-D47A-6394-9A37-EC732B93CB6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66936" y="6401408"/>
            <a:ext cx="1293441" cy="345508"/>
          </a:xfrm>
          <a:prstGeom prst="rect">
            <a:avLst/>
          </a:prstGeom>
        </p:spPr>
      </p:pic>
      <p:sp>
        <p:nvSpPr>
          <p:cNvPr id="25" name="Rectangle 7">
            <a:extLst>
              <a:ext uri="{FF2B5EF4-FFF2-40B4-BE49-F238E27FC236}">
                <a16:creationId xmlns:a16="http://schemas.microsoft.com/office/drawing/2014/main" id="{01B95F11-B44F-657D-BF34-536CAE5EBEEF}"/>
              </a:ext>
            </a:extLst>
          </p:cNvPr>
          <p:cNvSpPr/>
          <p:nvPr userDrawn="1"/>
        </p:nvSpPr>
        <p:spPr>
          <a:xfrm>
            <a:off x="2572801" y="6298351"/>
            <a:ext cx="63899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Canvas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Co-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[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PPT].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Estrategias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Aprendizaje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Activo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4.0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https://innovacioneducativa.tec.mx/es/recursos-pedagogicos/estrategias-de-aprendizaje-activo</a:t>
            </a:r>
          </a:p>
        </p:txBody>
      </p:sp>
      <p:pic>
        <p:nvPicPr>
          <p:cNvPr id="26" name="Imagen 25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30CE200B-1554-4AC2-9181-D3132755D168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647745" y="6412317"/>
            <a:ext cx="899160" cy="316954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45217057-A86E-41C2-1F0B-D54590379845}"/>
              </a:ext>
            </a:extLst>
          </p:cNvPr>
          <p:cNvSpPr txBox="1"/>
          <p:nvPr userDrawn="1"/>
        </p:nvSpPr>
        <p:spPr>
          <a:xfrm>
            <a:off x="2572801" y="6519187"/>
            <a:ext cx="65568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Adaptado del 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Business </a:t>
            </a:r>
            <a:r>
              <a:rPr lang="es-ES" sz="700" b="0" i="1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Canvas  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diseñado por Business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Foundry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AG</a:t>
            </a:r>
            <a:endParaRPr lang="es-ES" sz="7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/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obra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está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bajo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una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Licencia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1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Creative Commons 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Atribución-</a:t>
            </a:r>
            <a:r>
              <a:rPr lang="es-ES" sz="700" b="0" i="0" u="none" strike="noStrike" cap="none" dirty="0" err="1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CompartirIgual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4.0 International (CC BY-SA 4.0 DEED)</a:t>
            </a:r>
            <a:endParaRPr lang="es-ES" sz="700" b="0" i="0" u="none" strike="noStrike" cap="none" dirty="0">
              <a:solidFill>
                <a:schemeClr val="bg1"/>
              </a:solidFill>
              <a:latin typeface="Calibri"/>
              <a:cs typeface="Calibri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983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/>
          <p:cNvSpPr/>
          <p:nvPr/>
        </p:nvSpPr>
        <p:spPr>
          <a:xfrm>
            <a:off x="2133599" y="3167709"/>
            <a:ext cx="2360111" cy="2985195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655221" y="3167072"/>
            <a:ext cx="2085239" cy="2973911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6671328" y="683235"/>
            <a:ext cx="2077558" cy="2483838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489385" y="686898"/>
            <a:ext cx="2181942" cy="2480174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" name="Rectangle 1"/>
          <p:cNvSpPr/>
          <p:nvPr/>
        </p:nvSpPr>
        <p:spPr>
          <a:xfrm>
            <a:off x="304801" y="686898"/>
            <a:ext cx="1833128" cy="2480812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687351" y="3510458"/>
            <a:ext cx="167870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00" dirty="0">
                <a:cs typeface="Arial" pitchFamily="34" charset="0"/>
              </a:rPr>
              <a:t>¿Cuáles son algunos de los riesgos que probablemente se enfrentarán al realizar el diseño? ¿Cómo se pueden superar? </a:t>
            </a:r>
          </a:p>
          <a:p>
            <a:endParaRPr lang="es-MX" sz="1000" dirty="0">
              <a:cs typeface="Arial" pitchFamily="34" charset="0"/>
            </a:endParaRPr>
          </a:p>
          <a:p>
            <a:r>
              <a:rPr lang="es-MX" sz="1000" dirty="0">
                <a:cs typeface="Arial" pitchFamily="34" charset="0"/>
              </a:rPr>
              <a:t>Esta lista ayudará a desarrollar un plan de administración de riesgos.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701461" y="752426"/>
            <a:ext cx="1708238" cy="40915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Resultado esperado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Objetivo del diseño</a:t>
            </a:r>
          </a:p>
          <a:p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146866" y="6684706"/>
            <a:ext cx="1031838" cy="371491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rgbClr val="00B0F0"/>
                </a:solidFill>
                <a:cs typeface="Arial" pitchFamily="34" charset="0"/>
              </a:rPr>
              <a:t>Evaluación</a:t>
            </a:r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  <a:p>
            <a:r>
              <a:rPr lang="en-US" sz="1400" dirty="0">
                <a:solidFill>
                  <a:srgbClr val="00B0F0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44" indent="-112711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296646" y="741339"/>
            <a:ext cx="1416821" cy="40382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Contenidos</a:t>
            </a:r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434" y="811973"/>
            <a:ext cx="212737" cy="23637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7352" y="3184865"/>
            <a:ext cx="347225" cy="294386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1700110" y="2477808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25104" y="5429115"/>
            <a:ext cx="4816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6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113773" y="5385590"/>
            <a:ext cx="6194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307467" y="2470284"/>
            <a:ext cx="6703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pic>
        <p:nvPicPr>
          <p:cNvPr id="1030" name="Picture 6" descr="Resultado de imagen para idea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571" y="701866"/>
            <a:ext cx="364937" cy="36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8544" y="759679"/>
            <a:ext cx="348563" cy="306495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6701461" y="1104018"/>
            <a:ext cx="17293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00" dirty="0">
                <a:cs typeface="Arial" pitchFamily="34" charset="0"/>
              </a:rPr>
              <a:t>Descripción de los elementos mínimos indispensables que debe tener el  producto o servicio.</a:t>
            </a:r>
          </a:p>
          <a:p>
            <a:endParaRPr lang="es-MX" sz="1000" dirty="0"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cs typeface="Arial" pitchFamily="34" charset="0"/>
              </a:rPr>
              <a:t>¿Cuáles serían los productos de cada etapa?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cs typeface="Arial" pitchFamily="34" charset="0"/>
              </a:rPr>
              <a:t>¿Cuál sería el producto final del reto?</a:t>
            </a:r>
          </a:p>
        </p:txBody>
      </p:sp>
      <p:sp>
        <p:nvSpPr>
          <p:cNvPr id="75" name="Rectangle 74"/>
          <p:cNvSpPr/>
          <p:nvPr/>
        </p:nvSpPr>
        <p:spPr>
          <a:xfrm>
            <a:off x="304799" y="1106272"/>
            <a:ext cx="17771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00" dirty="0">
                <a:cs typeface="Arial" pitchFamily="34" charset="0"/>
              </a:rPr>
              <a:t>¿Cuál es el resultado esperado del trabajo de </a:t>
            </a:r>
            <a:r>
              <a:rPr lang="es-MX" sz="1000" dirty="0" err="1">
                <a:cs typeface="Arial" pitchFamily="34" charset="0"/>
              </a:rPr>
              <a:t>co-diseño</a:t>
            </a:r>
            <a:r>
              <a:rPr lang="es-MX" sz="1000" dirty="0">
                <a:cs typeface="Arial" pitchFamily="34" charset="0"/>
              </a:rPr>
              <a:t>?</a:t>
            </a:r>
          </a:p>
        </p:txBody>
      </p:sp>
      <p:sp>
        <p:nvSpPr>
          <p:cNvPr id="61" name="Rectangle 60"/>
          <p:cNvSpPr/>
          <p:nvPr/>
        </p:nvSpPr>
        <p:spPr>
          <a:xfrm>
            <a:off x="9146866" y="7236562"/>
            <a:ext cx="354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cs typeface="Arial" pitchFamily="34" charset="0"/>
              </a:rPr>
              <a:t>Análisis de las etapas del reto, sus productos y evidencias necesarias. </a:t>
            </a:r>
          </a:p>
          <a:p>
            <a:endParaRPr lang="es-MX" sz="800" dirty="0">
              <a:cs typeface="Arial" pitchFamily="34" charset="0"/>
            </a:endParaRPr>
          </a:p>
          <a:p>
            <a:r>
              <a:rPr lang="es-MX" sz="800" dirty="0">
                <a:cs typeface="Arial" pitchFamily="34" charset="0"/>
              </a:rPr>
              <a:t>Definición de: </a:t>
            </a:r>
          </a:p>
          <a:p>
            <a:pPr marL="87311" indent="-87311">
              <a:buFont typeface="Arial" panose="020B0604020202020204" pitchFamily="34" charset="0"/>
              <a:buChar char="•"/>
            </a:pPr>
            <a:r>
              <a:rPr lang="es-MX" sz="800" dirty="0">
                <a:cs typeface="Arial" pitchFamily="34" charset="0"/>
              </a:rPr>
              <a:t>Momentos de evaluación y retroalimentación (diagnóstica, formativa y </a:t>
            </a:r>
            <a:r>
              <a:rPr lang="es-MX" sz="800" dirty="0" err="1">
                <a:cs typeface="Arial" pitchFamily="34" charset="0"/>
              </a:rPr>
              <a:t>sumativa</a:t>
            </a:r>
            <a:r>
              <a:rPr lang="es-MX" sz="800" dirty="0">
                <a:cs typeface="Arial" pitchFamily="34" charset="0"/>
              </a:rPr>
              <a:t>).</a:t>
            </a:r>
          </a:p>
          <a:p>
            <a:pPr marL="87311" indent="-87311">
              <a:buFont typeface="Arial" panose="020B0604020202020204" pitchFamily="34" charset="0"/>
              <a:buChar char="•"/>
            </a:pPr>
            <a:r>
              <a:rPr lang="es-MX" sz="800" dirty="0">
                <a:cs typeface="Arial" pitchFamily="34" charset="0"/>
              </a:rPr>
              <a:t>Instrumentos de evaluación (rúbrica, lista de cotejo, guía de observación, entrevista).</a:t>
            </a:r>
          </a:p>
          <a:p>
            <a:endParaRPr lang="es-MX" sz="800" dirty="0">
              <a:cs typeface="Arial" pitchFamily="34" charset="0"/>
            </a:endParaRPr>
          </a:p>
          <a:p>
            <a:r>
              <a:rPr lang="es-MX" sz="800" dirty="0">
                <a:cs typeface="Arial" pitchFamily="34" charset="0"/>
              </a:rPr>
              <a:t>¿Cómo se evaluará el rendimiento del estudiante?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96916" y="57630"/>
            <a:ext cx="2393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1C2"/>
                </a:solidFill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</a:rPr>
              <a:t>diseño</a:t>
            </a:r>
            <a:r>
              <a:rPr lang="en-US" sz="1400" dirty="0">
                <a:solidFill>
                  <a:srgbClr val="0071C2"/>
                </a:solidFill>
              </a:rPr>
              <a:t> </a:t>
            </a:r>
          </a:p>
          <a:p>
            <a:r>
              <a:rPr lang="en-US" sz="1400" b="1" dirty="0">
                <a:solidFill>
                  <a:srgbClr val="FFC000"/>
                </a:solidFill>
              </a:rPr>
              <a:t>Co-</a:t>
            </a:r>
            <a:r>
              <a:rPr lang="en-US" sz="1400" b="1" dirty="0" err="1">
                <a:solidFill>
                  <a:srgbClr val="FFC000"/>
                </a:solidFill>
              </a:rPr>
              <a:t>diseño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34632" y="48914"/>
            <a:ext cx="1919557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Materia 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444354" y="48915"/>
            <a:ext cx="3338836" cy="248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Nombre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del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docente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444355" y="352219"/>
            <a:ext cx="3338835" cy="254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Nombre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del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reto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proyecto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diseño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45343" y="2477808"/>
            <a:ext cx="5112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307467" y="5392877"/>
            <a:ext cx="5719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8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234932" y="2474453"/>
            <a:ext cx="5948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42" name="TextBox 46">
            <a:extLst>
              <a:ext uri="{FF2B5EF4-FFF2-40B4-BE49-F238E27FC236}">
                <a16:creationId xmlns:a16="http://schemas.microsoft.com/office/drawing/2014/main" id="{9F5C9C7C-848C-4D8A-A991-BFD014D1709A}"/>
              </a:ext>
            </a:extLst>
          </p:cNvPr>
          <p:cNvSpPr txBox="1"/>
          <p:nvPr/>
        </p:nvSpPr>
        <p:spPr>
          <a:xfrm>
            <a:off x="2431202" y="356931"/>
            <a:ext cx="1919557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Semestre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4468116" y="1873672"/>
            <a:ext cx="1815438" cy="55772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Rol del equipo de </a:t>
            </a:r>
            <a:r>
              <a:rPr lang="es-MX" sz="1400" b="1" dirty="0" err="1">
                <a:solidFill>
                  <a:srgbClr val="00B0F0"/>
                </a:solidFill>
                <a:cs typeface="Arial" pitchFamily="34" charset="0"/>
              </a:rPr>
              <a:t>co</a:t>
            </a:r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-diseño</a:t>
            </a:r>
          </a:p>
        </p:txBody>
      </p:sp>
      <p:sp>
        <p:nvSpPr>
          <p:cNvPr id="76" name="Rectangle 75"/>
          <p:cNvSpPr/>
          <p:nvPr/>
        </p:nvSpPr>
        <p:spPr>
          <a:xfrm>
            <a:off x="303617" y="3167709"/>
            <a:ext cx="1834312" cy="2973274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83"/>
          <p:cNvSpPr/>
          <p:nvPr/>
        </p:nvSpPr>
        <p:spPr>
          <a:xfrm>
            <a:off x="2144184" y="3167072"/>
            <a:ext cx="1296749" cy="30162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4482011" y="3179699"/>
            <a:ext cx="1950332" cy="30162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 err="1">
                <a:solidFill>
                  <a:srgbClr val="00B0F0"/>
                </a:solidFill>
                <a:cs typeface="Arial" pitchFamily="34" charset="0"/>
              </a:rPr>
              <a:t>Etapa</a:t>
            </a:r>
            <a:r>
              <a:rPr lang="en-US" sz="1400" b="1" dirty="0">
                <a:solidFill>
                  <a:srgbClr val="00B0F0"/>
                </a:solidFill>
                <a:cs typeface="Arial" pitchFamily="34" charset="0"/>
              </a:rPr>
              <a:t> 3. </a:t>
            </a:r>
            <a:r>
              <a:rPr lang="en-US" sz="1400" b="1" dirty="0" err="1">
                <a:solidFill>
                  <a:srgbClr val="00B0F0"/>
                </a:solidFill>
                <a:cs typeface="Arial" pitchFamily="34" charset="0"/>
              </a:rPr>
              <a:t>Presentación</a:t>
            </a:r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293665" y="3187307"/>
            <a:ext cx="1602759" cy="344830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 err="1">
                <a:solidFill>
                  <a:srgbClr val="00B0F0"/>
                </a:solidFill>
                <a:cs typeface="Arial" pitchFamily="34" charset="0"/>
              </a:rPr>
              <a:t>Etapa</a:t>
            </a:r>
            <a:r>
              <a:rPr lang="en-US" sz="1400" b="1" dirty="0">
                <a:solidFill>
                  <a:srgbClr val="00B0F0"/>
                </a:solidFill>
                <a:cs typeface="Arial" pitchFamily="34" charset="0"/>
              </a:rPr>
              <a:t> 1. </a:t>
            </a:r>
            <a:r>
              <a:rPr lang="en-US" sz="1400" b="1" dirty="0" err="1">
                <a:solidFill>
                  <a:srgbClr val="00B0F0"/>
                </a:solidFill>
                <a:cs typeface="Arial" pitchFamily="34" charset="0"/>
              </a:rPr>
              <a:t>Contexto</a:t>
            </a:r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90586" y="3496608"/>
            <a:ext cx="187947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00" dirty="0">
                <a:cs typeface="Arial" pitchFamily="34" charset="0"/>
              </a:rPr>
              <a:t>Revisión con las personas participantes la necesidad o problema a solucionar y sus roles. Aquí surgen las ideas preliminares, se contrasta lo que ya se sabe. Puede apoyarse en cuestionamientos como: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cs typeface="Arial" pitchFamily="34" charset="0"/>
              </a:rPr>
              <a:t>¿Qué está resultando y por qué?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cs typeface="Arial" pitchFamily="34" charset="0"/>
              </a:rPr>
              <a:t>¿Qué no está resultando y por qué?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468116" y="769485"/>
            <a:ext cx="1830034" cy="55772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Rol del diseñador/a</a:t>
            </a:r>
          </a:p>
        </p:txBody>
      </p:sp>
      <p:sp>
        <p:nvSpPr>
          <p:cNvPr id="7" name="Rectangle 6"/>
          <p:cNvSpPr/>
          <p:nvPr/>
        </p:nvSpPr>
        <p:spPr>
          <a:xfrm>
            <a:off x="2156786" y="3180689"/>
            <a:ext cx="18310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rgbClr val="00B0F0"/>
                </a:solidFill>
                <a:cs typeface="Arial" pitchFamily="34" charset="0"/>
              </a:rPr>
              <a:t>Etapa</a:t>
            </a:r>
            <a:r>
              <a:rPr lang="en-US" sz="1400" b="1" dirty="0">
                <a:solidFill>
                  <a:srgbClr val="00B0F0"/>
                </a:solidFill>
                <a:cs typeface="Arial" pitchFamily="34" charset="0"/>
              </a:rPr>
              <a:t> 2. </a:t>
            </a:r>
            <a:r>
              <a:rPr lang="en-US" sz="1400" b="1" dirty="0" err="1">
                <a:solidFill>
                  <a:srgbClr val="00B0F0"/>
                </a:solidFill>
                <a:cs typeface="Arial" pitchFamily="34" charset="0"/>
              </a:rPr>
              <a:t>Construcción</a:t>
            </a:r>
            <a:r>
              <a:rPr lang="en-US" sz="1400" b="1" dirty="0">
                <a:solidFill>
                  <a:srgbClr val="00B0F0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2143271" y="3437913"/>
            <a:ext cx="21456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00" dirty="0">
                <a:cs typeface="Arial" pitchFamily="34" charset="0"/>
              </a:rPr>
              <a:t>Diseño de la propuesta Valoración del problema y acercamiento con las posibles soluciones, esto implica readecuar todas las veces que sea necesario, encontrar nuevas propuestas, nuevos abordajes, etc. </a:t>
            </a:r>
          </a:p>
        </p:txBody>
      </p:sp>
      <p:sp>
        <p:nvSpPr>
          <p:cNvPr id="9" name="Rectangle 8"/>
          <p:cNvSpPr/>
          <p:nvPr/>
        </p:nvSpPr>
        <p:spPr>
          <a:xfrm>
            <a:off x="4489289" y="3415202"/>
            <a:ext cx="21820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dirty="0">
                <a:cs typeface="Arial" pitchFamily="34" charset="0"/>
                <a:sym typeface="Montserrat"/>
              </a:rPr>
              <a:t>Entrega de la propuesta final, se argumenta y se defienden las ideas. Una exposición oral o debate pueden funcionar para mostrar los resultados al socio formador y las personas involucradas. 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6665770" y="3160616"/>
            <a:ext cx="1732794" cy="55772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Riesgos potenciales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465715" y="1061028"/>
            <a:ext cx="214966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00" dirty="0">
                <a:cs typeface="Arial" pitchFamily="34" charset="0"/>
              </a:rPr>
              <a:t>¿Cuáles son las funciones del diseñador, o socio formador en el proceso de diseño? </a:t>
            </a:r>
          </a:p>
        </p:txBody>
      </p:sp>
      <p:sp>
        <p:nvSpPr>
          <p:cNvPr id="96" name="Rectangle 95"/>
          <p:cNvSpPr/>
          <p:nvPr/>
        </p:nvSpPr>
        <p:spPr>
          <a:xfrm>
            <a:off x="4489116" y="2366696"/>
            <a:ext cx="1575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00" dirty="0">
                <a:cs typeface="Arial" pitchFamily="34" charset="0"/>
              </a:rPr>
              <a:t>¿Cuál es la función o las funciones de los diferentes miembros del equipo  en el proceso de diseño? </a:t>
            </a:r>
          </a:p>
        </p:txBody>
      </p:sp>
      <p:sp>
        <p:nvSpPr>
          <p:cNvPr id="97" name="Rectangle 96"/>
          <p:cNvSpPr/>
          <p:nvPr/>
        </p:nvSpPr>
        <p:spPr>
          <a:xfrm>
            <a:off x="2175940" y="1127688"/>
            <a:ext cx="18491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00" dirty="0">
                <a:cs typeface="Arial" pitchFamily="34" charset="0"/>
              </a:rPr>
              <a:t>Conocimientos y procedimientos básicos que debe tener el alumnado para participar en el </a:t>
            </a:r>
            <a:r>
              <a:rPr lang="es-MX" sz="1000" dirty="0" err="1">
                <a:cs typeface="Arial" pitchFamily="34" charset="0"/>
              </a:rPr>
              <a:t>co-diseño</a:t>
            </a:r>
            <a:r>
              <a:rPr lang="es-MX" sz="1000" dirty="0">
                <a:cs typeface="Arial" pitchFamily="34" charset="0"/>
              </a:rPr>
              <a:t>.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677713" y="5412666"/>
            <a:ext cx="4816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pic>
        <p:nvPicPr>
          <p:cNvPr id="6" name="Gráfico 5" descr="Apretón de manos con relleno sólido">
            <a:extLst>
              <a:ext uri="{FF2B5EF4-FFF2-40B4-BE49-F238E27FC236}">
                <a16:creationId xmlns:a16="http://schemas.microsoft.com/office/drawing/2014/main" id="{A630B5CE-9949-CEDF-B806-B725B587B8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7256" y="105041"/>
            <a:ext cx="637986" cy="637986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7503608B-A117-3DD4-AD60-6317162AAA57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  <p:extLst>
      <p:ext uri="{BB962C8B-B14F-4D97-AF65-F5344CB8AC3E}">
        <p14:creationId xmlns:p14="http://schemas.microsoft.com/office/powerpoint/2010/main" val="1894587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/>
          <p:cNvSpPr/>
          <p:nvPr/>
        </p:nvSpPr>
        <p:spPr>
          <a:xfrm>
            <a:off x="2133599" y="3167709"/>
            <a:ext cx="2360111" cy="2985195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655221" y="3167072"/>
            <a:ext cx="2085239" cy="2973911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6671328" y="683235"/>
            <a:ext cx="2077558" cy="2483838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489385" y="686898"/>
            <a:ext cx="2181942" cy="2480174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4801" y="686898"/>
            <a:ext cx="1833128" cy="2480812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701461" y="752426"/>
            <a:ext cx="1708238" cy="40915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Resultado esperado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Objetivo del diseño</a:t>
            </a:r>
          </a:p>
          <a:p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146866" y="6684706"/>
            <a:ext cx="1031838" cy="371491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rgbClr val="00B0F0"/>
                </a:solidFill>
                <a:cs typeface="Arial" pitchFamily="34" charset="0"/>
              </a:rPr>
              <a:t>Evaluación</a:t>
            </a:r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  <a:p>
            <a:r>
              <a:rPr lang="en-US" sz="1400" dirty="0">
                <a:solidFill>
                  <a:srgbClr val="00B0F0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44" indent="-112711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296646" y="741339"/>
            <a:ext cx="1416821" cy="40382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Contenidos</a:t>
            </a:r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434" y="811973"/>
            <a:ext cx="212737" cy="23637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6673" y="3191952"/>
            <a:ext cx="347225" cy="294386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1700110" y="2477808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25104" y="5429115"/>
            <a:ext cx="4816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6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113773" y="5385590"/>
            <a:ext cx="6194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307467" y="2470284"/>
            <a:ext cx="6703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pic>
        <p:nvPicPr>
          <p:cNvPr id="1030" name="Picture 6" descr="Resultado de imagen para idea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571" y="701866"/>
            <a:ext cx="364937" cy="36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8544" y="759679"/>
            <a:ext cx="348563" cy="306495"/>
          </a:xfrm>
          <a:prstGeom prst="rect">
            <a:avLst/>
          </a:prstGeom>
        </p:spPr>
      </p:pic>
      <p:sp>
        <p:nvSpPr>
          <p:cNvPr id="61" name="Rectangle 60"/>
          <p:cNvSpPr/>
          <p:nvPr/>
        </p:nvSpPr>
        <p:spPr>
          <a:xfrm>
            <a:off x="9146866" y="7236562"/>
            <a:ext cx="354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cs typeface="Arial" pitchFamily="34" charset="0"/>
              </a:rPr>
              <a:t>Análisis de las etapas del reto, sus productos y evidencias necesarias. </a:t>
            </a:r>
          </a:p>
          <a:p>
            <a:endParaRPr lang="es-MX" sz="800" dirty="0">
              <a:cs typeface="Arial" pitchFamily="34" charset="0"/>
            </a:endParaRPr>
          </a:p>
          <a:p>
            <a:r>
              <a:rPr lang="es-MX" sz="800" dirty="0">
                <a:cs typeface="Arial" pitchFamily="34" charset="0"/>
              </a:rPr>
              <a:t>Definición de: </a:t>
            </a:r>
          </a:p>
          <a:p>
            <a:pPr marL="87311" indent="-87311">
              <a:buFont typeface="Arial" panose="020B0604020202020204" pitchFamily="34" charset="0"/>
              <a:buChar char="•"/>
            </a:pPr>
            <a:r>
              <a:rPr lang="es-MX" sz="800" dirty="0">
                <a:cs typeface="Arial" pitchFamily="34" charset="0"/>
              </a:rPr>
              <a:t>Momentos de evaluación y retroalimentación (diagnóstica, formativa y </a:t>
            </a:r>
            <a:r>
              <a:rPr lang="es-MX" sz="800" dirty="0" err="1">
                <a:cs typeface="Arial" pitchFamily="34" charset="0"/>
              </a:rPr>
              <a:t>sumativa</a:t>
            </a:r>
            <a:r>
              <a:rPr lang="es-MX" sz="800" dirty="0">
                <a:cs typeface="Arial" pitchFamily="34" charset="0"/>
              </a:rPr>
              <a:t>).</a:t>
            </a:r>
          </a:p>
          <a:p>
            <a:pPr marL="87311" indent="-87311">
              <a:buFont typeface="Arial" panose="020B0604020202020204" pitchFamily="34" charset="0"/>
              <a:buChar char="•"/>
            </a:pPr>
            <a:r>
              <a:rPr lang="es-MX" sz="800" dirty="0">
                <a:cs typeface="Arial" pitchFamily="34" charset="0"/>
              </a:rPr>
              <a:t>Instrumentos de evaluación (rúbrica, lista de cotejo, guía de observación, entrevista).</a:t>
            </a:r>
          </a:p>
          <a:p>
            <a:endParaRPr lang="es-MX" sz="800" dirty="0">
              <a:cs typeface="Arial" pitchFamily="34" charset="0"/>
            </a:endParaRPr>
          </a:p>
          <a:p>
            <a:r>
              <a:rPr lang="es-MX" sz="800" dirty="0">
                <a:cs typeface="Arial" pitchFamily="34" charset="0"/>
              </a:rPr>
              <a:t>¿Cómo se evaluará el rendimiento del estudiante?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434632" y="55649"/>
            <a:ext cx="1919557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Marketing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444354" y="55650"/>
            <a:ext cx="3338836" cy="248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Rolando Martínez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444355" y="358954"/>
            <a:ext cx="3338835" cy="254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Diseñando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un logo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45343" y="2477808"/>
            <a:ext cx="5112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307467" y="5392877"/>
            <a:ext cx="5719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8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234932" y="2474453"/>
            <a:ext cx="5948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42" name="TextBox 46">
            <a:extLst>
              <a:ext uri="{FF2B5EF4-FFF2-40B4-BE49-F238E27FC236}">
                <a16:creationId xmlns:a16="http://schemas.microsoft.com/office/drawing/2014/main" id="{9F5C9C7C-848C-4D8A-A991-BFD014D1709A}"/>
              </a:ext>
            </a:extLst>
          </p:cNvPr>
          <p:cNvSpPr txBox="1"/>
          <p:nvPr/>
        </p:nvSpPr>
        <p:spPr>
          <a:xfrm>
            <a:off x="2431202" y="363666"/>
            <a:ext cx="1919557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Segundo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4506759" y="1918250"/>
            <a:ext cx="1815438" cy="55772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Rol del equipo de </a:t>
            </a:r>
            <a:r>
              <a:rPr lang="es-MX" sz="1400" b="1" dirty="0" err="1">
                <a:solidFill>
                  <a:srgbClr val="00B0F0"/>
                </a:solidFill>
                <a:cs typeface="Arial" pitchFamily="34" charset="0"/>
              </a:rPr>
              <a:t>co</a:t>
            </a:r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-diseño</a:t>
            </a:r>
          </a:p>
        </p:txBody>
      </p:sp>
      <p:sp>
        <p:nvSpPr>
          <p:cNvPr id="76" name="Rectangle 75"/>
          <p:cNvSpPr/>
          <p:nvPr/>
        </p:nvSpPr>
        <p:spPr>
          <a:xfrm>
            <a:off x="303617" y="3167709"/>
            <a:ext cx="1834312" cy="2973274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83"/>
          <p:cNvSpPr/>
          <p:nvPr/>
        </p:nvSpPr>
        <p:spPr>
          <a:xfrm>
            <a:off x="2144184" y="3167072"/>
            <a:ext cx="1296749" cy="30162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4482011" y="3179699"/>
            <a:ext cx="1950332" cy="30162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 err="1">
                <a:solidFill>
                  <a:srgbClr val="00B0F0"/>
                </a:solidFill>
                <a:cs typeface="Arial" pitchFamily="34" charset="0"/>
              </a:rPr>
              <a:t>Etapa</a:t>
            </a:r>
            <a:r>
              <a:rPr lang="en-US" sz="1400" b="1" dirty="0">
                <a:solidFill>
                  <a:srgbClr val="00B0F0"/>
                </a:solidFill>
                <a:cs typeface="Arial" pitchFamily="34" charset="0"/>
              </a:rPr>
              <a:t> 3. </a:t>
            </a:r>
            <a:r>
              <a:rPr lang="en-US" sz="1400" b="1" dirty="0" err="1">
                <a:solidFill>
                  <a:srgbClr val="00B0F0"/>
                </a:solidFill>
                <a:cs typeface="Arial" pitchFamily="34" charset="0"/>
              </a:rPr>
              <a:t>Presentación</a:t>
            </a:r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293665" y="3187307"/>
            <a:ext cx="1602759" cy="344830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 err="1">
                <a:solidFill>
                  <a:srgbClr val="00B0F0"/>
                </a:solidFill>
                <a:cs typeface="Arial" pitchFamily="34" charset="0"/>
              </a:rPr>
              <a:t>Etapa</a:t>
            </a:r>
            <a:r>
              <a:rPr lang="en-US" sz="1400" b="1" dirty="0">
                <a:solidFill>
                  <a:srgbClr val="00B0F0"/>
                </a:solidFill>
                <a:cs typeface="Arial" pitchFamily="34" charset="0"/>
              </a:rPr>
              <a:t> 1. </a:t>
            </a:r>
            <a:r>
              <a:rPr lang="en-US" sz="1400" b="1" dirty="0" err="1">
                <a:solidFill>
                  <a:srgbClr val="00B0F0"/>
                </a:solidFill>
                <a:cs typeface="Arial" pitchFamily="34" charset="0"/>
              </a:rPr>
              <a:t>Contexto</a:t>
            </a:r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467784" y="634383"/>
            <a:ext cx="2061092" cy="55772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Rol del diseñador/a</a:t>
            </a:r>
          </a:p>
        </p:txBody>
      </p:sp>
      <p:sp>
        <p:nvSpPr>
          <p:cNvPr id="7" name="Rectangle 6"/>
          <p:cNvSpPr/>
          <p:nvPr/>
        </p:nvSpPr>
        <p:spPr>
          <a:xfrm>
            <a:off x="2156786" y="3180689"/>
            <a:ext cx="18310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rgbClr val="00B0F0"/>
                </a:solidFill>
                <a:cs typeface="Arial" pitchFamily="34" charset="0"/>
              </a:rPr>
              <a:t>Etapa</a:t>
            </a:r>
            <a:r>
              <a:rPr lang="en-US" sz="1400" b="1" dirty="0">
                <a:solidFill>
                  <a:srgbClr val="00B0F0"/>
                </a:solidFill>
                <a:cs typeface="Arial" pitchFamily="34" charset="0"/>
              </a:rPr>
              <a:t> 2. </a:t>
            </a:r>
            <a:r>
              <a:rPr lang="en-US" sz="1400" b="1" dirty="0" err="1">
                <a:solidFill>
                  <a:srgbClr val="00B0F0"/>
                </a:solidFill>
                <a:cs typeface="Arial" pitchFamily="34" charset="0"/>
              </a:rPr>
              <a:t>Construcción</a:t>
            </a:r>
            <a:r>
              <a:rPr lang="en-US" sz="1400" b="1" dirty="0">
                <a:solidFill>
                  <a:srgbClr val="00B0F0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6665770" y="3160616"/>
            <a:ext cx="1732794" cy="55772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Riesgos potenciales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677713" y="5412666"/>
            <a:ext cx="4816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sp>
        <p:nvSpPr>
          <p:cNvPr id="3" name="Rectangle 2"/>
          <p:cNvSpPr/>
          <p:nvPr/>
        </p:nvSpPr>
        <p:spPr>
          <a:xfrm>
            <a:off x="303617" y="1122732"/>
            <a:ext cx="1691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00" dirty="0">
                <a:latin typeface="+mj-lt"/>
              </a:rPr>
              <a:t>Diseñar el nuevo logo para la compañía Margarita que fue adquirida por una empresa Colombiana.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202220" y="1021788"/>
            <a:ext cx="21711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r>
              <a:rPr lang="es-MX" sz="1000" dirty="0">
                <a:latin typeface="+mj-lt"/>
              </a:rPr>
              <a:t>Colores y marketing</a:t>
            </a:r>
          </a:p>
          <a:p>
            <a:pPr marL="171450" indent="-171450">
              <a:buFontTx/>
              <a:buChar char="-"/>
            </a:pPr>
            <a:r>
              <a:rPr lang="es-MX" sz="1000" dirty="0">
                <a:latin typeface="+mj-lt"/>
              </a:rPr>
              <a:t>Tipos de logo</a:t>
            </a:r>
          </a:p>
          <a:p>
            <a:pPr marL="171450" indent="-171450">
              <a:buFontTx/>
              <a:buChar char="-"/>
            </a:pPr>
            <a:r>
              <a:rPr lang="es-MX" sz="1000" dirty="0">
                <a:latin typeface="+mj-lt"/>
              </a:rPr>
              <a:t>Aspectos de diseño</a:t>
            </a:r>
          </a:p>
          <a:p>
            <a:pPr marL="171450" indent="-171450">
              <a:buFontTx/>
              <a:buChar char="-"/>
            </a:pPr>
            <a:r>
              <a:rPr lang="es-MX" sz="1000" dirty="0">
                <a:latin typeface="+mj-lt"/>
              </a:rPr>
              <a:t>Aspectos legales para el registro de marcas</a:t>
            </a:r>
            <a:endParaRPr lang="es-MX" sz="1000" dirty="0">
              <a:solidFill>
                <a:srgbClr val="FF0000"/>
              </a:solidFill>
              <a:latin typeface="+mj-lt"/>
            </a:endParaRPr>
          </a:p>
          <a:p>
            <a:pPr marL="171450" indent="-171450">
              <a:buFontTx/>
              <a:buChar char="-"/>
            </a:pPr>
            <a:r>
              <a:rPr lang="es-MX" sz="1000" dirty="0">
                <a:solidFill>
                  <a:srgbClr val="FF0000"/>
                </a:solidFill>
                <a:latin typeface="+mj-lt"/>
              </a:rPr>
              <a:t>…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485123" y="871832"/>
            <a:ext cx="21645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indent="-95250">
              <a:buFontTx/>
              <a:buChar char="-"/>
            </a:pPr>
            <a:r>
              <a:rPr lang="es-MX" sz="1000" dirty="0">
                <a:latin typeface="+mj-lt"/>
              </a:rPr>
              <a:t>Compartir misión y visión de la empresa.</a:t>
            </a:r>
          </a:p>
          <a:p>
            <a:pPr marL="95250" indent="-95250">
              <a:buFontTx/>
              <a:buChar char="-"/>
            </a:pPr>
            <a:r>
              <a:rPr lang="es-MX" sz="1000" dirty="0">
                <a:latin typeface="+mj-lt"/>
              </a:rPr>
              <a:t>Identificar las características del producto</a:t>
            </a:r>
          </a:p>
          <a:p>
            <a:pPr marL="95250" indent="-95250">
              <a:buFontTx/>
              <a:buChar char="-"/>
            </a:pPr>
            <a:r>
              <a:rPr lang="es-MX" sz="1000" dirty="0">
                <a:latin typeface="+mj-lt"/>
              </a:rPr>
              <a:t>Evaluar la propuesta de cada equipo.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457982" y="2375006"/>
            <a:ext cx="216455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indent="-95250">
              <a:buFontTx/>
              <a:buChar char="-"/>
            </a:pPr>
            <a:r>
              <a:rPr lang="es-MX" sz="1000" dirty="0">
                <a:latin typeface="+mj-lt"/>
              </a:rPr>
              <a:t>Realizar una propuesta de logotipo junto con el socio formador para posicionar la marca.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766074" y="1189253"/>
            <a:ext cx="19310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indent="-95250">
              <a:buFontTx/>
              <a:buChar char="-"/>
            </a:pPr>
            <a:r>
              <a:rPr lang="es-MX" sz="1000" dirty="0">
                <a:latin typeface="+mj-lt"/>
              </a:rPr>
              <a:t>Un logotipo por equipo para usar en impresos, en panorámicos y publicidad digital que transmita los nuevos valores institucionales de la compañía.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16674" y="3431365"/>
            <a:ext cx="1665745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00" dirty="0">
                <a:latin typeface="+mj-lt"/>
                <a:cs typeface="Arial" pitchFamily="34" charset="0"/>
              </a:rPr>
              <a:t>La empresa Margarita  (que vende productos lácteos) está perdiendo ventas, por lo que necesita rediseñar su imagen corporativa. Requiere hacer ajustes en su logotipo para transmitir una imagen saludable, orgánica, natural y de empresa socialmente responsable.</a:t>
            </a:r>
          </a:p>
          <a:p>
            <a:endParaRPr lang="es-MX" sz="1000" dirty="0">
              <a:latin typeface="+mj-lt"/>
              <a:cs typeface="Arial" pitchFamily="34" charset="0"/>
            </a:endParaRPr>
          </a:p>
          <a:p>
            <a:r>
              <a:rPr lang="es-MX" sz="1000" dirty="0">
                <a:latin typeface="+mj-lt"/>
                <a:cs typeface="Arial" pitchFamily="34" charset="0"/>
              </a:rPr>
              <a:t>Se hará una sesión de lluvia de ideas donde el socio formador dé a conocer sus necesidades. Se utilizará tecnología como </a:t>
            </a:r>
            <a:r>
              <a:rPr lang="es-MX" sz="1000" dirty="0" err="1">
                <a:latin typeface="+mj-lt"/>
                <a:cs typeface="Arial" pitchFamily="34" charset="0"/>
              </a:rPr>
              <a:t>Trello</a:t>
            </a:r>
            <a:r>
              <a:rPr lang="es-MX" sz="1000" dirty="0">
                <a:latin typeface="+mj-lt"/>
                <a:cs typeface="Arial" pitchFamily="34" charset="0"/>
              </a:rPr>
              <a:t> para plasmar los resultados.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143270" y="3437913"/>
            <a:ext cx="233873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00" dirty="0">
                <a:latin typeface="+mj-lt"/>
                <a:cs typeface="Arial" pitchFamily="34" charset="0"/>
              </a:rPr>
              <a:t>La empresa ha propuesto una nueva imagen pero desea trabajar en conjunto con el alumnado de mercadotecnia para que apliquen sus conocimientos, habilidades y actitudes y dar forma a las ideas para renovar la imagen de la empresa y ofrecer una visión fresca y actual con base en un estudio de mercado.</a:t>
            </a:r>
          </a:p>
          <a:p>
            <a:r>
              <a:rPr lang="es-MX" sz="1000" dirty="0">
                <a:latin typeface="+mj-lt"/>
                <a:cs typeface="Arial" pitchFamily="34" charset="0"/>
              </a:rPr>
              <a:t>Se consideran 2 sesiones con cada equipo para revisar las propuestas y readecuar cuantas veces sea necesario.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482010" y="3477477"/>
            <a:ext cx="214533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dirty="0">
                <a:latin typeface="+mj-lt"/>
                <a:cs typeface="Arial" pitchFamily="34" charset="0"/>
                <a:sym typeface="Montserrat"/>
              </a:rPr>
              <a:t>Cada equipo entregará un video de máximo 2 minutos que refleje el nuevo concepto de la marca.</a:t>
            </a:r>
          </a:p>
          <a:p>
            <a:endParaRPr lang="es-ES" sz="1000" dirty="0">
              <a:latin typeface="+mj-lt"/>
              <a:cs typeface="Arial" pitchFamily="34" charset="0"/>
              <a:sym typeface="Montserrat"/>
            </a:endParaRPr>
          </a:p>
          <a:p>
            <a:r>
              <a:rPr lang="es-ES" sz="1000" dirty="0">
                <a:latin typeface="+mj-lt"/>
                <a:cs typeface="Arial" pitchFamily="34" charset="0"/>
                <a:sym typeface="Montserrat"/>
              </a:rPr>
              <a:t>Al terminar, se hará un panel donde el cliente podrá preguntar a cada equipo las dudas que le surjan sobre el diseño.  </a:t>
            </a:r>
          </a:p>
          <a:p>
            <a:endParaRPr lang="es-MX" sz="1000" dirty="0">
              <a:latin typeface="+mj-lt"/>
              <a:cs typeface="Arial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711877" y="3605241"/>
            <a:ext cx="19310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r>
              <a:rPr lang="es-MX" sz="1000" dirty="0">
                <a:latin typeface="+mj-lt"/>
              </a:rPr>
              <a:t>Que al cliente no le guste ninguna de las propuestas.</a:t>
            </a:r>
          </a:p>
          <a:p>
            <a:pPr marL="171450" indent="-171450">
              <a:buFontTx/>
              <a:buChar char="-"/>
            </a:pPr>
            <a:r>
              <a:rPr lang="es-MX" sz="1000" dirty="0">
                <a:latin typeface="+mj-lt"/>
              </a:rPr>
              <a:t>Que no se den las sesiones de revisión de propuestas.</a:t>
            </a:r>
          </a:p>
        </p:txBody>
      </p:sp>
      <p:sp>
        <p:nvSpPr>
          <p:cNvPr id="6" name="TextBox 42">
            <a:extLst>
              <a:ext uri="{FF2B5EF4-FFF2-40B4-BE49-F238E27FC236}">
                <a16:creationId xmlns:a16="http://schemas.microsoft.com/office/drawing/2014/main" id="{756D1B25-94F1-3F5D-8B76-7E9AB2DFC0B4}"/>
              </a:ext>
            </a:extLst>
          </p:cNvPr>
          <p:cNvSpPr txBox="1"/>
          <p:nvPr/>
        </p:nvSpPr>
        <p:spPr>
          <a:xfrm>
            <a:off x="896916" y="57630"/>
            <a:ext cx="2393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1C2"/>
                </a:solidFill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</a:rPr>
              <a:t>diseño</a:t>
            </a:r>
            <a:r>
              <a:rPr lang="en-US" sz="1400" dirty="0">
                <a:solidFill>
                  <a:srgbClr val="0071C2"/>
                </a:solidFill>
              </a:rPr>
              <a:t> </a:t>
            </a:r>
          </a:p>
          <a:p>
            <a:r>
              <a:rPr lang="en-US" sz="1400" b="1" dirty="0">
                <a:solidFill>
                  <a:srgbClr val="FFC000"/>
                </a:solidFill>
              </a:rPr>
              <a:t>Co-</a:t>
            </a:r>
            <a:r>
              <a:rPr lang="en-US" sz="1400" b="1" dirty="0" err="1">
                <a:solidFill>
                  <a:srgbClr val="FFC000"/>
                </a:solidFill>
              </a:rPr>
              <a:t>diseño</a:t>
            </a:r>
            <a:endParaRPr lang="en-US" sz="1400" b="1" dirty="0">
              <a:solidFill>
                <a:srgbClr val="FFC000"/>
              </a:solidFill>
            </a:endParaRPr>
          </a:p>
        </p:txBody>
      </p:sp>
      <p:pic>
        <p:nvPicPr>
          <p:cNvPr id="13" name="Gráfico 12" descr="Apretón de manos con relleno sólido">
            <a:extLst>
              <a:ext uri="{FF2B5EF4-FFF2-40B4-BE49-F238E27FC236}">
                <a16:creationId xmlns:a16="http://schemas.microsoft.com/office/drawing/2014/main" id="{56576D5B-455A-1319-70ED-1F0E5F588A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7256" y="105041"/>
            <a:ext cx="637986" cy="637986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7D9D431F-C35A-F333-7757-DF2B7A6403B8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  <p:extLst>
      <p:ext uri="{BB962C8B-B14F-4D97-AF65-F5344CB8AC3E}">
        <p14:creationId xmlns:p14="http://schemas.microsoft.com/office/powerpoint/2010/main" val="4186302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/>
          <p:cNvSpPr/>
          <p:nvPr/>
        </p:nvSpPr>
        <p:spPr>
          <a:xfrm>
            <a:off x="2133599" y="3167709"/>
            <a:ext cx="2360111" cy="2985195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655221" y="3167072"/>
            <a:ext cx="2085239" cy="2973911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6671328" y="683235"/>
            <a:ext cx="2077558" cy="2483838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489385" y="686898"/>
            <a:ext cx="2181942" cy="2480174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4801" y="686898"/>
            <a:ext cx="1833128" cy="2480812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701461" y="752426"/>
            <a:ext cx="1708238" cy="40915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Resultado esperado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Objetivo del diseño</a:t>
            </a:r>
          </a:p>
          <a:p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146866" y="6684706"/>
            <a:ext cx="1031838" cy="371491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rgbClr val="00B0F0"/>
                </a:solidFill>
                <a:cs typeface="Arial" pitchFamily="34" charset="0"/>
              </a:rPr>
              <a:t>Evaluación</a:t>
            </a:r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  <a:p>
            <a:r>
              <a:rPr lang="en-US" sz="1400" dirty="0">
                <a:solidFill>
                  <a:srgbClr val="00B0F0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44" indent="-112711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296646" y="741339"/>
            <a:ext cx="1416821" cy="40382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Contenidos</a:t>
            </a:r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434" y="811973"/>
            <a:ext cx="212737" cy="23637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9041" y="3194080"/>
            <a:ext cx="347225" cy="294386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1700110" y="2477808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25104" y="5429115"/>
            <a:ext cx="4816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6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113773" y="5385590"/>
            <a:ext cx="6194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307467" y="2470284"/>
            <a:ext cx="6703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pic>
        <p:nvPicPr>
          <p:cNvPr id="1030" name="Picture 6" descr="Resultado de imagen para idea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571" y="701866"/>
            <a:ext cx="364937" cy="36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8544" y="759679"/>
            <a:ext cx="348563" cy="306495"/>
          </a:xfrm>
          <a:prstGeom prst="rect">
            <a:avLst/>
          </a:prstGeom>
        </p:spPr>
      </p:pic>
      <p:sp>
        <p:nvSpPr>
          <p:cNvPr id="61" name="Rectangle 60"/>
          <p:cNvSpPr/>
          <p:nvPr/>
        </p:nvSpPr>
        <p:spPr>
          <a:xfrm>
            <a:off x="9146866" y="7236562"/>
            <a:ext cx="354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cs typeface="Arial" pitchFamily="34" charset="0"/>
              </a:rPr>
              <a:t>Análisis de las etapas del reto, sus productos y evidencias necesarias. </a:t>
            </a:r>
          </a:p>
          <a:p>
            <a:endParaRPr lang="es-MX" sz="800" dirty="0">
              <a:cs typeface="Arial" pitchFamily="34" charset="0"/>
            </a:endParaRPr>
          </a:p>
          <a:p>
            <a:r>
              <a:rPr lang="es-MX" sz="800" dirty="0">
                <a:cs typeface="Arial" pitchFamily="34" charset="0"/>
              </a:rPr>
              <a:t>Definición de: </a:t>
            </a:r>
          </a:p>
          <a:p>
            <a:pPr marL="87311" indent="-87311">
              <a:buFont typeface="Arial" panose="020B0604020202020204" pitchFamily="34" charset="0"/>
              <a:buChar char="•"/>
            </a:pPr>
            <a:r>
              <a:rPr lang="es-MX" sz="800" dirty="0">
                <a:cs typeface="Arial" pitchFamily="34" charset="0"/>
              </a:rPr>
              <a:t>Momentos de evaluación y retroalimentación (diagnóstica, formativa y </a:t>
            </a:r>
            <a:r>
              <a:rPr lang="es-MX" sz="800" dirty="0" err="1">
                <a:cs typeface="Arial" pitchFamily="34" charset="0"/>
              </a:rPr>
              <a:t>sumativa</a:t>
            </a:r>
            <a:r>
              <a:rPr lang="es-MX" sz="800" dirty="0">
                <a:cs typeface="Arial" pitchFamily="34" charset="0"/>
              </a:rPr>
              <a:t>).</a:t>
            </a:r>
          </a:p>
          <a:p>
            <a:pPr marL="87311" indent="-87311">
              <a:buFont typeface="Arial" panose="020B0604020202020204" pitchFamily="34" charset="0"/>
              <a:buChar char="•"/>
            </a:pPr>
            <a:r>
              <a:rPr lang="es-MX" sz="800" dirty="0">
                <a:cs typeface="Arial" pitchFamily="34" charset="0"/>
              </a:rPr>
              <a:t>Instrumentos de evaluación (rúbrica, lista de cotejo, guía de observación, entrevista).</a:t>
            </a:r>
          </a:p>
          <a:p>
            <a:endParaRPr lang="es-MX" sz="800" dirty="0">
              <a:cs typeface="Arial" pitchFamily="34" charset="0"/>
            </a:endParaRPr>
          </a:p>
          <a:p>
            <a:r>
              <a:rPr lang="es-MX" sz="800" dirty="0">
                <a:cs typeface="Arial" pitchFamily="34" charset="0"/>
              </a:rPr>
              <a:t>¿Cómo se evaluará el rendimiento del estudiante?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45343" y="2477808"/>
            <a:ext cx="5112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307467" y="5392877"/>
            <a:ext cx="5719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8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234932" y="2474453"/>
            <a:ext cx="5948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4468116" y="1873672"/>
            <a:ext cx="1815438" cy="55772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Rol del equipo de </a:t>
            </a:r>
            <a:r>
              <a:rPr lang="es-MX" sz="1400" b="1" dirty="0" err="1">
                <a:solidFill>
                  <a:srgbClr val="00B0F0"/>
                </a:solidFill>
                <a:cs typeface="Arial" pitchFamily="34" charset="0"/>
              </a:rPr>
              <a:t>co</a:t>
            </a:r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-diseño</a:t>
            </a:r>
          </a:p>
        </p:txBody>
      </p:sp>
      <p:sp>
        <p:nvSpPr>
          <p:cNvPr id="76" name="Rectangle 75"/>
          <p:cNvSpPr/>
          <p:nvPr/>
        </p:nvSpPr>
        <p:spPr>
          <a:xfrm>
            <a:off x="303617" y="3167709"/>
            <a:ext cx="1834312" cy="2973274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83"/>
          <p:cNvSpPr/>
          <p:nvPr/>
        </p:nvSpPr>
        <p:spPr>
          <a:xfrm>
            <a:off x="2144184" y="3167072"/>
            <a:ext cx="1296749" cy="30162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4482011" y="3179699"/>
            <a:ext cx="1950332" cy="30162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 err="1">
                <a:solidFill>
                  <a:srgbClr val="00B0F0"/>
                </a:solidFill>
                <a:cs typeface="Arial" pitchFamily="34" charset="0"/>
              </a:rPr>
              <a:t>Etapa</a:t>
            </a:r>
            <a:r>
              <a:rPr lang="en-US" sz="1400" b="1" dirty="0">
                <a:solidFill>
                  <a:srgbClr val="00B0F0"/>
                </a:solidFill>
                <a:cs typeface="Arial" pitchFamily="34" charset="0"/>
              </a:rPr>
              <a:t> 3. </a:t>
            </a:r>
            <a:r>
              <a:rPr lang="en-US" sz="1400" b="1" dirty="0" err="1">
                <a:solidFill>
                  <a:srgbClr val="00B0F0"/>
                </a:solidFill>
                <a:cs typeface="Arial" pitchFamily="34" charset="0"/>
              </a:rPr>
              <a:t>Presentación</a:t>
            </a:r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293665" y="3187307"/>
            <a:ext cx="1602759" cy="344830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 err="1">
                <a:solidFill>
                  <a:srgbClr val="00B0F0"/>
                </a:solidFill>
                <a:cs typeface="Arial" pitchFamily="34" charset="0"/>
              </a:rPr>
              <a:t>Etapa</a:t>
            </a:r>
            <a:r>
              <a:rPr lang="en-US" sz="1400" b="1" dirty="0">
                <a:solidFill>
                  <a:srgbClr val="00B0F0"/>
                </a:solidFill>
                <a:cs typeface="Arial" pitchFamily="34" charset="0"/>
              </a:rPr>
              <a:t> 1. </a:t>
            </a:r>
            <a:r>
              <a:rPr lang="en-US" sz="1400" b="1" dirty="0" err="1">
                <a:solidFill>
                  <a:srgbClr val="00B0F0"/>
                </a:solidFill>
                <a:cs typeface="Arial" pitchFamily="34" charset="0"/>
              </a:rPr>
              <a:t>Contexto</a:t>
            </a:r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468115" y="769485"/>
            <a:ext cx="2102857" cy="55772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Rol del diseñador/a</a:t>
            </a:r>
          </a:p>
        </p:txBody>
      </p:sp>
      <p:sp>
        <p:nvSpPr>
          <p:cNvPr id="7" name="Rectangle 6"/>
          <p:cNvSpPr/>
          <p:nvPr/>
        </p:nvSpPr>
        <p:spPr>
          <a:xfrm>
            <a:off x="2156786" y="3180689"/>
            <a:ext cx="18310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rgbClr val="00B0F0"/>
                </a:solidFill>
                <a:cs typeface="Arial" pitchFamily="34" charset="0"/>
              </a:rPr>
              <a:t>Etapa</a:t>
            </a:r>
            <a:r>
              <a:rPr lang="en-US" sz="1400" b="1" dirty="0">
                <a:solidFill>
                  <a:srgbClr val="00B0F0"/>
                </a:solidFill>
                <a:cs typeface="Arial" pitchFamily="34" charset="0"/>
              </a:rPr>
              <a:t> 2. </a:t>
            </a:r>
            <a:r>
              <a:rPr lang="en-US" sz="1400" b="1" dirty="0" err="1">
                <a:solidFill>
                  <a:srgbClr val="00B0F0"/>
                </a:solidFill>
                <a:cs typeface="Arial" pitchFamily="34" charset="0"/>
              </a:rPr>
              <a:t>Construcción</a:t>
            </a:r>
            <a:r>
              <a:rPr lang="en-US" sz="1400" b="1" dirty="0">
                <a:solidFill>
                  <a:srgbClr val="00B0F0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6665770" y="3160616"/>
            <a:ext cx="1732794" cy="55772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Riesgos potenciales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677713" y="5412666"/>
            <a:ext cx="4816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sp>
        <p:nvSpPr>
          <p:cNvPr id="3" name="TextBox 42">
            <a:extLst>
              <a:ext uri="{FF2B5EF4-FFF2-40B4-BE49-F238E27FC236}">
                <a16:creationId xmlns:a16="http://schemas.microsoft.com/office/drawing/2014/main" id="{62B3C9AE-7E0C-0D9A-E718-F6B4F2656AC9}"/>
              </a:ext>
            </a:extLst>
          </p:cNvPr>
          <p:cNvSpPr txBox="1"/>
          <p:nvPr/>
        </p:nvSpPr>
        <p:spPr>
          <a:xfrm>
            <a:off x="896916" y="57630"/>
            <a:ext cx="2393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1C2"/>
                </a:solidFill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</a:rPr>
              <a:t>diseño</a:t>
            </a:r>
            <a:r>
              <a:rPr lang="en-US" sz="1400" dirty="0">
                <a:solidFill>
                  <a:srgbClr val="0071C2"/>
                </a:solidFill>
              </a:rPr>
              <a:t> </a:t>
            </a:r>
          </a:p>
          <a:p>
            <a:r>
              <a:rPr lang="en-US" sz="1400" b="1" dirty="0">
                <a:solidFill>
                  <a:srgbClr val="FFC000"/>
                </a:solidFill>
              </a:rPr>
              <a:t>Co-</a:t>
            </a:r>
            <a:r>
              <a:rPr lang="en-US" sz="1400" b="1" dirty="0" err="1">
                <a:solidFill>
                  <a:srgbClr val="FFC000"/>
                </a:solidFill>
              </a:rPr>
              <a:t>diseño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6" name="TextBox 46">
            <a:extLst>
              <a:ext uri="{FF2B5EF4-FFF2-40B4-BE49-F238E27FC236}">
                <a16:creationId xmlns:a16="http://schemas.microsoft.com/office/drawing/2014/main" id="{2C6DD216-24F4-7BBF-8365-028ACF3BE620}"/>
              </a:ext>
            </a:extLst>
          </p:cNvPr>
          <p:cNvSpPr txBox="1"/>
          <p:nvPr/>
        </p:nvSpPr>
        <p:spPr>
          <a:xfrm>
            <a:off x="2434632" y="48914"/>
            <a:ext cx="1919557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Materia </a:t>
            </a:r>
          </a:p>
        </p:txBody>
      </p:sp>
      <p:sp>
        <p:nvSpPr>
          <p:cNvPr id="8" name="TextBox 70">
            <a:extLst>
              <a:ext uri="{FF2B5EF4-FFF2-40B4-BE49-F238E27FC236}">
                <a16:creationId xmlns:a16="http://schemas.microsoft.com/office/drawing/2014/main" id="{BE682B3A-7786-8F69-AAB1-2C4FD5BF13CA}"/>
              </a:ext>
            </a:extLst>
          </p:cNvPr>
          <p:cNvSpPr txBox="1"/>
          <p:nvPr/>
        </p:nvSpPr>
        <p:spPr>
          <a:xfrm>
            <a:off x="4444354" y="48915"/>
            <a:ext cx="3338836" cy="248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Nombre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del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docente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73">
            <a:extLst>
              <a:ext uri="{FF2B5EF4-FFF2-40B4-BE49-F238E27FC236}">
                <a16:creationId xmlns:a16="http://schemas.microsoft.com/office/drawing/2014/main" id="{4CBF3322-A795-D98F-B22A-E5D4FA17BC98}"/>
              </a:ext>
            </a:extLst>
          </p:cNvPr>
          <p:cNvSpPr txBox="1"/>
          <p:nvPr/>
        </p:nvSpPr>
        <p:spPr>
          <a:xfrm>
            <a:off x="4444355" y="352219"/>
            <a:ext cx="3338835" cy="254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Nombre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del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reto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proyecto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diseño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46">
            <a:extLst>
              <a:ext uri="{FF2B5EF4-FFF2-40B4-BE49-F238E27FC236}">
                <a16:creationId xmlns:a16="http://schemas.microsoft.com/office/drawing/2014/main" id="{2F89BC8F-EE66-99AF-E43C-6296F0DD4D0F}"/>
              </a:ext>
            </a:extLst>
          </p:cNvPr>
          <p:cNvSpPr txBox="1"/>
          <p:nvPr/>
        </p:nvSpPr>
        <p:spPr>
          <a:xfrm>
            <a:off x="2431202" y="356931"/>
            <a:ext cx="1919557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Semestre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11" name="Gráfico 10" descr="Apretón de manos con relleno sólido">
            <a:extLst>
              <a:ext uri="{FF2B5EF4-FFF2-40B4-BE49-F238E27FC236}">
                <a16:creationId xmlns:a16="http://schemas.microsoft.com/office/drawing/2014/main" id="{A16DC13A-C51A-3199-6B0F-41F25EF4FD8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7256" y="105041"/>
            <a:ext cx="637986" cy="637986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9C891323-F7DB-F1ED-3C00-C3EA9A24253F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  <p:extLst>
      <p:ext uri="{BB962C8B-B14F-4D97-AF65-F5344CB8AC3E}">
        <p14:creationId xmlns:p14="http://schemas.microsoft.com/office/powerpoint/2010/main" val="910598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90C1F38767E4E4E8F7C0F5DE03CE2FF" ma:contentTypeVersion="3" ma:contentTypeDescription="Crear nuevo documento." ma:contentTypeScope="" ma:versionID="eb8dc277ed6129e70b5564fdf81e96b3">
  <xsd:schema xmlns:xsd="http://www.w3.org/2001/XMLSchema" xmlns:xs="http://www.w3.org/2001/XMLSchema" xmlns:p="http://schemas.microsoft.com/office/2006/metadata/properties" xmlns:ns1="http://schemas.microsoft.com/sharepoint/v3" xmlns:ns2="2adb2dab-6459-403f-93cd-06ef94292f78" targetNamespace="http://schemas.microsoft.com/office/2006/metadata/properties" ma:root="true" ma:fieldsID="dbb485f804fdf8c69163a380a86c8c2b" ns1:_="" ns2:_="">
    <xsd:import namespace="http://schemas.microsoft.com/sharepoint/v3"/>
    <xsd:import namespace="2adb2dab-6459-403f-93cd-06ef94292f7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db2dab-6459-403f-93cd-06ef94292f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484A12-6FEC-400E-9599-F9BD1D963BA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F5640F38-118B-4D0E-A5E0-44751408B2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AC0FC1-CE21-42A3-83D9-76DF775D1D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adb2dab-6459-403f-93cd-06ef94292f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3585</TotalTime>
  <Words>874</Words>
  <Application>Microsoft Office PowerPoint</Application>
  <PresentationFormat>On-screen Show (4:3)</PresentationFormat>
  <Paragraphs>139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Aminul Islam</dc:creator>
  <cp:lastModifiedBy>Laura Patricia Zepeda Orantes</cp:lastModifiedBy>
  <cp:revision>169</cp:revision>
  <cp:lastPrinted>2017-12-11T22:20:52Z</cp:lastPrinted>
  <dcterms:created xsi:type="dcterms:W3CDTF">2013-01-06T22:45:06Z</dcterms:created>
  <dcterms:modified xsi:type="dcterms:W3CDTF">2024-04-16T17:39:18Z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0x010100290C1F38767E4E4E8F7C0F5DE03CE2FF</vt:lpwstr>
  </property>
</Properties>
</file>