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7"/>
  </p:notesMasterIdLst>
  <p:sldIdLst>
    <p:sldId id="256" r:id="rId5"/>
    <p:sldId id="259" r:id="rId6"/>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Indicaciones para el llenado" id="{171E9D3A-D96F-4CE9-B808-0EF4B020FEC6}">
          <p14:sldIdLst>
            <p14:sldId id="256"/>
          </p14:sldIdLst>
        </p14:section>
        <p14:section name="Formato para llenar" id="{0F900158-B66C-41F7-9910-97BDCCFD68EE}">
          <p14:sldIdLst>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6E6C"/>
    <a:srgbClr val="167C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4660"/>
  </p:normalViewPr>
  <p:slideViewPr>
    <p:cSldViewPr snapToGrid="0">
      <p:cViewPr varScale="1">
        <p:scale>
          <a:sx n="64" d="100"/>
          <a:sy n="64" d="100"/>
        </p:scale>
        <p:origin x="159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5455"/>
          </a:xfrm>
          <a:prstGeom prst="rect">
            <a:avLst/>
          </a:prstGeom>
          <a:noFill/>
          <a:ln>
            <a:noFill/>
          </a:ln>
        </p:spPr>
        <p:txBody>
          <a:bodyPr spcFirstLastPara="1" wrap="square" lIns="93300" tIns="46650" rIns="93300" bIns="4665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1336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1"/>
          <p:cNvSpPr txBox="1">
            <a:spLocks noGrp="1"/>
          </p:cNvSpPr>
          <p:nvPr>
            <p:ph type="body" idx="1"/>
          </p:nvPr>
        </p:nvSpPr>
        <p:spPr>
          <a:xfrm rot="5400000">
            <a:off x="3162302" y="-1104897"/>
            <a:ext cx="2819396"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1"/>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32337" y="2171705"/>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2"/>
          <p:cNvSpPr txBox="1">
            <a:spLocks noGrp="1"/>
          </p:cNvSpPr>
          <p:nvPr>
            <p:ph type="body" idx="1"/>
          </p:nvPr>
        </p:nvSpPr>
        <p:spPr>
          <a:xfrm rot="5400000">
            <a:off x="541338" y="190505"/>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1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3"/>
          <p:cNvSpPr txBox="1">
            <a:spLocks noGrp="1"/>
          </p:cNvSpPr>
          <p:nvPr>
            <p:ph type="ctrTitle"/>
          </p:nvPr>
        </p:nvSpPr>
        <p:spPr>
          <a:xfrm>
            <a:off x="685800" y="2130429"/>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3"/>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4"/>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4"/>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1" name="Google Shape;41;p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457200" y="1600204"/>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6"/>
          <p:cNvSpPr txBox="1">
            <a:spLocks noGrp="1"/>
          </p:cNvSpPr>
          <p:nvPr>
            <p:ph type="body" idx="2"/>
          </p:nvPr>
        </p:nvSpPr>
        <p:spPr>
          <a:xfrm>
            <a:off x="4648200" y="1600204"/>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6"/>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7"/>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6" name="Google Shape;56;p7"/>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7" name="Google Shape;57;p7"/>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8"/>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9"/>
          <p:cNvSpPr txBox="1">
            <a:spLocks noGrp="1"/>
          </p:cNvSpPr>
          <p:nvPr>
            <p:ph type="body" idx="1"/>
          </p:nvPr>
        </p:nvSpPr>
        <p:spPr>
          <a:xfrm>
            <a:off x="3575050" y="273054"/>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8" name="Google Shape;68;p9"/>
          <p:cNvSpPr txBox="1">
            <a:spLocks noGrp="1"/>
          </p:cNvSpPr>
          <p:nvPr>
            <p:ph type="body" idx="2"/>
          </p:nvPr>
        </p:nvSpPr>
        <p:spPr>
          <a:xfrm>
            <a:off x="457202" y="1435103"/>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9"/>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6" name="Google Shape;76;p10"/>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reativecommons.org/licenses/by-sa/4.0/deed.es"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 name="Google Shape;12;p1">
            <a:extLst>
              <a:ext uri="{FF2B5EF4-FFF2-40B4-BE49-F238E27FC236}">
                <a16:creationId xmlns:a16="http://schemas.microsoft.com/office/drawing/2014/main" id="{275F1EA3-7384-C9EA-6781-C90CA3A5C530}"/>
              </a:ext>
            </a:extLst>
          </p:cNvPr>
          <p:cNvSpPr txBox="1">
            <a:spLocks noGrp="1"/>
          </p:cNvSpPr>
          <p:nvPr>
            <p:ph type="dt" idx="2"/>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 name="Google Shape;13;p1">
            <a:extLst>
              <a:ext uri="{FF2B5EF4-FFF2-40B4-BE49-F238E27FC236}">
                <a16:creationId xmlns:a16="http://schemas.microsoft.com/office/drawing/2014/main" id="{D020D74C-90AF-016E-630F-DF9B6C3CAA61}"/>
              </a:ext>
            </a:extLst>
          </p:cNvPr>
          <p:cNvSpPr txBox="1">
            <a:spLocks noGrp="1"/>
          </p:cNvSpPr>
          <p:nvPr>
            <p:ph type="ftr" idx="3"/>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14;p1">
            <a:extLst>
              <a:ext uri="{FF2B5EF4-FFF2-40B4-BE49-F238E27FC236}">
                <a16:creationId xmlns:a16="http://schemas.microsoft.com/office/drawing/2014/main" id="{EA4E21DE-5801-F13D-284D-7BFE0580C384}"/>
              </a:ext>
            </a:extLst>
          </p:cNvPr>
          <p:cNvSpPr txBox="1">
            <a:spLocks noGrp="1"/>
          </p:cNvSpPr>
          <p:nvPr>
            <p:ph type="sldNum" idx="4"/>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5" name="Google Shape;15;p1">
            <a:extLst>
              <a:ext uri="{FF2B5EF4-FFF2-40B4-BE49-F238E27FC236}">
                <a16:creationId xmlns:a16="http://schemas.microsoft.com/office/drawing/2014/main" id="{27A56641-E79C-3837-C57C-122A77596FFF}"/>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6" name="Google Shape;16;p1">
            <a:extLst>
              <a:ext uri="{FF2B5EF4-FFF2-40B4-BE49-F238E27FC236}">
                <a16:creationId xmlns:a16="http://schemas.microsoft.com/office/drawing/2014/main" id="{07E634E8-0472-1EFB-8317-A6CBA0402F49}"/>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 name="Google Shape;17;p1">
            <a:extLst>
              <a:ext uri="{FF2B5EF4-FFF2-40B4-BE49-F238E27FC236}">
                <a16:creationId xmlns:a16="http://schemas.microsoft.com/office/drawing/2014/main" id="{55DEC76C-940F-7D88-4236-FB1C64DD4B7F}"/>
              </a:ext>
            </a:extLst>
          </p:cNvPr>
          <p:cNvSpPr/>
          <p:nvPr userDrawn="1"/>
        </p:nvSpPr>
        <p:spPr>
          <a:xfrm>
            <a:off x="0" y="6248569"/>
            <a:ext cx="9144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8" name="Google Shape;22;p1">
            <a:extLst>
              <a:ext uri="{FF2B5EF4-FFF2-40B4-BE49-F238E27FC236}">
                <a16:creationId xmlns:a16="http://schemas.microsoft.com/office/drawing/2014/main" id="{073CAB74-9422-819D-0EC6-A45B671EB3D0}"/>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9" name="Google Shape;23;p1">
            <a:extLst>
              <a:ext uri="{FF2B5EF4-FFF2-40B4-BE49-F238E27FC236}">
                <a16:creationId xmlns:a16="http://schemas.microsoft.com/office/drawing/2014/main" id="{6C2D5A77-CC54-2B99-6A37-2D1BC3A0AD2D}"/>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24" name="Imagen 23" descr="Imagen que contiene Texto&#10;&#10;Descripción generada automáticamente">
            <a:extLst>
              <a:ext uri="{FF2B5EF4-FFF2-40B4-BE49-F238E27FC236}">
                <a16:creationId xmlns:a16="http://schemas.microsoft.com/office/drawing/2014/main" id="{A8C5D65C-490E-D109-D64F-43A855114FF5}"/>
              </a:ext>
            </a:extLst>
          </p:cNvPr>
          <p:cNvPicPr>
            <a:picLocks noChangeAspect="1"/>
          </p:cNvPicPr>
          <p:nvPr userDrawn="1"/>
        </p:nvPicPr>
        <p:blipFill>
          <a:blip r:embed="rId13"/>
          <a:stretch>
            <a:fillRect/>
          </a:stretch>
        </p:blipFill>
        <p:spPr>
          <a:xfrm>
            <a:off x="166936" y="6401408"/>
            <a:ext cx="1293441" cy="345508"/>
          </a:xfrm>
          <a:prstGeom prst="rect">
            <a:avLst/>
          </a:prstGeom>
        </p:spPr>
      </p:pic>
      <p:sp>
        <p:nvSpPr>
          <p:cNvPr id="25" name="Rectangle 7">
            <a:extLst>
              <a:ext uri="{FF2B5EF4-FFF2-40B4-BE49-F238E27FC236}">
                <a16:creationId xmlns:a16="http://schemas.microsoft.com/office/drawing/2014/main" id="{4B88D1BD-FADC-2780-958D-072C78A1556C}"/>
              </a:ext>
            </a:extLst>
          </p:cNvPr>
          <p:cNvSpPr/>
          <p:nvPr userDrawn="1"/>
        </p:nvSpPr>
        <p:spPr>
          <a:xfrm>
            <a:off x="2572801" y="6298351"/>
            <a:ext cx="6389953" cy="307777"/>
          </a:xfrm>
          <a:prstGeom prst="rect">
            <a:avLst/>
          </a:prstGeom>
        </p:spPr>
        <p:txBody>
          <a:bodyPr wrap="square">
            <a:spAutoFit/>
          </a:bodyPr>
          <a:lstStyle/>
          <a:p>
            <a:r>
              <a:rPr lang="en-US" sz="700" dirty="0">
                <a:solidFill>
                  <a:schemeClr val="bg1"/>
                </a:solidFill>
                <a:latin typeface="Calibri" panose="020F0502020204030204" pitchFamily="34" charset="0"/>
                <a:cs typeface="Calibri" panose="020F0502020204030204" pitchFamily="34" charset="0"/>
              </a:rPr>
              <a:t>Dirección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y Arquitectura Pedagógica. (2023). Canvas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 Crowdsourcing [</a:t>
            </a:r>
            <a:r>
              <a:rPr lang="en-US" sz="700" dirty="0" err="1">
                <a:solidFill>
                  <a:schemeClr val="bg1"/>
                </a:solidFill>
                <a:latin typeface="Calibri" panose="020F0502020204030204" pitchFamily="34" charset="0"/>
                <a:cs typeface="Calibri" panose="020F0502020204030204" pitchFamily="34" charset="0"/>
              </a:rPr>
              <a:t>Documento</a:t>
            </a:r>
            <a:r>
              <a:rPr lang="en-US" sz="700" dirty="0">
                <a:solidFill>
                  <a:schemeClr val="bg1"/>
                </a:solidFill>
                <a:latin typeface="Calibri" panose="020F0502020204030204" pitchFamily="34" charset="0"/>
                <a:cs typeface="Calibri" panose="020F0502020204030204" pitchFamily="34" charset="0"/>
              </a:rPr>
              <a:t> PPT]. </a:t>
            </a:r>
            <a:r>
              <a:rPr lang="en-US" sz="700" i="1" dirty="0" err="1">
                <a:solidFill>
                  <a:schemeClr val="bg1"/>
                </a:solidFill>
                <a:latin typeface="Calibri" panose="020F0502020204030204" pitchFamily="34" charset="0"/>
                <a:cs typeface="Calibri" panose="020F0502020204030204" pitchFamily="34" charset="0"/>
              </a:rPr>
              <a:t>Estrategias</a:t>
            </a:r>
            <a:r>
              <a:rPr lang="en-US" sz="700" i="1" dirty="0">
                <a:solidFill>
                  <a:schemeClr val="bg1"/>
                </a:solidFill>
                <a:latin typeface="Calibri" panose="020F0502020204030204" pitchFamily="34" charset="0"/>
                <a:cs typeface="Calibri" panose="020F0502020204030204" pitchFamily="34" charset="0"/>
              </a:rPr>
              <a:t> de Aprendizaje </a:t>
            </a:r>
            <a:r>
              <a:rPr lang="en-US" sz="700" i="1" dirty="0" err="1">
                <a:solidFill>
                  <a:schemeClr val="bg1"/>
                </a:solidFill>
                <a:latin typeface="Calibri" panose="020F0502020204030204" pitchFamily="34" charset="0"/>
                <a:cs typeface="Calibri" panose="020F0502020204030204" pitchFamily="34" charset="0"/>
              </a:rPr>
              <a:t>Activo</a:t>
            </a:r>
            <a:r>
              <a:rPr lang="en-US" sz="700" i="1" dirty="0">
                <a:solidFill>
                  <a:schemeClr val="bg1"/>
                </a:solidFill>
                <a:latin typeface="Calibri" panose="020F0502020204030204" pitchFamily="34" charset="0"/>
                <a:cs typeface="Calibri" panose="020F0502020204030204" pitchFamily="34" charset="0"/>
              </a:rPr>
              <a:t> 4.0</a:t>
            </a:r>
            <a:r>
              <a:rPr lang="en-US" sz="7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26" name="Imagen 25" descr="Dibujo en blanco y negro&#10;&#10;Descripción generada automáticamente con confianza media">
            <a:extLst>
              <a:ext uri="{FF2B5EF4-FFF2-40B4-BE49-F238E27FC236}">
                <a16:creationId xmlns:a16="http://schemas.microsoft.com/office/drawing/2014/main" id="{95F864F4-1C93-904E-BF9D-8283506D0CE3}"/>
              </a:ext>
            </a:extLst>
          </p:cNvPr>
          <p:cNvPicPr>
            <a:picLocks noChangeAspect="1"/>
          </p:cNvPicPr>
          <p:nvPr userDrawn="1"/>
        </p:nvPicPr>
        <p:blipFill>
          <a:blip r:embed="rId14"/>
          <a:stretch>
            <a:fillRect/>
          </a:stretch>
        </p:blipFill>
        <p:spPr>
          <a:xfrm>
            <a:off x="1647745" y="6412317"/>
            <a:ext cx="899160" cy="316954"/>
          </a:xfrm>
          <a:prstGeom prst="rect">
            <a:avLst/>
          </a:prstGeom>
        </p:spPr>
      </p:pic>
      <p:sp>
        <p:nvSpPr>
          <p:cNvPr id="27" name="CuadroTexto 26">
            <a:extLst>
              <a:ext uri="{FF2B5EF4-FFF2-40B4-BE49-F238E27FC236}">
                <a16:creationId xmlns:a16="http://schemas.microsoft.com/office/drawing/2014/main" id="{84ABB49A-D2A2-6331-CD19-8B61C6477541}"/>
              </a:ext>
            </a:extLst>
          </p:cNvPr>
          <p:cNvSpPr txBox="1"/>
          <p:nvPr userDrawn="1"/>
        </p:nvSpPr>
        <p:spPr>
          <a:xfrm>
            <a:off x="2572801" y="6519187"/>
            <a:ext cx="65568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700" b="0" i="0" u="none" strike="noStrike" cap="none" dirty="0">
                <a:solidFill>
                  <a:schemeClr val="lt1"/>
                </a:solidFill>
                <a:latin typeface="Calibri"/>
                <a:ea typeface="Calibri"/>
                <a:cs typeface="Calibri"/>
                <a:sym typeface="Calibri"/>
              </a:rPr>
              <a:t>Adaptado del </a:t>
            </a:r>
            <a:r>
              <a:rPr lang="es-ES" sz="700" b="0" i="1" u="none" strike="noStrike" cap="none" dirty="0">
                <a:solidFill>
                  <a:schemeClr val="lt1"/>
                </a:solidFill>
                <a:latin typeface="Calibri"/>
                <a:ea typeface="Calibri"/>
                <a:cs typeface="Calibri"/>
                <a:sym typeface="Calibri"/>
              </a:rPr>
              <a:t>Business </a:t>
            </a:r>
            <a:r>
              <a:rPr lang="es-ES" sz="700" b="0" i="1" u="none" strike="noStrike" cap="none" dirty="0" err="1">
                <a:solidFill>
                  <a:schemeClr val="lt1"/>
                </a:solidFill>
                <a:latin typeface="Calibri"/>
                <a:ea typeface="Calibri"/>
                <a:cs typeface="Calibri"/>
                <a:sym typeface="Calibri"/>
              </a:rPr>
              <a:t>Model</a:t>
            </a:r>
            <a:r>
              <a:rPr lang="es-ES" sz="700" b="0" i="1" u="none" strike="noStrike" cap="none" dirty="0">
                <a:solidFill>
                  <a:schemeClr val="lt1"/>
                </a:solidFill>
                <a:latin typeface="Calibri"/>
                <a:ea typeface="Calibri"/>
                <a:cs typeface="Calibri"/>
                <a:sym typeface="Calibri"/>
              </a:rPr>
              <a:t> Canvas  </a:t>
            </a:r>
            <a:r>
              <a:rPr lang="es-ES" sz="700" b="0" i="0" u="none" strike="noStrike" cap="none" dirty="0">
                <a:solidFill>
                  <a:schemeClr val="lt1"/>
                </a:solidFill>
                <a:latin typeface="Calibri"/>
                <a:ea typeface="Calibri"/>
                <a:cs typeface="Calibri"/>
                <a:sym typeface="Calibri"/>
              </a:rPr>
              <a:t>diseñado por Business </a:t>
            </a:r>
            <a:r>
              <a:rPr lang="es-ES" sz="700" b="0" i="0" u="none" strike="noStrike" cap="none" dirty="0" err="1">
                <a:solidFill>
                  <a:schemeClr val="lt1"/>
                </a:solidFill>
                <a:latin typeface="Calibri"/>
                <a:ea typeface="Calibri"/>
                <a:cs typeface="Calibri"/>
                <a:sym typeface="Calibri"/>
              </a:rPr>
              <a:t>Model</a:t>
            </a:r>
            <a:r>
              <a:rPr lang="es-ES" sz="700" b="0" i="0" u="none" strike="noStrike" cap="none" dirty="0">
                <a:solidFill>
                  <a:schemeClr val="lt1"/>
                </a:solidFill>
                <a:latin typeface="Calibri"/>
                <a:ea typeface="Calibri"/>
                <a:cs typeface="Calibri"/>
                <a:sym typeface="Calibri"/>
              </a:rPr>
              <a:t> </a:t>
            </a:r>
            <a:r>
              <a:rPr lang="es-ES" sz="700" b="0" i="0" u="none" strike="noStrike" cap="none" dirty="0" err="1">
                <a:solidFill>
                  <a:schemeClr val="lt1"/>
                </a:solidFill>
                <a:latin typeface="Calibri"/>
                <a:ea typeface="Calibri"/>
                <a:cs typeface="Calibri"/>
                <a:sym typeface="Calibri"/>
              </a:rPr>
              <a:t>Foundry</a:t>
            </a:r>
            <a:r>
              <a:rPr lang="es-ES" sz="700" b="0" i="0" u="none" strike="noStrike" cap="none" dirty="0">
                <a:solidFill>
                  <a:schemeClr val="lt1"/>
                </a:solidFill>
                <a:latin typeface="Calibri"/>
                <a:ea typeface="Calibri"/>
                <a:cs typeface="Calibri"/>
                <a:sym typeface="Calibri"/>
              </a:rPr>
              <a:t> AG</a:t>
            </a:r>
            <a:endParaRPr lang="es-ES" sz="700" b="0" i="1" u="none" strike="noStrike" cap="none" dirty="0">
              <a:solidFill>
                <a:schemeClr val="lt1"/>
              </a:solidFill>
              <a:latin typeface="Calibri"/>
              <a:ea typeface="Calibri"/>
              <a:cs typeface="Calibri"/>
              <a:sym typeface="Calibri"/>
            </a:endParaRPr>
          </a:p>
          <a:p>
            <a:pPr algn="l"/>
            <a:r>
              <a:rPr lang="en-US" sz="700" b="0" i="0" u="none" strike="noStrike" cap="none" dirty="0" err="1">
                <a:solidFill>
                  <a:schemeClr val="lt1"/>
                </a:solidFill>
                <a:latin typeface="Calibri"/>
                <a:cs typeface="Calibri"/>
                <a:sym typeface="Arial"/>
              </a:rPr>
              <a:t>Esta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obra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está</a:t>
            </a:r>
            <a:r>
              <a:rPr lang="en-US" sz="700" b="0" i="0" u="none" strike="noStrike" cap="none" dirty="0">
                <a:solidFill>
                  <a:schemeClr val="lt1"/>
                </a:solidFill>
                <a:latin typeface="Calibri"/>
                <a:cs typeface="Calibri"/>
                <a:sym typeface="Arial"/>
              </a:rPr>
              <a:t> bajo </a:t>
            </a:r>
            <a:r>
              <a:rPr lang="en-US" sz="700" b="0" i="0" u="none" strike="noStrike" cap="none" dirty="0" err="1">
                <a:solidFill>
                  <a:schemeClr val="lt1"/>
                </a:solidFill>
                <a:latin typeface="Calibri"/>
                <a:cs typeface="Calibri"/>
                <a:sym typeface="Arial"/>
              </a:rPr>
              <a:t>una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Licencia</a:t>
            </a:r>
            <a:r>
              <a:rPr lang="en-US" sz="700" b="0" i="0" u="none" strike="noStrike" cap="none" dirty="0">
                <a:solidFill>
                  <a:schemeClr val="lt1"/>
                </a:solidFill>
                <a:latin typeface="Calibri"/>
                <a:cs typeface="Calibri"/>
                <a:sym typeface="Arial"/>
              </a:rPr>
              <a:t> </a:t>
            </a:r>
            <a:r>
              <a:rPr lang="en-US" sz="700" b="0" i="1" u="none" strike="noStrike" cap="none" dirty="0">
                <a:solidFill>
                  <a:schemeClr val="lt1"/>
                </a:solidFill>
                <a:latin typeface="Calibri"/>
                <a:cs typeface="Calibri"/>
                <a:sym typeface="Arial"/>
              </a:rPr>
              <a:t>Creative Commons </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Atribución-</a:t>
            </a:r>
            <a:r>
              <a:rPr lang="es-ES" sz="700" b="0" i="0" u="none" strike="noStrike" cap="none" dirty="0" err="1">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CompartirIgual</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 4.0 International (CC BY-SA 4.0 DEED)</a:t>
            </a:r>
            <a:endParaRPr lang="es-ES" sz="700" b="0" i="0" u="none" strike="noStrike" cap="none" dirty="0">
              <a:solidFill>
                <a:schemeClr val="bg1"/>
              </a:solidFill>
              <a:latin typeface="Calibri"/>
              <a:cs typeface="Calibri"/>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hyperlink" Target="https://innovacioneducativa.tec.mx/recursos/recursos-pedagogicos/tecnicas-de-ideacion/" TargetMode="External"/><Relationship Id="rId18" Type="http://schemas.openxmlformats.org/officeDocument/2006/relationships/image" Target="../media/image17.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6.sv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4.svg"/><Relationship Id="rId10" Type="http://schemas.openxmlformats.org/officeDocument/2006/relationships/image" Target="../media/image10.sv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3.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6.svg"/><Relationship Id="rId2" Type="http://schemas.openxmlformats.org/officeDocument/2006/relationships/notesSlide" Target="../notesSlides/notesSlide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4.png"/><Relationship Id="rId9" Type="http://schemas.openxmlformats.org/officeDocument/2006/relationships/image" Target="../media/image11.png"/><Relationship Id="rId1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p:nvPr/>
        </p:nvSpPr>
        <p:spPr>
          <a:xfrm>
            <a:off x="6438369" y="2816450"/>
            <a:ext cx="2316901" cy="171333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3"/>
          <p:cNvSpPr/>
          <p:nvPr/>
        </p:nvSpPr>
        <p:spPr>
          <a:xfrm>
            <a:off x="2133600" y="3674558"/>
            <a:ext cx="2340864" cy="24783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302420" y="3325029"/>
            <a:ext cx="1843088" cy="2827875"/>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p:nvPr/>
        </p:nvSpPr>
        <p:spPr>
          <a:xfrm>
            <a:off x="4419600" y="686898"/>
            <a:ext cx="4335670" cy="212955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3"/>
          <p:cNvSpPr/>
          <p:nvPr/>
        </p:nvSpPr>
        <p:spPr>
          <a:xfrm>
            <a:off x="2132769" y="683235"/>
            <a:ext cx="2340864" cy="299498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3"/>
          <p:cNvSpPr/>
          <p:nvPr/>
        </p:nvSpPr>
        <p:spPr>
          <a:xfrm>
            <a:off x="304800" y="686898"/>
            <a:ext cx="1837503" cy="263813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3"/>
          <p:cNvSpPr/>
          <p:nvPr/>
        </p:nvSpPr>
        <p:spPr>
          <a:xfrm>
            <a:off x="2255358" y="3721236"/>
            <a:ext cx="1860870"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Aplicación del crowdsourcing</a:t>
            </a:r>
            <a:endParaRPr dirty="0"/>
          </a:p>
        </p:txBody>
      </p:sp>
      <p:sp>
        <p:nvSpPr>
          <p:cNvPr id="105" name="Google Shape;105;p13"/>
          <p:cNvSpPr/>
          <p:nvPr/>
        </p:nvSpPr>
        <p:spPr>
          <a:xfrm>
            <a:off x="4526834" y="2837717"/>
            <a:ext cx="1203005"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Socio formador</a:t>
            </a:r>
            <a:endParaRPr dirty="0"/>
          </a:p>
        </p:txBody>
      </p:sp>
      <p:sp>
        <p:nvSpPr>
          <p:cNvPr id="106" name="Google Shape;106;p13"/>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err="1">
                <a:solidFill>
                  <a:srgbClr val="00B0F0"/>
                </a:solidFill>
                <a:latin typeface="Calibri"/>
                <a:ea typeface="Calibri"/>
                <a:cs typeface="Calibri"/>
                <a:sym typeface="Calibri"/>
              </a:rPr>
              <a:t>Subcompetencias</a:t>
            </a:r>
            <a:r>
              <a:rPr lang="es-MX" sz="1400" b="1" dirty="0">
                <a:solidFill>
                  <a:srgbClr val="00B0F0"/>
                </a:solidFill>
                <a:latin typeface="Calibri"/>
                <a:ea typeface="Calibri"/>
                <a:cs typeface="Calibri"/>
                <a:sym typeface="Calibri"/>
              </a:rPr>
              <a:t> </a:t>
            </a:r>
            <a:endParaRPr dirty="0"/>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p:txBody>
      </p:sp>
      <p:sp>
        <p:nvSpPr>
          <p:cNvPr id="108" name="Google Shape;108;p1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09" name="Google Shape;109;p13"/>
          <p:cNvSpPr/>
          <p:nvPr/>
        </p:nvSpPr>
        <p:spPr>
          <a:xfrm>
            <a:off x="2163084" y="789558"/>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Colaboración</a:t>
            </a:r>
            <a:endParaRPr sz="1400" dirty="0">
              <a:solidFill>
                <a:srgbClr val="00B0F0"/>
              </a:solidFill>
              <a:latin typeface="Calibri"/>
              <a:ea typeface="Calibri"/>
              <a:cs typeface="Calibri"/>
              <a:sym typeface="Calibri"/>
            </a:endParaRPr>
          </a:p>
        </p:txBody>
      </p:sp>
      <p:pic>
        <p:nvPicPr>
          <p:cNvPr id="110" name="Google Shape;110;p13"/>
          <p:cNvPicPr preferRelativeResize="0"/>
          <p:nvPr/>
        </p:nvPicPr>
        <p:blipFill rotWithShape="1">
          <a:blip r:embed="rId3">
            <a:alphaModFix/>
          </a:blip>
          <a:srcRect/>
          <a:stretch/>
        </p:blipFill>
        <p:spPr>
          <a:xfrm>
            <a:off x="1830434" y="811973"/>
            <a:ext cx="212737" cy="236375"/>
          </a:xfrm>
          <a:prstGeom prst="rect">
            <a:avLst/>
          </a:prstGeom>
          <a:noFill/>
          <a:ln>
            <a:noFill/>
          </a:ln>
        </p:spPr>
      </p:pic>
      <p:pic>
        <p:nvPicPr>
          <p:cNvPr id="111" name="Google Shape;111;p13"/>
          <p:cNvPicPr preferRelativeResize="0"/>
          <p:nvPr/>
        </p:nvPicPr>
        <p:blipFill rotWithShape="1">
          <a:blip r:embed="rId4">
            <a:alphaModFix/>
          </a:blip>
          <a:srcRect/>
          <a:stretch/>
        </p:blipFill>
        <p:spPr>
          <a:xfrm>
            <a:off x="8268389" y="2906593"/>
            <a:ext cx="347225" cy="294386"/>
          </a:xfrm>
          <a:prstGeom prst="rect">
            <a:avLst/>
          </a:prstGeom>
          <a:noFill/>
          <a:ln>
            <a:noFill/>
          </a:ln>
        </p:spPr>
      </p:pic>
      <p:sp>
        <p:nvSpPr>
          <p:cNvPr id="112" name="Google Shape;112;p13"/>
          <p:cNvSpPr txBox="1"/>
          <p:nvPr/>
        </p:nvSpPr>
        <p:spPr>
          <a:xfrm>
            <a:off x="1663418" y="2493081"/>
            <a:ext cx="529068"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1</a:t>
            </a:r>
            <a:endParaRPr dirty="0"/>
          </a:p>
        </p:txBody>
      </p:sp>
      <p:sp>
        <p:nvSpPr>
          <p:cNvPr id="113" name="Google Shape;113;p13"/>
          <p:cNvSpPr txBox="1"/>
          <p:nvPr/>
        </p:nvSpPr>
        <p:spPr>
          <a:xfrm>
            <a:off x="8247200" y="3796650"/>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7</a:t>
            </a:r>
            <a:endParaRPr dirty="0"/>
          </a:p>
        </p:txBody>
      </p:sp>
      <p:sp>
        <p:nvSpPr>
          <p:cNvPr id="114" name="Google Shape;114;p13"/>
          <p:cNvSpPr txBox="1"/>
          <p:nvPr/>
        </p:nvSpPr>
        <p:spPr>
          <a:xfrm>
            <a:off x="5914168" y="3850965"/>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6</a:t>
            </a:r>
            <a:endParaRPr dirty="0"/>
          </a:p>
        </p:txBody>
      </p:sp>
      <p:sp>
        <p:nvSpPr>
          <p:cNvPr id="115" name="Google Shape;115;p13"/>
          <p:cNvSpPr/>
          <p:nvPr/>
        </p:nvSpPr>
        <p:spPr>
          <a:xfrm>
            <a:off x="4544666" y="782389"/>
            <a:ext cx="1537323"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Ideación</a:t>
            </a:r>
            <a:endParaRPr dirty="0"/>
          </a:p>
        </p:txBody>
      </p:sp>
      <p:sp>
        <p:nvSpPr>
          <p:cNvPr id="116" name="Google Shape;116;p13"/>
          <p:cNvSpPr txBox="1"/>
          <p:nvPr/>
        </p:nvSpPr>
        <p:spPr>
          <a:xfrm>
            <a:off x="8152874" y="2049948"/>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4</a:t>
            </a:r>
            <a:endParaRPr dirty="0"/>
          </a:p>
        </p:txBody>
      </p:sp>
      <p:sp>
        <p:nvSpPr>
          <p:cNvPr id="124" name="Google Shape;124;p13"/>
          <p:cNvSpPr/>
          <p:nvPr/>
        </p:nvSpPr>
        <p:spPr>
          <a:xfrm>
            <a:off x="4536060" y="3398876"/>
            <a:ext cx="1852171"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Establezca ideas sobre la posibilidad de contar o requerir un socio formador, quien puede ser propuesto por el profesorado o que el alumnado lo busque.</a:t>
            </a:r>
            <a:endParaRPr dirty="0"/>
          </a:p>
        </p:txBody>
      </p:sp>
      <p:sp>
        <p:nvSpPr>
          <p:cNvPr id="125" name="Google Shape;125;p13"/>
          <p:cNvSpPr/>
          <p:nvPr/>
        </p:nvSpPr>
        <p:spPr>
          <a:xfrm>
            <a:off x="304799" y="1106272"/>
            <a:ext cx="1777184" cy="838321"/>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rgbClr val="262626"/>
              </a:buClr>
              <a:buSzPts val="800"/>
            </a:pPr>
            <a:r>
              <a:rPr lang="es-MX" sz="800" dirty="0">
                <a:solidFill>
                  <a:srgbClr val="262626"/>
                </a:solidFill>
                <a:latin typeface="Calibri"/>
                <a:ea typeface="Calibri"/>
                <a:cs typeface="Calibri"/>
                <a:sym typeface="Calibri"/>
              </a:rPr>
              <a:t>Enuncie en este apartado cuáles competencias y </a:t>
            </a:r>
            <a:r>
              <a:rPr lang="es-MX" sz="800" dirty="0" err="1">
                <a:solidFill>
                  <a:srgbClr val="262626"/>
                </a:solidFill>
                <a:latin typeface="Calibri"/>
                <a:ea typeface="Calibri"/>
                <a:cs typeface="Calibri"/>
                <a:sym typeface="Calibri"/>
              </a:rPr>
              <a:t>subcompetencias</a:t>
            </a:r>
            <a:r>
              <a:rPr lang="es-MX" sz="800" dirty="0">
                <a:solidFill>
                  <a:srgbClr val="262626"/>
                </a:solidFill>
                <a:latin typeface="Calibri"/>
                <a:ea typeface="Calibri"/>
                <a:cs typeface="Calibri"/>
                <a:sym typeface="Calibri"/>
              </a:rPr>
              <a:t> son las que busca desarrollar.</a:t>
            </a:r>
            <a:endParaRPr sz="800" dirty="0">
              <a:solidFill>
                <a:srgbClr val="262626"/>
              </a:solidFill>
              <a:latin typeface="Calibri"/>
              <a:ea typeface="Calibri"/>
              <a:cs typeface="Calibri"/>
              <a:sym typeface="Calibri"/>
            </a:endParaRPr>
          </a:p>
        </p:txBody>
      </p:sp>
      <p:sp>
        <p:nvSpPr>
          <p:cNvPr id="127" name="Google Shape;127;p13"/>
          <p:cNvSpPr txBox="1"/>
          <p:nvPr/>
        </p:nvSpPr>
        <p:spPr>
          <a:xfrm>
            <a:off x="896916" y="57630"/>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a:solidFill>
                  <a:srgbClr val="0071C2"/>
                </a:solidFill>
                <a:latin typeface="Calibri"/>
                <a:ea typeface="Calibri"/>
                <a:cs typeface="Calibri"/>
                <a:sym typeface="Calibri"/>
              </a:rPr>
              <a:t>Canvas de diseño </a:t>
            </a:r>
            <a:endParaRPr/>
          </a:p>
          <a:p>
            <a:pPr marL="0" marR="0" lvl="0" indent="0" algn="l" rtl="0">
              <a:spcBef>
                <a:spcPts val="0"/>
              </a:spcBef>
              <a:spcAft>
                <a:spcPts val="0"/>
              </a:spcAft>
              <a:buNone/>
            </a:pPr>
            <a:r>
              <a:rPr lang="es-MX" sz="1400" b="1">
                <a:solidFill>
                  <a:srgbClr val="FFC000"/>
                </a:solidFill>
                <a:latin typeface="Calibri"/>
                <a:ea typeface="Calibri"/>
                <a:cs typeface="Calibri"/>
                <a:sym typeface="Calibri"/>
              </a:rPr>
              <a:t>Crowdsourcing</a:t>
            </a:r>
            <a:endParaRPr/>
          </a:p>
        </p:txBody>
      </p:sp>
      <p:sp>
        <p:nvSpPr>
          <p:cNvPr id="128" name="Google Shape;128;p13"/>
          <p:cNvSpPr txBox="1"/>
          <p:nvPr/>
        </p:nvSpPr>
        <p:spPr>
          <a:xfrm>
            <a:off x="2485058" y="4782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Materia </a:t>
            </a:r>
            <a:endParaRPr dirty="0"/>
          </a:p>
        </p:txBody>
      </p:sp>
      <p:sp>
        <p:nvSpPr>
          <p:cNvPr id="129" name="Google Shape;129;p13"/>
          <p:cNvSpPr txBox="1"/>
          <p:nvPr/>
        </p:nvSpPr>
        <p:spPr>
          <a:xfrm>
            <a:off x="4494780" y="47827"/>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del docente</a:t>
            </a:r>
            <a:endParaRPr sz="1100" dirty="0">
              <a:solidFill>
                <a:srgbClr val="7F7F7F"/>
              </a:solidFill>
              <a:latin typeface="Calibri"/>
              <a:ea typeface="Calibri"/>
              <a:cs typeface="Calibri"/>
              <a:sym typeface="Calibri"/>
            </a:endParaRPr>
          </a:p>
        </p:txBody>
      </p:sp>
      <p:sp>
        <p:nvSpPr>
          <p:cNvPr id="130" name="Google Shape;130;p13"/>
          <p:cNvSpPr txBox="1"/>
          <p:nvPr/>
        </p:nvSpPr>
        <p:spPr>
          <a:xfrm>
            <a:off x="4494781" y="351131"/>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del reto de diseño</a:t>
            </a:r>
            <a:endParaRPr sz="1100" dirty="0">
              <a:solidFill>
                <a:srgbClr val="7F7F7F"/>
              </a:solidFill>
              <a:latin typeface="Calibri"/>
              <a:ea typeface="Calibri"/>
              <a:cs typeface="Calibri"/>
              <a:sym typeface="Calibri"/>
            </a:endParaRPr>
          </a:p>
        </p:txBody>
      </p:sp>
      <p:sp>
        <p:nvSpPr>
          <p:cNvPr id="131" name="Google Shape;131;p13"/>
          <p:cNvSpPr txBox="1"/>
          <p:nvPr/>
        </p:nvSpPr>
        <p:spPr>
          <a:xfrm>
            <a:off x="1631462" y="537462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2</a:t>
            </a:r>
            <a:endParaRPr dirty="0"/>
          </a:p>
        </p:txBody>
      </p:sp>
      <p:sp>
        <p:nvSpPr>
          <p:cNvPr id="132" name="Google Shape;132;p13"/>
          <p:cNvSpPr txBox="1"/>
          <p:nvPr/>
        </p:nvSpPr>
        <p:spPr>
          <a:xfrm>
            <a:off x="3954936" y="5358977"/>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5</a:t>
            </a:r>
            <a:endParaRPr dirty="0"/>
          </a:p>
        </p:txBody>
      </p:sp>
      <p:sp>
        <p:nvSpPr>
          <p:cNvPr id="133" name="Google Shape;133;p13"/>
          <p:cNvSpPr txBox="1"/>
          <p:nvPr/>
        </p:nvSpPr>
        <p:spPr>
          <a:xfrm>
            <a:off x="3928951" y="2945469"/>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3</a:t>
            </a:r>
            <a:endParaRPr dirty="0"/>
          </a:p>
        </p:txBody>
      </p:sp>
      <p:sp>
        <p:nvSpPr>
          <p:cNvPr id="137" name="Google Shape;137;p13"/>
          <p:cNvSpPr txBox="1"/>
          <p:nvPr/>
        </p:nvSpPr>
        <p:spPr>
          <a:xfrm>
            <a:off x="2481628" y="355843"/>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Semestre </a:t>
            </a:r>
            <a:endParaRPr dirty="0"/>
          </a:p>
        </p:txBody>
      </p:sp>
      <p:pic>
        <p:nvPicPr>
          <p:cNvPr id="3" name="Gráfico 2" descr="Red social">
            <a:extLst>
              <a:ext uri="{FF2B5EF4-FFF2-40B4-BE49-F238E27FC236}">
                <a16:creationId xmlns:a16="http://schemas.microsoft.com/office/drawing/2014/main" id="{79AC0FE7-F02D-4A98-BF1A-195D6E3D690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2420" y="-8425"/>
            <a:ext cx="597591" cy="597591"/>
          </a:xfrm>
          <a:prstGeom prst="rect">
            <a:avLst/>
          </a:prstGeom>
        </p:spPr>
      </p:pic>
      <p:sp>
        <p:nvSpPr>
          <p:cNvPr id="50" name="Google Shape;106;p13">
            <a:extLst>
              <a:ext uri="{FF2B5EF4-FFF2-40B4-BE49-F238E27FC236}">
                <a16:creationId xmlns:a16="http://schemas.microsoft.com/office/drawing/2014/main" id="{E240A151-2F29-4ABA-B2D2-45B2E2729901}"/>
              </a:ext>
            </a:extLst>
          </p:cNvPr>
          <p:cNvSpPr/>
          <p:nvPr/>
        </p:nvSpPr>
        <p:spPr>
          <a:xfrm>
            <a:off x="325579" y="3389311"/>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Reto de diseño </a:t>
            </a:r>
            <a:endParaRPr dirty="0"/>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p:txBody>
      </p:sp>
      <p:sp>
        <p:nvSpPr>
          <p:cNvPr id="51" name="Google Shape;125;p13">
            <a:extLst>
              <a:ext uri="{FF2B5EF4-FFF2-40B4-BE49-F238E27FC236}">
                <a16:creationId xmlns:a16="http://schemas.microsoft.com/office/drawing/2014/main" id="{25F64F35-61DE-4EC7-9EA6-14A859164371}"/>
              </a:ext>
            </a:extLst>
          </p:cNvPr>
          <p:cNvSpPr/>
          <p:nvPr/>
        </p:nvSpPr>
        <p:spPr>
          <a:xfrm>
            <a:off x="312222" y="3751183"/>
            <a:ext cx="1777184" cy="98410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rgbClr val="262626"/>
                </a:solidFill>
                <a:latin typeface="Calibri"/>
                <a:ea typeface="Calibri"/>
                <a:cs typeface="Calibri"/>
                <a:sym typeface="Calibri"/>
              </a:rPr>
              <a:t>Describa la necesidad que se buscará solucionar a través de esta estrategia. Identifique necesidades, o bien, si la necesidad será identificada por el propio estudiantado.  Indique la problemática general que plantará al alumnado para iniciar el proceso.</a:t>
            </a:r>
          </a:p>
          <a:p>
            <a:pPr marL="0" marR="0" lvl="0" indent="0" algn="l" rtl="0">
              <a:spcBef>
                <a:spcPts val="0"/>
              </a:spcBef>
              <a:spcAft>
                <a:spcPts val="0"/>
              </a:spcAft>
              <a:buNone/>
            </a:pPr>
            <a:endParaRPr lang="es-MX" sz="800" dirty="0">
              <a:solidFill>
                <a:srgbClr val="262626"/>
              </a:solidFill>
              <a:latin typeface="Calibri"/>
              <a:ea typeface="Calibri"/>
              <a:cs typeface="Calibri"/>
              <a:sym typeface="Calibri"/>
            </a:endParaRPr>
          </a:p>
          <a:p>
            <a:pPr marL="0" marR="0" lvl="0" indent="0" algn="l" rtl="0">
              <a:spcBef>
                <a:spcPts val="0"/>
              </a:spcBef>
              <a:spcAft>
                <a:spcPts val="0"/>
              </a:spcAft>
              <a:buNone/>
            </a:pPr>
            <a:r>
              <a:rPr lang="es-MX" sz="800" dirty="0">
                <a:solidFill>
                  <a:srgbClr val="262626"/>
                </a:solidFill>
                <a:latin typeface="Calibri"/>
                <a:ea typeface="Calibri"/>
                <a:cs typeface="Calibri"/>
                <a:sym typeface="Calibri"/>
              </a:rPr>
              <a:t>Recuerde que el reto debe propiciar que la solución sea generada con los principios del crowdsourcing, aprovechando la “creatividad colectiva”.</a:t>
            </a:r>
            <a:endParaRPr sz="800" dirty="0">
              <a:solidFill>
                <a:srgbClr val="262626"/>
              </a:solidFill>
              <a:latin typeface="Calibri"/>
              <a:ea typeface="Calibri"/>
              <a:cs typeface="Calibri"/>
              <a:sym typeface="Calibri"/>
            </a:endParaRPr>
          </a:p>
        </p:txBody>
      </p:sp>
      <p:pic>
        <p:nvPicPr>
          <p:cNvPr id="5" name="Gráfico 4" descr="Lluvia de ideas de grupo">
            <a:extLst>
              <a:ext uri="{FF2B5EF4-FFF2-40B4-BE49-F238E27FC236}">
                <a16:creationId xmlns:a16="http://schemas.microsoft.com/office/drawing/2014/main" id="{D5EDE232-ADA8-4CD8-8A3B-A44CB7323D4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483498" y="688334"/>
            <a:ext cx="437582" cy="437582"/>
          </a:xfrm>
          <a:prstGeom prst="rect">
            <a:avLst/>
          </a:prstGeom>
        </p:spPr>
      </p:pic>
      <p:pic>
        <p:nvPicPr>
          <p:cNvPr id="7" name="Gráfico 6" descr="Grupo de hombres">
            <a:extLst>
              <a:ext uri="{FF2B5EF4-FFF2-40B4-BE49-F238E27FC236}">
                <a16:creationId xmlns:a16="http://schemas.microsoft.com/office/drawing/2014/main" id="{D8C465B9-ACAE-4C21-9EE3-F816C347CC6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655133" y="738608"/>
            <a:ext cx="458376" cy="458376"/>
          </a:xfrm>
          <a:prstGeom prst="rect">
            <a:avLst/>
          </a:prstGeom>
        </p:spPr>
      </p:pic>
      <p:pic>
        <p:nvPicPr>
          <p:cNvPr id="9" name="Gráfico 8" descr="Apretón de manos">
            <a:extLst>
              <a:ext uri="{FF2B5EF4-FFF2-40B4-BE49-F238E27FC236}">
                <a16:creationId xmlns:a16="http://schemas.microsoft.com/office/drawing/2014/main" id="{59F8B4F4-2626-4FBF-8A87-4E115AF502F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587866" y="2924979"/>
            <a:ext cx="502508" cy="502508"/>
          </a:xfrm>
          <a:prstGeom prst="rect">
            <a:avLst/>
          </a:prstGeom>
        </p:spPr>
      </p:pic>
      <p:sp>
        <p:nvSpPr>
          <p:cNvPr id="58" name="Google Shape;122;p13">
            <a:extLst>
              <a:ext uri="{FF2B5EF4-FFF2-40B4-BE49-F238E27FC236}">
                <a16:creationId xmlns:a16="http://schemas.microsoft.com/office/drawing/2014/main" id="{590CA429-4774-423B-8D7D-C1F467250E58}"/>
              </a:ext>
            </a:extLst>
          </p:cNvPr>
          <p:cNvSpPr/>
          <p:nvPr/>
        </p:nvSpPr>
        <p:spPr>
          <a:xfrm>
            <a:off x="2153631" y="1186573"/>
            <a:ext cx="2243411" cy="2031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El estudiantado se organizará en equipos para realizar las distintas etapas de la estrategia. Especifique en este apartado las formas de organización de equipos y la composición de los mismos. Por ejemplo, si se requieren perfiles multidisciplinarios, si los organizará por disciplinas particulares, etc. También destaque si ellos organizarán sus propios equipos, si será el profesorado, si se utilizará alguna estrategia particular para esta organización, etc.</a:t>
            </a:r>
          </a:p>
          <a:p>
            <a:pPr marL="0" marR="0" lvl="0" indent="0" algn="l" rtl="0">
              <a:spcBef>
                <a:spcPts val="0"/>
              </a:spcBef>
              <a:spcAft>
                <a:spcPts val="0"/>
              </a:spcAft>
              <a:buNone/>
            </a:pPr>
            <a:endParaRPr lang="es-MX" sz="800" dirty="0">
              <a:solidFill>
                <a:schemeClr val="dk1"/>
              </a:solidFill>
              <a:latin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cs typeface="Calibri"/>
                <a:sym typeface="Calibri"/>
              </a:rPr>
              <a:t>Incluya ideas sobre el uso potencial de herramientas tecnológicas para la colaboración o incluso para la organización de equipos.</a:t>
            </a:r>
            <a:endParaRPr sz="1200" dirty="0"/>
          </a:p>
          <a:p>
            <a:pPr marL="0" marR="0" lvl="0" indent="0" algn="l" rtl="0">
              <a:spcBef>
                <a:spcPts val="0"/>
              </a:spcBef>
              <a:spcAft>
                <a:spcPts val="0"/>
              </a:spcAft>
              <a:buNone/>
            </a:pPr>
            <a:endParaRPr sz="800" dirty="0">
              <a:solidFill>
                <a:srgbClr val="262626"/>
              </a:solidFill>
              <a:latin typeface="Calibri"/>
              <a:ea typeface="Calibri"/>
              <a:cs typeface="Calibri"/>
              <a:sym typeface="Calibri"/>
            </a:endParaRPr>
          </a:p>
          <a:p>
            <a:pPr marL="0" marR="0" lvl="0" indent="0" algn="l" rtl="0">
              <a:spcBef>
                <a:spcPts val="0"/>
              </a:spcBef>
              <a:spcAft>
                <a:spcPts val="0"/>
              </a:spcAft>
              <a:buNone/>
            </a:pPr>
            <a:endParaRPr sz="800" dirty="0">
              <a:solidFill>
                <a:srgbClr val="262626"/>
              </a:solidFill>
              <a:latin typeface="Calibri"/>
              <a:ea typeface="Calibri"/>
              <a:cs typeface="Calibri"/>
              <a:sym typeface="Calibri"/>
            </a:endParaRPr>
          </a:p>
        </p:txBody>
      </p:sp>
      <p:sp>
        <p:nvSpPr>
          <p:cNvPr id="59" name="Google Shape;122;p13">
            <a:extLst>
              <a:ext uri="{FF2B5EF4-FFF2-40B4-BE49-F238E27FC236}">
                <a16:creationId xmlns:a16="http://schemas.microsoft.com/office/drawing/2014/main" id="{3524929D-40E9-40D2-83B4-8EA5533E7602}"/>
              </a:ext>
            </a:extLst>
          </p:cNvPr>
          <p:cNvSpPr/>
          <p:nvPr/>
        </p:nvSpPr>
        <p:spPr>
          <a:xfrm>
            <a:off x="4530241" y="1135412"/>
            <a:ext cx="4114187" cy="2031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Establezca las estrategias que promoverá para los procesos de ideación, si usará una técnica de ideación particular, si el estudiantado seleccionará la de su preferencia. </a:t>
            </a:r>
          </a:p>
          <a:p>
            <a:pPr marL="0" marR="0" lvl="0" indent="0" algn="l" rtl="0">
              <a:spcBef>
                <a:spcPts val="0"/>
              </a:spcBef>
              <a:spcAft>
                <a:spcPts val="0"/>
              </a:spcAft>
              <a:buNone/>
            </a:pPr>
            <a:endParaRPr lang="es-MX" sz="800" dirty="0">
              <a:solidFill>
                <a:schemeClr val="dk1"/>
              </a:solidFill>
              <a:latin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cs typeface="Calibri"/>
                <a:sym typeface="Calibri"/>
              </a:rPr>
              <a:t>Destaque formas y métodos para discernir, depurar, clasificar las ideas tales como: votaciones, sombreros de bono, cuadros COCD Box.   Puede encontrar ideas útiles para este apartado en: </a:t>
            </a:r>
            <a:endParaRPr sz="1200" dirty="0"/>
          </a:p>
          <a:p>
            <a:pPr lvl="0"/>
            <a:r>
              <a:rPr lang="en-US" sz="800" dirty="0">
                <a:hlinkClick r:id="rId13"/>
              </a:rPr>
              <a:t>https://innovacioneducativa.tec.mx/recursos/recursos-pedagogicos/tecnicas-de-ideacion/</a:t>
            </a:r>
            <a:endParaRPr sz="800" dirty="0">
              <a:solidFill>
                <a:srgbClr val="262626"/>
              </a:solidFill>
              <a:latin typeface="Calibri"/>
              <a:ea typeface="Calibri"/>
              <a:cs typeface="Calibri"/>
              <a:sym typeface="Calibri"/>
            </a:endParaRPr>
          </a:p>
          <a:p>
            <a:pPr marL="0" marR="0" lvl="0" indent="0" algn="l" rtl="0">
              <a:spcBef>
                <a:spcPts val="0"/>
              </a:spcBef>
              <a:spcAft>
                <a:spcPts val="0"/>
              </a:spcAft>
              <a:buNone/>
            </a:pPr>
            <a:endParaRPr lang="es-MX" sz="800" dirty="0">
              <a:solidFill>
                <a:srgbClr val="262626"/>
              </a:solidFill>
              <a:latin typeface="Calibri"/>
              <a:ea typeface="Calibri"/>
              <a:cs typeface="Calibri"/>
              <a:sym typeface="Calibri"/>
            </a:endParaRPr>
          </a:p>
          <a:p>
            <a:pPr lvl="0"/>
            <a:endParaRPr lang="es-ES" sz="800" dirty="0">
              <a:solidFill>
                <a:schemeClr val="dk1"/>
              </a:solidFill>
              <a:latin typeface="Calibri"/>
              <a:cs typeface="Calibri"/>
              <a:sym typeface="Calibri"/>
            </a:endParaRPr>
          </a:p>
          <a:p>
            <a:pPr lvl="0"/>
            <a:r>
              <a:rPr lang="es-ES" sz="800" dirty="0">
                <a:solidFill>
                  <a:schemeClr val="dk1"/>
                </a:solidFill>
                <a:latin typeface="Calibri"/>
                <a:cs typeface="Calibri"/>
                <a:sym typeface="Calibri"/>
              </a:rPr>
              <a:t>Incluya ideas sobre el uso potencial de herramientas tecnológicas para los procesos de ideación</a:t>
            </a:r>
            <a:endParaRPr lang="es-ES" sz="1200" dirty="0"/>
          </a:p>
          <a:p>
            <a:pPr marL="0" marR="0" lvl="0" indent="0" algn="l" rtl="0">
              <a:spcBef>
                <a:spcPts val="0"/>
              </a:spcBef>
              <a:spcAft>
                <a:spcPts val="0"/>
              </a:spcAft>
              <a:buNone/>
            </a:pPr>
            <a:endParaRPr sz="800" dirty="0">
              <a:solidFill>
                <a:srgbClr val="262626"/>
              </a:solidFill>
              <a:latin typeface="Calibri"/>
              <a:ea typeface="Calibri"/>
              <a:cs typeface="Calibri"/>
              <a:sym typeface="Calibri"/>
            </a:endParaRPr>
          </a:p>
        </p:txBody>
      </p:sp>
      <p:pic>
        <p:nvPicPr>
          <p:cNvPr id="11" name="Gráfico 10" descr="Bombilla y equipo ">
            <a:extLst>
              <a:ext uri="{FF2B5EF4-FFF2-40B4-BE49-F238E27FC236}">
                <a16:creationId xmlns:a16="http://schemas.microsoft.com/office/drawing/2014/main" id="{37AF68B5-3369-4E62-AB0F-7604B6470A28}"/>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690595" y="3378809"/>
            <a:ext cx="345151" cy="345151"/>
          </a:xfrm>
          <a:prstGeom prst="rect">
            <a:avLst/>
          </a:prstGeom>
        </p:spPr>
      </p:pic>
      <p:pic>
        <p:nvPicPr>
          <p:cNvPr id="13" name="Gráfico 12" descr="Red de usuarios">
            <a:extLst>
              <a:ext uri="{FF2B5EF4-FFF2-40B4-BE49-F238E27FC236}">
                <a16:creationId xmlns:a16="http://schemas.microsoft.com/office/drawing/2014/main" id="{FD4E1B3B-476B-42A9-B8A3-7BD06B72328B}"/>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3897427" y="3711917"/>
            <a:ext cx="494910" cy="494910"/>
          </a:xfrm>
          <a:prstGeom prst="rect">
            <a:avLst/>
          </a:prstGeom>
        </p:spPr>
      </p:pic>
      <p:sp>
        <p:nvSpPr>
          <p:cNvPr id="64" name="Google Shape;125;p13">
            <a:extLst>
              <a:ext uri="{FF2B5EF4-FFF2-40B4-BE49-F238E27FC236}">
                <a16:creationId xmlns:a16="http://schemas.microsoft.com/office/drawing/2014/main" id="{80EF05C1-CD72-4B25-BA32-40BDC8869756}"/>
              </a:ext>
            </a:extLst>
          </p:cNvPr>
          <p:cNvSpPr/>
          <p:nvPr/>
        </p:nvSpPr>
        <p:spPr>
          <a:xfrm>
            <a:off x="2255357" y="4222663"/>
            <a:ext cx="2136979" cy="11772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rgbClr val="262626"/>
                </a:solidFill>
                <a:latin typeface="Calibri"/>
                <a:ea typeface="Calibri"/>
                <a:cs typeface="Calibri"/>
                <a:sym typeface="Calibri"/>
              </a:rPr>
              <a:t>Indique los métodos y estrategias que se espera para la creación “colectiva” de la solución.  Si se usarán herramientas tecnológicas particulares, técnicas o estrategias específicas. Si se espera que el estudiantado “construya” la solución por sí mismo o requerirán la ayuda de agentes externos (sociedad, comunidad, etc.).</a:t>
            </a:r>
            <a:endParaRPr sz="800" dirty="0">
              <a:solidFill>
                <a:srgbClr val="262626"/>
              </a:solidFill>
              <a:latin typeface="Calibri"/>
              <a:ea typeface="Calibri"/>
              <a:cs typeface="Calibri"/>
              <a:sym typeface="Calibri"/>
            </a:endParaRPr>
          </a:p>
        </p:txBody>
      </p:sp>
      <p:sp>
        <p:nvSpPr>
          <p:cNvPr id="65" name="Google Shape;95;p13">
            <a:extLst>
              <a:ext uri="{FF2B5EF4-FFF2-40B4-BE49-F238E27FC236}">
                <a16:creationId xmlns:a16="http://schemas.microsoft.com/office/drawing/2014/main" id="{8F60A3E0-9198-4427-9EFF-9457CC923DAB}"/>
              </a:ext>
            </a:extLst>
          </p:cNvPr>
          <p:cNvSpPr/>
          <p:nvPr/>
        </p:nvSpPr>
        <p:spPr>
          <a:xfrm>
            <a:off x="4476844" y="4536331"/>
            <a:ext cx="4272042" cy="1615935"/>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 name="Google Shape;107;p13"/>
          <p:cNvSpPr/>
          <p:nvPr/>
        </p:nvSpPr>
        <p:spPr>
          <a:xfrm>
            <a:off x="4502185" y="4556746"/>
            <a:ext cx="3078174"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Resultados esperados y Evaluación</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r>
              <a:rPr lang="es-MX" sz="1400" dirty="0">
                <a:solidFill>
                  <a:srgbClr val="00B0F0"/>
                </a:solidFill>
                <a:latin typeface="Calibri"/>
                <a:ea typeface="Calibri"/>
                <a:cs typeface="Calibri"/>
                <a:sym typeface="Calibri"/>
              </a:rPr>
              <a:t> </a:t>
            </a:r>
            <a:endParaRPr dirty="0"/>
          </a:p>
        </p:txBody>
      </p:sp>
      <p:sp>
        <p:nvSpPr>
          <p:cNvPr id="101" name="Google Shape;101;p13"/>
          <p:cNvSpPr/>
          <p:nvPr/>
        </p:nvSpPr>
        <p:spPr>
          <a:xfrm>
            <a:off x="6533604" y="2848120"/>
            <a:ext cx="1296749" cy="5791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Riesgos </a:t>
            </a:r>
            <a:endParaRPr dirty="0"/>
          </a:p>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potenciales</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p:txBody>
      </p:sp>
      <p:sp>
        <p:nvSpPr>
          <p:cNvPr id="134" name="Google Shape;134;p13"/>
          <p:cNvSpPr txBox="1"/>
          <p:nvPr/>
        </p:nvSpPr>
        <p:spPr>
          <a:xfrm>
            <a:off x="8201173" y="5399950"/>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8</a:t>
            </a:r>
            <a:endParaRPr dirty="0"/>
          </a:p>
        </p:txBody>
      </p:sp>
      <p:sp>
        <p:nvSpPr>
          <p:cNvPr id="66" name="Google Shape;102;p13">
            <a:extLst>
              <a:ext uri="{FF2B5EF4-FFF2-40B4-BE49-F238E27FC236}">
                <a16:creationId xmlns:a16="http://schemas.microsoft.com/office/drawing/2014/main" id="{5D9B3D52-10AF-42DD-B274-3DB9C33DA338}"/>
              </a:ext>
            </a:extLst>
          </p:cNvPr>
          <p:cNvSpPr/>
          <p:nvPr/>
        </p:nvSpPr>
        <p:spPr>
          <a:xfrm>
            <a:off x="6507187" y="3388632"/>
            <a:ext cx="2108427"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Enliste factores o condiciones que podrían dificultar la aplicación de la estrategia. Desde aspectos de logística hasta actitudes o comportamientos del estudiantado.</a:t>
            </a:r>
            <a:endParaRPr dirty="0"/>
          </a:p>
          <a:p>
            <a:pPr marL="171450" marR="0" lvl="0" indent="-120650" algn="l" rtl="0">
              <a:spcBef>
                <a:spcPts val="0"/>
              </a:spcBef>
              <a:spcAft>
                <a:spcPts val="0"/>
              </a:spcAft>
              <a:buClr>
                <a:schemeClr val="dk1"/>
              </a:buClr>
              <a:buSzPts val="800"/>
              <a:buFont typeface="Arial"/>
              <a:buNone/>
            </a:pPr>
            <a:endParaRPr sz="800" dirty="0">
              <a:solidFill>
                <a:schemeClr val="dk1"/>
              </a:solidFill>
              <a:latin typeface="Calibri"/>
              <a:ea typeface="Calibri"/>
              <a:cs typeface="Calibri"/>
              <a:sym typeface="Calibri"/>
            </a:endParaRPr>
          </a:p>
        </p:txBody>
      </p:sp>
      <p:sp>
        <p:nvSpPr>
          <p:cNvPr id="126" name="Google Shape;126;p13"/>
          <p:cNvSpPr/>
          <p:nvPr/>
        </p:nvSpPr>
        <p:spPr>
          <a:xfrm>
            <a:off x="4518658" y="4810731"/>
            <a:ext cx="3884025"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La evaluación dependerá de los fines de aprendizaje establecidos y el tipo de reto de diseño.   </a:t>
            </a:r>
          </a:p>
          <a:p>
            <a:pPr marL="0" marR="0" lvl="0" indent="0" algn="l" rtl="0">
              <a:spcBef>
                <a:spcPts val="0"/>
              </a:spcBef>
              <a:spcAft>
                <a:spcPts val="0"/>
              </a:spcAft>
              <a:buNone/>
            </a:pPr>
            <a:endParaRPr lang="es-MX" sz="800" dirty="0">
              <a:solidFill>
                <a:schemeClr val="dk1"/>
              </a:solidFill>
              <a:latin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cs typeface="Calibri"/>
                <a:sym typeface="Calibri"/>
              </a:rPr>
              <a:t>Clarifique en este apartado:</a:t>
            </a:r>
          </a:p>
          <a:p>
            <a:pPr marL="171450" marR="0" lvl="0" indent="-171450" algn="l" rtl="0">
              <a:spcBef>
                <a:spcPts val="0"/>
              </a:spcBef>
              <a:spcAft>
                <a:spcPts val="0"/>
              </a:spcAft>
              <a:buFont typeface="Arial" panose="020B0604020202020204" pitchFamily="34" charset="0"/>
              <a:buChar char="•"/>
            </a:pPr>
            <a:r>
              <a:rPr lang="es-MX" sz="800" dirty="0">
                <a:solidFill>
                  <a:schemeClr val="dk1"/>
                </a:solidFill>
                <a:latin typeface="Calibri"/>
                <a:cs typeface="Calibri"/>
                <a:sym typeface="Calibri"/>
              </a:rPr>
              <a:t>Entregables esperados. Indique cuáles son evaluables y cuáles únicamente serán considerados como requerimiento.</a:t>
            </a:r>
          </a:p>
          <a:p>
            <a:pPr marL="171450" marR="0" lvl="0" indent="-171450" algn="l" rtl="0">
              <a:spcBef>
                <a:spcPts val="0"/>
              </a:spcBef>
              <a:spcAft>
                <a:spcPts val="0"/>
              </a:spcAft>
              <a:buFont typeface="Arial" panose="020B0604020202020204" pitchFamily="34" charset="0"/>
              <a:buChar char="•"/>
            </a:pPr>
            <a:r>
              <a:rPr lang="es-MX" sz="800" dirty="0">
                <a:solidFill>
                  <a:schemeClr val="dk1"/>
                </a:solidFill>
                <a:latin typeface="Calibri"/>
                <a:cs typeface="Calibri"/>
                <a:sym typeface="Calibri"/>
              </a:rPr>
              <a:t>Métodos de evaluación (observación, presentaciones, evaluación de productos, etc.)</a:t>
            </a:r>
          </a:p>
          <a:p>
            <a:pPr marL="171450" marR="0" lvl="0" indent="-171450" algn="l" rtl="0">
              <a:spcBef>
                <a:spcPts val="0"/>
              </a:spcBef>
              <a:spcAft>
                <a:spcPts val="0"/>
              </a:spcAft>
              <a:buFont typeface="Arial" panose="020B0604020202020204" pitchFamily="34" charset="0"/>
              <a:buChar char="•"/>
            </a:pPr>
            <a:r>
              <a:rPr lang="es-MX" sz="800" dirty="0">
                <a:solidFill>
                  <a:schemeClr val="dk1"/>
                </a:solidFill>
                <a:latin typeface="Calibri"/>
                <a:cs typeface="Calibri"/>
                <a:sym typeface="Calibri"/>
              </a:rPr>
              <a:t>Instrumentos de evaluación  (listas de cotejo, rúbricas, etc.) </a:t>
            </a:r>
          </a:p>
          <a:p>
            <a:pPr marL="171450" marR="0" lvl="0" indent="-171450" algn="l" rtl="0">
              <a:spcBef>
                <a:spcPts val="0"/>
              </a:spcBef>
              <a:spcAft>
                <a:spcPts val="0"/>
              </a:spcAft>
              <a:buFont typeface="Arial" panose="020B0604020202020204" pitchFamily="34" charset="0"/>
              <a:buChar char="•"/>
            </a:pPr>
            <a:r>
              <a:rPr lang="es-MX" sz="800" dirty="0">
                <a:solidFill>
                  <a:schemeClr val="dk1"/>
                </a:solidFill>
                <a:latin typeface="Calibri"/>
                <a:cs typeface="Calibri"/>
                <a:sym typeface="Calibri"/>
              </a:rPr>
              <a:t>Evaluadores (profesorado, comunidad, socios formadores, jueces, </a:t>
            </a:r>
            <a:r>
              <a:rPr lang="es-MX" sz="800" dirty="0" err="1">
                <a:solidFill>
                  <a:schemeClr val="dk1"/>
                </a:solidFill>
                <a:latin typeface="Calibri"/>
                <a:cs typeface="Calibri"/>
                <a:sym typeface="Calibri"/>
              </a:rPr>
              <a:t>etc</a:t>
            </a:r>
            <a:r>
              <a:rPr lang="es-MX" sz="800" dirty="0">
                <a:solidFill>
                  <a:schemeClr val="dk1"/>
                </a:solidFill>
                <a:latin typeface="Calibri"/>
                <a:cs typeface="Calibri"/>
                <a:sym typeface="Calibri"/>
              </a:rPr>
              <a:t>).</a:t>
            </a:r>
          </a:p>
        </p:txBody>
      </p:sp>
      <p:pic>
        <p:nvPicPr>
          <p:cNvPr id="15" name="Imagen 14">
            <a:extLst>
              <a:ext uri="{FF2B5EF4-FFF2-40B4-BE49-F238E27FC236}">
                <a16:creationId xmlns:a16="http://schemas.microsoft.com/office/drawing/2014/main" id="{AF6CBCD8-F8BB-4BBC-BDB2-D733F1104D06}"/>
              </a:ext>
            </a:extLst>
          </p:cNvPr>
          <p:cNvPicPr>
            <a:picLocks noChangeAspect="1"/>
          </p:cNvPicPr>
          <p:nvPr/>
        </p:nvPicPr>
        <p:blipFill>
          <a:blip r:embed="rId18">
            <a:biLevel thresh="25000"/>
          </a:blip>
          <a:stretch>
            <a:fillRect/>
          </a:stretch>
        </p:blipFill>
        <p:spPr>
          <a:xfrm>
            <a:off x="8268389" y="4617127"/>
            <a:ext cx="376040" cy="376040"/>
          </a:xfrm>
          <a:prstGeom prst="rect">
            <a:avLst/>
          </a:prstGeom>
        </p:spPr>
      </p:pic>
      <p:sp>
        <p:nvSpPr>
          <p:cNvPr id="2" name="CuadroTexto 1">
            <a:extLst>
              <a:ext uri="{FF2B5EF4-FFF2-40B4-BE49-F238E27FC236}">
                <a16:creationId xmlns:a16="http://schemas.microsoft.com/office/drawing/2014/main" id="{8DC8BD06-3AD7-B4C8-28E0-EA1FF6233804}"/>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p:nvPr/>
        </p:nvSpPr>
        <p:spPr>
          <a:xfrm>
            <a:off x="6438369" y="2816450"/>
            <a:ext cx="2316901" cy="171333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3"/>
          <p:cNvSpPr/>
          <p:nvPr/>
        </p:nvSpPr>
        <p:spPr>
          <a:xfrm>
            <a:off x="2133600" y="3674558"/>
            <a:ext cx="2340864" cy="24783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302420" y="3325029"/>
            <a:ext cx="1843088" cy="2827875"/>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p:nvPr/>
        </p:nvSpPr>
        <p:spPr>
          <a:xfrm>
            <a:off x="4419600" y="686898"/>
            <a:ext cx="4335670" cy="212955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3"/>
          <p:cNvSpPr/>
          <p:nvPr/>
        </p:nvSpPr>
        <p:spPr>
          <a:xfrm>
            <a:off x="2132769" y="683235"/>
            <a:ext cx="2340864" cy="299498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3"/>
          <p:cNvSpPr/>
          <p:nvPr/>
        </p:nvSpPr>
        <p:spPr>
          <a:xfrm>
            <a:off x="304800" y="686898"/>
            <a:ext cx="1837503" cy="263813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3"/>
          <p:cNvSpPr/>
          <p:nvPr/>
        </p:nvSpPr>
        <p:spPr>
          <a:xfrm>
            <a:off x="2255358" y="3721236"/>
            <a:ext cx="1860870"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Aplicación del crowdsourcing</a:t>
            </a:r>
            <a:endParaRPr dirty="0"/>
          </a:p>
        </p:txBody>
      </p:sp>
      <p:sp>
        <p:nvSpPr>
          <p:cNvPr id="105" name="Google Shape;105;p13"/>
          <p:cNvSpPr/>
          <p:nvPr/>
        </p:nvSpPr>
        <p:spPr>
          <a:xfrm>
            <a:off x="4526834" y="2837717"/>
            <a:ext cx="1203005"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Socio formador</a:t>
            </a:r>
            <a:endParaRPr dirty="0"/>
          </a:p>
        </p:txBody>
      </p:sp>
      <p:sp>
        <p:nvSpPr>
          <p:cNvPr id="106" name="Google Shape;106;p13"/>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err="1">
                <a:solidFill>
                  <a:srgbClr val="00B0F0"/>
                </a:solidFill>
                <a:latin typeface="Calibri"/>
                <a:ea typeface="Calibri"/>
                <a:cs typeface="Calibri"/>
                <a:sym typeface="Calibri"/>
              </a:rPr>
              <a:t>Subcompetencias</a:t>
            </a:r>
            <a:r>
              <a:rPr lang="es-MX" sz="1400" b="1" dirty="0">
                <a:solidFill>
                  <a:srgbClr val="00B0F0"/>
                </a:solidFill>
                <a:latin typeface="Calibri"/>
                <a:ea typeface="Calibri"/>
                <a:cs typeface="Calibri"/>
                <a:sym typeface="Calibri"/>
              </a:rPr>
              <a:t> </a:t>
            </a:r>
            <a:endParaRPr dirty="0"/>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p:txBody>
      </p:sp>
      <p:sp>
        <p:nvSpPr>
          <p:cNvPr id="108" name="Google Shape;108;p1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09" name="Google Shape;109;p13"/>
          <p:cNvSpPr/>
          <p:nvPr/>
        </p:nvSpPr>
        <p:spPr>
          <a:xfrm>
            <a:off x="2163084" y="789558"/>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Colaboración</a:t>
            </a:r>
            <a:endParaRPr sz="1400" dirty="0">
              <a:solidFill>
                <a:srgbClr val="00B0F0"/>
              </a:solidFill>
              <a:latin typeface="Calibri"/>
              <a:ea typeface="Calibri"/>
              <a:cs typeface="Calibri"/>
              <a:sym typeface="Calibri"/>
            </a:endParaRPr>
          </a:p>
        </p:txBody>
      </p:sp>
      <p:pic>
        <p:nvPicPr>
          <p:cNvPr id="110" name="Google Shape;110;p13"/>
          <p:cNvPicPr preferRelativeResize="0"/>
          <p:nvPr/>
        </p:nvPicPr>
        <p:blipFill rotWithShape="1">
          <a:blip r:embed="rId3">
            <a:alphaModFix/>
          </a:blip>
          <a:srcRect/>
          <a:stretch/>
        </p:blipFill>
        <p:spPr>
          <a:xfrm>
            <a:off x="1830434" y="811973"/>
            <a:ext cx="212737" cy="236375"/>
          </a:xfrm>
          <a:prstGeom prst="rect">
            <a:avLst/>
          </a:prstGeom>
          <a:noFill/>
          <a:ln>
            <a:noFill/>
          </a:ln>
        </p:spPr>
      </p:pic>
      <p:pic>
        <p:nvPicPr>
          <p:cNvPr id="111" name="Google Shape;111;p13"/>
          <p:cNvPicPr preferRelativeResize="0"/>
          <p:nvPr/>
        </p:nvPicPr>
        <p:blipFill rotWithShape="1">
          <a:blip r:embed="rId4">
            <a:alphaModFix/>
          </a:blip>
          <a:srcRect/>
          <a:stretch/>
        </p:blipFill>
        <p:spPr>
          <a:xfrm>
            <a:off x="8268389" y="2906593"/>
            <a:ext cx="347225" cy="294386"/>
          </a:xfrm>
          <a:prstGeom prst="rect">
            <a:avLst/>
          </a:prstGeom>
          <a:noFill/>
          <a:ln>
            <a:noFill/>
          </a:ln>
        </p:spPr>
      </p:pic>
      <p:sp>
        <p:nvSpPr>
          <p:cNvPr id="112" name="Google Shape;112;p13"/>
          <p:cNvSpPr txBox="1"/>
          <p:nvPr/>
        </p:nvSpPr>
        <p:spPr>
          <a:xfrm>
            <a:off x="1663418" y="2493081"/>
            <a:ext cx="529068"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1</a:t>
            </a:r>
            <a:endParaRPr dirty="0"/>
          </a:p>
        </p:txBody>
      </p:sp>
      <p:sp>
        <p:nvSpPr>
          <p:cNvPr id="113" name="Google Shape;113;p13"/>
          <p:cNvSpPr txBox="1"/>
          <p:nvPr/>
        </p:nvSpPr>
        <p:spPr>
          <a:xfrm>
            <a:off x="8247200" y="3796650"/>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7</a:t>
            </a:r>
            <a:endParaRPr dirty="0"/>
          </a:p>
        </p:txBody>
      </p:sp>
      <p:sp>
        <p:nvSpPr>
          <p:cNvPr id="114" name="Google Shape;114;p13"/>
          <p:cNvSpPr txBox="1"/>
          <p:nvPr/>
        </p:nvSpPr>
        <p:spPr>
          <a:xfrm>
            <a:off x="5914168" y="3850965"/>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6</a:t>
            </a:r>
            <a:endParaRPr dirty="0"/>
          </a:p>
        </p:txBody>
      </p:sp>
      <p:sp>
        <p:nvSpPr>
          <p:cNvPr id="115" name="Google Shape;115;p13"/>
          <p:cNvSpPr/>
          <p:nvPr/>
        </p:nvSpPr>
        <p:spPr>
          <a:xfrm>
            <a:off x="4544666" y="782389"/>
            <a:ext cx="1537323"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Ideación</a:t>
            </a:r>
            <a:endParaRPr dirty="0"/>
          </a:p>
        </p:txBody>
      </p:sp>
      <p:sp>
        <p:nvSpPr>
          <p:cNvPr id="116" name="Google Shape;116;p13"/>
          <p:cNvSpPr txBox="1"/>
          <p:nvPr/>
        </p:nvSpPr>
        <p:spPr>
          <a:xfrm>
            <a:off x="8152874" y="2049948"/>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4</a:t>
            </a:r>
            <a:endParaRPr dirty="0"/>
          </a:p>
        </p:txBody>
      </p:sp>
      <p:sp>
        <p:nvSpPr>
          <p:cNvPr id="131" name="Google Shape;131;p13"/>
          <p:cNvSpPr txBox="1"/>
          <p:nvPr/>
        </p:nvSpPr>
        <p:spPr>
          <a:xfrm>
            <a:off x="1631462" y="537462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2</a:t>
            </a:r>
            <a:endParaRPr dirty="0"/>
          </a:p>
        </p:txBody>
      </p:sp>
      <p:sp>
        <p:nvSpPr>
          <p:cNvPr id="132" name="Google Shape;132;p13"/>
          <p:cNvSpPr txBox="1"/>
          <p:nvPr/>
        </p:nvSpPr>
        <p:spPr>
          <a:xfrm>
            <a:off x="3954936" y="5358977"/>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5</a:t>
            </a:r>
            <a:endParaRPr dirty="0"/>
          </a:p>
        </p:txBody>
      </p:sp>
      <p:sp>
        <p:nvSpPr>
          <p:cNvPr id="133" name="Google Shape;133;p13"/>
          <p:cNvSpPr txBox="1"/>
          <p:nvPr/>
        </p:nvSpPr>
        <p:spPr>
          <a:xfrm>
            <a:off x="3928951" y="2945469"/>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3</a:t>
            </a:r>
            <a:endParaRPr dirty="0"/>
          </a:p>
        </p:txBody>
      </p:sp>
      <p:sp>
        <p:nvSpPr>
          <p:cNvPr id="50" name="Google Shape;106;p13">
            <a:extLst>
              <a:ext uri="{FF2B5EF4-FFF2-40B4-BE49-F238E27FC236}">
                <a16:creationId xmlns:a16="http://schemas.microsoft.com/office/drawing/2014/main" id="{E240A151-2F29-4ABA-B2D2-45B2E2729901}"/>
              </a:ext>
            </a:extLst>
          </p:cNvPr>
          <p:cNvSpPr/>
          <p:nvPr/>
        </p:nvSpPr>
        <p:spPr>
          <a:xfrm>
            <a:off x="325579" y="3389311"/>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Reto de diseño </a:t>
            </a:r>
            <a:endParaRPr dirty="0"/>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p:txBody>
      </p:sp>
      <p:pic>
        <p:nvPicPr>
          <p:cNvPr id="5" name="Gráfico 4" descr="Lluvia de ideas de grupo">
            <a:extLst>
              <a:ext uri="{FF2B5EF4-FFF2-40B4-BE49-F238E27FC236}">
                <a16:creationId xmlns:a16="http://schemas.microsoft.com/office/drawing/2014/main" id="{D5EDE232-ADA8-4CD8-8A3B-A44CB7323D4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83498" y="688334"/>
            <a:ext cx="437582" cy="437582"/>
          </a:xfrm>
          <a:prstGeom prst="rect">
            <a:avLst/>
          </a:prstGeom>
        </p:spPr>
      </p:pic>
      <p:pic>
        <p:nvPicPr>
          <p:cNvPr id="7" name="Gráfico 6" descr="Grupo de hombres">
            <a:extLst>
              <a:ext uri="{FF2B5EF4-FFF2-40B4-BE49-F238E27FC236}">
                <a16:creationId xmlns:a16="http://schemas.microsoft.com/office/drawing/2014/main" id="{D8C465B9-ACAE-4C21-9EE3-F816C347CC6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655133" y="738608"/>
            <a:ext cx="458376" cy="458376"/>
          </a:xfrm>
          <a:prstGeom prst="rect">
            <a:avLst/>
          </a:prstGeom>
        </p:spPr>
      </p:pic>
      <p:pic>
        <p:nvPicPr>
          <p:cNvPr id="9" name="Gráfico 8" descr="Apretón de manos">
            <a:extLst>
              <a:ext uri="{FF2B5EF4-FFF2-40B4-BE49-F238E27FC236}">
                <a16:creationId xmlns:a16="http://schemas.microsoft.com/office/drawing/2014/main" id="{59F8B4F4-2626-4FBF-8A87-4E115AF502F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587866" y="2924979"/>
            <a:ext cx="502508" cy="502508"/>
          </a:xfrm>
          <a:prstGeom prst="rect">
            <a:avLst/>
          </a:prstGeom>
        </p:spPr>
      </p:pic>
      <p:pic>
        <p:nvPicPr>
          <p:cNvPr id="11" name="Gráfico 10" descr="Bombilla y equipo ">
            <a:extLst>
              <a:ext uri="{FF2B5EF4-FFF2-40B4-BE49-F238E27FC236}">
                <a16:creationId xmlns:a16="http://schemas.microsoft.com/office/drawing/2014/main" id="{37AF68B5-3369-4E62-AB0F-7604B6470A2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690595" y="3378809"/>
            <a:ext cx="345151" cy="345151"/>
          </a:xfrm>
          <a:prstGeom prst="rect">
            <a:avLst/>
          </a:prstGeom>
        </p:spPr>
      </p:pic>
      <p:pic>
        <p:nvPicPr>
          <p:cNvPr id="13" name="Gráfico 12" descr="Red de usuarios">
            <a:extLst>
              <a:ext uri="{FF2B5EF4-FFF2-40B4-BE49-F238E27FC236}">
                <a16:creationId xmlns:a16="http://schemas.microsoft.com/office/drawing/2014/main" id="{FD4E1B3B-476B-42A9-B8A3-7BD06B72328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897427" y="3711917"/>
            <a:ext cx="494910" cy="494910"/>
          </a:xfrm>
          <a:prstGeom prst="rect">
            <a:avLst/>
          </a:prstGeom>
        </p:spPr>
      </p:pic>
      <p:sp>
        <p:nvSpPr>
          <p:cNvPr id="65" name="Google Shape;95;p13">
            <a:extLst>
              <a:ext uri="{FF2B5EF4-FFF2-40B4-BE49-F238E27FC236}">
                <a16:creationId xmlns:a16="http://schemas.microsoft.com/office/drawing/2014/main" id="{8F60A3E0-9198-4427-9EFF-9457CC923DAB}"/>
              </a:ext>
            </a:extLst>
          </p:cNvPr>
          <p:cNvSpPr/>
          <p:nvPr/>
        </p:nvSpPr>
        <p:spPr>
          <a:xfrm>
            <a:off x="4476844" y="4536331"/>
            <a:ext cx="4272042" cy="1615935"/>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 name="Google Shape;107;p13"/>
          <p:cNvSpPr/>
          <p:nvPr/>
        </p:nvSpPr>
        <p:spPr>
          <a:xfrm>
            <a:off x="4502185" y="4556746"/>
            <a:ext cx="3078174"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Resultados esperados y Evaluación</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r>
              <a:rPr lang="es-MX" sz="1400" dirty="0">
                <a:solidFill>
                  <a:srgbClr val="00B0F0"/>
                </a:solidFill>
                <a:latin typeface="Calibri"/>
                <a:ea typeface="Calibri"/>
                <a:cs typeface="Calibri"/>
                <a:sym typeface="Calibri"/>
              </a:rPr>
              <a:t> </a:t>
            </a:r>
            <a:endParaRPr dirty="0"/>
          </a:p>
        </p:txBody>
      </p:sp>
      <p:sp>
        <p:nvSpPr>
          <p:cNvPr id="101" name="Google Shape;101;p13"/>
          <p:cNvSpPr/>
          <p:nvPr/>
        </p:nvSpPr>
        <p:spPr>
          <a:xfrm>
            <a:off x="6533604" y="2848120"/>
            <a:ext cx="1296749" cy="5791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Riesgos </a:t>
            </a:r>
            <a:endParaRPr dirty="0"/>
          </a:p>
          <a:p>
            <a:pPr marL="0" marR="0" lvl="0" indent="0" algn="l" rtl="0">
              <a:spcBef>
                <a:spcPts val="0"/>
              </a:spcBef>
              <a:spcAft>
                <a:spcPts val="0"/>
              </a:spcAft>
              <a:buNone/>
            </a:pPr>
            <a:r>
              <a:rPr lang="es-MX" sz="1400" b="1" dirty="0">
                <a:solidFill>
                  <a:srgbClr val="00B0F0"/>
                </a:solidFill>
                <a:latin typeface="Calibri"/>
                <a:ea typeface="Calibri"/>
                <a:cs typeface="Calibri"/>
                <a:sym typeface="Calibri"/>
              </a:rPr>
              <a:t>potenciales</a:t>
            </a:r>
            <a:endParaRPr sz="1400"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a:p>
            <a:pPr marL="0" marR="0" lvl="0" indent="0" algn="l" rtl="0">
              <a:spcBef>
                <a:spcPts val="0"/>
              </a:spcBef>
              <a:spcAft>
                <a:spcPts val="0"/>
              </a:spcAft>
              <a:buNone/>
            </a:pPr>
            <a:endParaRPr sz="1400" b="1" dirty="0">
              <a:solidFill>
                <a:srgbClr val="00B0F0"/>
              </a:solidFill>
              <a:latin typeface="Calibri"/>
              <a:ea typeface="Calibri"/>
              <a:cs typeface="Calibri"/>
              <a:sym typeface="Calibri"/>
            </a:endParaRPr>
          </a:p>
        </p:txBody>
      </p:sp>
      <p:sp>
        <p:nvSpPr>
          <p:cNvPr id="134" name="Google Shape;134;p13"/>
          <p:cNvSpPr txBox="1"/>
          <p:nvPr/>
        </p:nvSpPr>
        <p:spPr>
          <a:xfrm>
            <a:off x="8201173" y="5399950"/>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dirty="0">
                <a:solidFill>
                  <a:srgbClr val="D8D8D8"/>
                </a:solidFill>
                <a:latin typeface="Calibri"/>
                <a:ea typeface="Calibri"/>
                <a:cs typeface="Calibri"/>
                <a:sym typeface="Calibri"/>
              </a:rPr>
              <a:t>8</a:t>
            </a:r>
            <a:endParaRPr dirty="0"/>
          </a:p>
        </p:txBody>
      </p:sp>
      <p:pic>
        <p:nvPicPr>
          <p:cNvPr id="15" name="Imagen 14">
            <a:extLst>
              <a:ext uri="{FF2B5EF4-FFF2-40B4-BE49-F238E27FC236}">
                <a16:creationId xmlns:a16="http://schemas.microsoft.com/office/drawing/2014/main" id="{AF6CBCD8-F8BB-4BBC-BDB2-D733F1104D06}"/>
              </a:ext>
            </a:extLst>
          </p:cNvPr>
          <p:cNvPicPr>
            <a:picLocks noChangeAspect="1"/>
          </p:cNvPicPr>
          <p:nvPr/>
        </p:nvPicPr>
        <p:blipFill>
          <a:blip r:embed="rId15">
            <a:biLevel thresh="25000"/>
          </a:blip>
          <a:stretch>
            <a:fillRect/>
          </a:stretch>
        </p:blipFill>
        <p:spPr>
          <a:xfrm>
            <a:off x="8268389" y="4617127"/>
            <a:ext cx="376040" cy="376040"/>
          </a:xfrm>
          <a:prstGeom prst="rect">
            <a:avLst/>
          </a:prstGeom>
        </p:spPr>
      </p:pic>
      <p:sp>
        <p:nvSpPr>
          <p:cNvPr id="48" name="Shape 139">
            <a:extLst>
              <a:ext uri="{FF2B5EF4-FFF2-40B4-BE49-F238E27FC236}">
                <a16:creationId xmlns:a16="http://schemas.microsoft.com/office/drawing/2014/main" id="{0F3494C4-AE89-4424-89B3-62439B9C08CD}"/>
              </a:ext>
            </a:extLst>
          </p:cNvPr>
          <p:cNvSpPr/>
          <p:nvPr/>
        </p:nvSpPr>
        <p:spPr>
          <a:xfrm>
            <a:off x="-3239872" y="304800"/>
            <a:ext cx="3052751" cy="1177749"/>
          </a:xfrm>
          <a:prstGeom prst="round2DiagRect">
            <a:avLst>
              <a:gd name="adj1" fmla="val 16667"/>
              <a:gd name="adj2" fmla="val 0"/>
            </a:avLst>
          </a:prstGeom>
          <a:solidFill>
            <a:srgbClr val="F2F2F2"/>
          </a:solidFill>
          <a:ln w="25400" cap="flat" cmpd="sng">
            <a:solidFill>
              <a:srgbClr val="395E89"/>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SzPct val="25000"/>
              <a:buNone/>
            </a:pPr>
            <a:r>
              <a:rPr lang="es-MX" sz="1800">
                <a:solidFill>
                  <a:srgbClr val="007DDA"/>
                </a:solidFill>
                <a:latin typeface="Calibri"/>
                <a:ea typeface="Calibri"/>
                <a:cs typeface="Calibri"/>
                <a:sym typeface="Calibri"/>
              </a:rPr>
              <a:t>Para llenar el formato puede escribir directamente en cada caja o bien usar los “sticky notes”.</a:t>
            </a:r>
          </a:p>
        </p:txBody>
      </p:sp>
      <p:sp>
        <p:nvSpPr>
          <p:cNvPr id="49" name="Shape 140">
            <a:extLst>
              <a:ext uri="{FF2B5EF4-FFF2-40B4-BE49-F238E27FC236}">
                <a16:creationId xmlns:a16="http://schemas.microsoft.com/office/drawing/2014/main" id="{4A8E768C-C952-424F-83A1-E45054F6C0B7}"/>
              </a:ext>
            </a:extLst>
          </p:cNvPr>
          <p:cNvSpPr txBox="1"/>
          <p:nvPr/>
        </p:nvSpPr>
        <p:spPr>
          <a:xfrm>
            <a:off x="-2450726" y="1540307"/>
            <a:ext cx="1854418" cy="461665"/>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es-MX" sz="2400" b="1">
                <a:solidFill>
                  <a:srgbClr val="595959"/>
                </a:solidFill>
                <a:latin typeface="Calibri"/>
                <a:ea typeface="Calibri"/>
                <a:cs typeface="Calibri"/>
                <a:sym typeface="Calibri"/>
              </a:rPr>
              <a:t>Sticky notes  </a:t>
            </a:r>
          </a:p>
        </p:txBody>
      </p:sp>
      <p:sp>
        <p:nvSpPr>
          <p:cNvPr id="52" name="Rectangle 47">
            <a:extLst>
              <a:ext uri="{FF2B5EF4-FFF2-40B4-BE49-F238E27FC236}">
                <a16:creationId xmlns:a16="http://schemas.microsoft.com/office/drawing/2014/main" id="{8B9F933C-71AE-4843-8D29-1B49CA3310C0}"/>
              </a:ext>
            </a:extLst>
          </p:cNvPr>
          <p:cNvSpPr/>
          <p:nvPr/>
        </p:nvSpPr>
        <p:spPr>
          <a:xfrm>
            <a:off x="-3484179" y="2001972"/>
            <a:ext cx="1261241" cy="900594"/>
          </a:xfrm>
          <a:prstGeom prst="rect">
            <a:avLst/>
          </a:prstGeom>
          <a:gradFill>
            <a:gsLst>
              <a:gs pos="0">
                <a:srgbClr val="F7E9A4"/>
              </a:gs>
              <a:gs pos="100000">
                <a:srgbClr val="FFCB2C"/>
              </a:gs>
            </a:gsLst>
            <a:lin ang="5400000" scaled="1"/>
          </a:gradFill>
          <a:ln>
            <a:noFill/>
          </a:ln>
          <a:effectLst>
            <a:outerShdw blurRad="50800" dist="38100" dir="5400000" algn="t" rotWithShape="0">
              <a:prstClr val="black">
                <a:alpha val="40000"/>
              </a:prstClr>
            </a:outerShdw>
          </a:effectLst>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MX" sz="1200" dirty="0">
                <a:solidFill>
                  <a:schemeClr val="tx1"/>
                </a:solidFill>
              </a:rPr>
              <a:t> </a:t>
            </a:r>
          </a:p>
        </p:txBody>
      </p:sp>
      <p:sp>
        <p:nvSpPr>
          <p:cNvPr id="53" name="Rectangle 56">
            <a:extLst>
              <a:ext uri="{FF2B5EF4-FFF2-40B4-BE49-F238E27FC236}">
                <a16:creationId xmlns:a16="http://schemas.microsoft.com/office/drawing/2014/main" id="{FBBCFA9C-FC4C-4C74-B279-4BAD45E591F5}"/>
              </a:ext>
            </a:extLst>
          </p:cNvPr>
          <p:cNvSpPr/>
          <p:nvPr/>
        </p:nvSpPr>
        <p:spPr>
          <a:xfrm>
            <a:off x="-1796589" y="2047250"/>
            <a:ext cx="1261241" cy="900594"/>
          </a:xfrm>
          <a:prstGeom prst="rect">
            <a:avLst/>
          </a:prstGeom>
          <a:gradFill>
            <a:gsLst>
              <a:gs pos="0">
                <a:srgbClr val="88D1EB"/>
              </a:gs>
              <a:gs pos="100000">
                <a:srgbClr val="75DBFF"/>
              </a:gs>
            </a:gsLst>
            <a:lin ang="5400000" scaled="1"/>
          </a:gradFill>
          <a:ln>
            <a:noFill/>
          </a:ln>
          <a:effectLst>
            <a:outerShdw blurRad="50800" dist="38100" dir="5400000" algn="t" rotWithShape="0">
              <a:prstClr val="black">
                <a:alpha val="40000"/>
              </a:prstClr>
            </a:outerShdw>
          </a:effectLst>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MX" sz="1200">
              <a:solidFill>
                <a:schemeClr val="tx1"/>
              </a:solidFill>
            </a:endParaRPr>
          </a:p>
        </p:txBody>
      </p:sp>
      <p:sp>
        <p:nvSpPr>
          <p:cNvPr id="54" name="Rectangle 57">
            <a:extLst>
              <a:ext uri="{FF2B5EF4-FFF2-40B4-BE49-F238E27FC236}">
                <a16:creationId xmlns:a16="http://schemas.microsoft.com/office/drawing/2014/main" id="{F662AA88-84FC-4886-AC44-2BAE2A8513CC}"/>
              </a:ext>
            </a:extLst>
          </p:cNvPr>
          <p:cNvSpPr/>
          <p:nvPr/>
        </p:nvSpPr>
        <p:spPr>
          <a:xfrm>
            <a:off x="-3484179" y="3245502"/>
            <a:ext cx="1261241" cy="900594"/>
          </a:xfrm>
          <a:prstGeom prst="rect">
            <a:avLst/>
          </a:prstGeom>
          <a:gradFill>
            <a:gsLst>
              <a:gs pos="0">
                <a:schemeClr val="accent4">
                  <a:lumMod val="40000"/>
                  <a:lumOff val="60000"/>
                </a:schemeClr>
              </a:gs>
              <a:gs pos="100000">
                <a:schemeClr val="accent4">
                  <a:lumMod val="60000"/>
                  <a:lumOff val="40000"/>
                </a:schemeClr>
              </a:gs>
            </a:gsLst>
            <a:lin ang="5400000" scaled="1"/>
          </a:gradFill>
          <a:ln>
            <a:noFill/>
          </a:ln>
          <a:effectLst>
            <a:outerShdw blurRad="50800" dist="38100" dir="5400000" algn="t" rotWithShape="0">
              <a:prstClr val="black">
                <a:alpha val="40000"/>
              </a:prstClr>
            </a:outerShdw>
          </a:effectLst>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MX" sz="1200">
              <a:solidFill>
                <a:schemeClr val="tx1"/>
              </a:solidFill>
            </a:endParaRPr>
          </a:p>
        </p:txBody>
      </p:sp>
      <p:sp>
        <p:nvSpPr>
          <p:cNvPr id="55" name="Rectangle 58">
            <a:extLst>
              <a:ext uri="{FF2B5EF4-FFF2-40B4-BE49-F238E27FC236}">
                <a16:creationId xmlns:a16="http://schemas.microsoft.com/office/drawing/2014/main" id="{197E61D8-9587-4834-9A98-348C4FF1EED2}"/>
              </a:ext>
            </a:extLst>
          </p:cNvPr>
          <p:cNvSpPr/>
          <p:nvPr/>
        </p:nvSpPr>
        <p:spPr>
          <a:xfrm>
            <a:off x="-3439355" y="4715885"/>
            <a:ext cx="988629" cy="546651"/>
          </a:xfrm>
          <a:prstGeom prst="rect">
            <a:avLst/>
          </a:prstGeom>
          <a:gradFill>
            <a:gsLst>
              <a:gs pos="0">
                <a:schemeClr val="accent4">
                  <a:lumMod val="40000"/>
                  <a:lumOff val="60000"/>
                </a:schemeClr>
              </a:gs>
              <a:gs pos="100000">
                <a:schemeClr val="accent4">
                  <a:lumMod val="60000"/>
                  <a:lumOff val="40000"/>
                </a:schemeClr>
              </a:gs>
            </a:gsLst>
            <a:lin ang="5400000" scaled="1"/>
          </a:gradFill>
          <a:ln>
            <a:noFill/>
          </a:ln>
          <a:effectLst>
            <a:outerShdw blurRad="50800" dist="38100" dir="5400000" algn="t" rotWithShape="0">
              <a:prstClr val="black">
                <a:alpha val="40000"/>
              </a:prstClr>
            </a:outerShdw>
          </a:effectLst>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MX" sz="1200">
              <a:solidFill>
                <a:schemeClr val="tx1"/>
              </a:solidFill>
            </a:endParaRPr>
          </a:p>
        </p:txBody>
      </p:sp>
      <p:sp>
        <p:nvSpPr>
          <p:cNvPr id="56" name="Rectangle 59">
            <a:extLst>
              <a:ext uri="{FF2B5EF4-FFF2-40B4-BE49-F238E27FC236}">
                <a16:creationId xmlns:a16="http://schemas.microsoft.com/office/drawing/2014/main" id="{A89F1BCA-88E4-4503-ACA6-430E37067ECB}"/>
              </a:ext>
            </a:extLst>
          </p:cNvPr>
          <p:cNvSpPr/>
          <p:nvPr/>
        </p:nvSpPr>
        <p:spPr>
          <a:xfrm>
            <a:off x="-2222937" y="4715885"/>
            <a:ext cx="946588" cy="546651"/>
          </a:xfrm>
          <a:prstGeom prst="rect">
            <a:avLst/>
          </a:prstGeom>
          <a:gradFill>
            <a:gsLst>
              <a:gs pos="0">
                <a:srgbClr val="F7E9A4"/>
              </a:gs>
              <a:gs pos="100000">
                <a:srgbClr val="FFCB2C"/>
              </a:gs>
            </a:gsLst>
            <a:lin ang="5400000" scaled="1"/>
          </a:gradFill>
          <a:ln>
            <a:noFill/>
          </a:ln>
          <a:effectLst>
            <a:outerShdw blurRad="50800" dist="38100" dir="5400000" algn="t" rotWithShape="0">
              <a:prstClr val="black">
                <a:alpha val="40000"/>
              </a:prstClr>
            </a:outerShdw>
          </a:effectLst>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MX" sz="1200" dirty="0">
                <a:solidFill>
                  <a:schemeClr val="tx1"/>
                </a:solidFill>
              </a:rPr>
              <a:t> </a:t>
            </a:r>
          </a:p>
        </p:txBody>
      </p:sp>
      <p:sp>
        <p:nvSpPr>
          <p:cNvPr id="57" name="Rectangle 62">
            <a:extLst>
              <a:ext uri="{FF2B5EF4-FFF2-40B4-BE49-F238E27FC236}">
                <a16:creationId xmlns:a16="http://schemas.microsoft.com/office/drawing/2014/main" id="{BE405292-EDC5-4092-B45F-A9346308FAEF}"/>
              </a:ext>
            </a:extLst>
          </p:cNvPr>
          <p:cNvSpPr/>
          <p:nvPr/>
        </p:nvSpPr>
        <p:spPr>
          <a:xfrm>
            <a:off x="-1087931" y="4715885"/>
            <a:ext cx="921285" cy="560080"/>
          </a:xfrm>
          <a:prstGeom prst="rect">
            <a:avLst/>
          </a:prstGeom>
          <a:gradFill>
            <a:gsLst>
              <a:gs pos="0">
                <a:srgbClr val="88D1EB"/>
              </a:gs>
              <a:gs pos="100000">
                <a:srgbClr val="75DBFF"/>
              </a:gs>
            </a:gsLst>
            <a:lin ang="5400000" scaled="1"/>
          </a:gradFill>
          <a:ln>
            <a:noFill/>
          </a:ln>
          <a:effectLst>
            <a:outerShdw blurRad="50800" dist="38100" dir="5400000" algn="t" rotWithShape="0">
              <a:prstClr val="black">
                <a:alpha val="40000"/>
              </a:prstClr>
            </a:outerShdw>
          </a:effectLst>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MX" sz="1200">
              <a:solidFill>
                <a:schemeClr val="tx1"/>
              </a:solidFill>
            </a:endParaRPr>
          </a:p>
        </p:txBody>
      </p:sp>
      <p:sp>
        <p:nvSpPr>
          <p:cNvPr id="2" name="Google Shape;127;p13">
            <a:extLst>
              <a:ext uri="{FF2B5EF4-FFF2-40B4-BE49-F238E27FC236}">
                <a16:creationId xmlns:a16="http://schemas.microsoft.com/office/drawing/2014/main" id="{0E24F7BA-94B8-6C04-7FBA-12DF9B3E2900}"/>
              </a:ext>
            </a:extLst>
          </p:cNvPr>
          <p:cNvSpPr txBox="1"/>
          <p:nvPr/>
        </p:nvSpPr>
        <p:spPr>
          <a:xfrm>
            <a:off x="896916" y="57630"/>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a:solidFill>
                  <a:srgbClr val="0071C2"/>
                </a:solidFill>
                <a:latin typeface="Calibri"/>
                <a:ea typeface="Calibri"/>
                <a:cs typeface="Calibri"/>
                <a:sym typeface="Calibri"/>
              </a:rPr>
              <a:t>Canvas de diseño </a:t>
            </a:r>
            <a:endParaRPr/>
          </a:p>
          <a:p>
            <a:pPr marL="0" marR="0" lvl="0" indent="0" algn="l" rtl="0">
              <a:spcBef>
                <a:spcPts val="0"/>
              </a:spcBef>
              <a:spcAft>
                <a:spcPts val="0"/>
              </a:spcAft>
              <a:buNone/>
            </a:pPr>
            <a:r>
              <a:rPr lang="es-MX" sz="1400" b="1">
                <a:solidFill>
                  <a:srgbClr val="FFC000"/>
                </a:solidFill>
                <a:latin typeface="Calibri"/>
                <a:ea typeface="Calibri"/>
                <a:cs typeface="Calibri"/>
                <a:sym typeface="Calibri"/>
              </a:rPr>
              <a:t>Crowdsourcing</a:t>
            </a:r>
            <a:endParaRPr/>
          </a:p>
        </p:txBody>
      </p:sp>
      <p:sp>
        <p:nvSpPr>
          <p:cNvPr id="4" name="Google Shape;128;p13">
            <a:extLst>
              <a:ext uri="{FF2B5EF4-FFF2-40B4-BE49-F238E27FC236}">
                <a16:creationId xmlns:a16="http://schemas.microsoft.com/office/drawing/2014/main" id="{0BF078DD-9038-2D85-5192-AF6DD230990E}"/>
              </a:ext>
            </a:extLst>
          </p:cNvPr>
          <p:cNvSpPr txBox="1"/>
          <p:nvPr/>
        </p:nvSpPr>
        <p:spPr>
          <a:xfrm>
            <a:off x="2485058" y="4782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Materia </a:t>
            </a:r>
            <a:endParaRPr dirty="0"/>
          </a:p>
        </p:txBody>
      </p:sp>
      <p:sp>
        <p:nvSpPr>
          <p:cNvPr id="6" name="Google Shape;129;p13">
            <a:extLst>
              <a:ext uri="{FF2B5EF4-FFF2-40B4-BE49-F238E27FC236}">
                <a16:creationId xmlns:a16="http://schemas.microsoft.com/office/drawing/2014/main" id="{38290CBA-BE44-E241-B3F9-459EEBD6DF40}"/>
              </a:ext>
            </a:extLst>
          </p:cNvPr>
          <p:cNvSpPr txBox="1"/>
          <p:nvPr/>
        </p:nvSpPr>
        <p:spPr>
          <a:xfrm>
            <a:off x="4494780" y="47827"/>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del docente</a:t>
            </a:r>
            <a:endParaRPr sz="1100" dirty="0">
              <a:solidFill>
                <a:srgbClr val="7F7F7F"/>
              </a:solidFill>
              <a:latin typeface="Calibri"/>
              <a:ea typeface="Calibri"/>
              <a:cs typeface="Calibri"/>
              <a:sym typeface="Calibri"/>
            </a:endParaRPr>
          </a:p>
        </p:txBody>
      </p:sp>
      <p:sp>
        <p:nvSpPr>
          <p:cNvPr id="8" name="Google Shape;130;p13">
            <a:extLst>
              <a:ext uri="{FF2B5EF4-FFF2-40B4-BE49-F238E27FC236}">
                <a16:creationId xmlns:a16="http://schemas.microsoft.com/office/drawing/2014/main" id="{BF520DA2-6004-057F-7B58-FD14D709C6F9}"/>
              </a:ext>
            </a:extLst>
          </p:cNvPr>
          <p:cNvSpPr txBox="1"/>
          <p:nvPr/>
        </p:nvSpPr>
        <p:spPr>
          <a:xfrm>
            <a:off x="4494781" y="351131"/>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del reto de diseño</a:t>
            </a:r>
            <a:endParaRPr sz="1100" dirty="0">
              <a:solidFill>
                <a:srgbClr val="7F7F7F"/>
              </a:solidFill>
              <a:latin typeface="Calibri"/>
              <a:ea typeface="Calibri"/>
              <a:cs typeface="Calibri"/>
              <a:sym typeface="Calibri"/>
            </a:endParaRPr>
          </a:p>
        </p:txBody>
      </p:sp>
      <p:sp>
        <p:nvSpPr>
          <p:cNvPr id="10" name="Google Shape;137;p13">
            <a:extLst>
              <a:ext uri="{FF2B5EF4-FFF2-40B4-BE49-F238E27FC236}">
                <a16:creationId xmlns:a16="http://schemas.microsoft.com/office/drawing/2014/main" id="{735CE3CD-4A78-9571-0A58-008E22729201}"/>
              </a:ext>
            </a:extLst>
          </p:cNvPr>
          <p:cNvSpPr txBox="1"/>
          <p:nvPr/>
        </p:nvSpPr>
        <p:spPr>
          <a:xfrm>
            <a:off x="2481628" y="355843"/>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Semestre </a:t>
            </a:r>
            <a:endParaRPr dirty="0"/>
          </a:p>
        </p:txBody>
      </p:sp>
      <p:pic>
        <p:nvPicPr>
          <p:cNvPr id="12" name="Gráfico 11" descr="Red social">
            <a:extLst>
              <a:ext uri="{FF2B5EF4-FFF2-40B4-BE49-F238E27FC236}">
                <a16:creationId xmlns:a16="http://schemas.microsoft.com/office/drawing/2014/main" id="{2727C7D2-F56C-9905-9CF8-856F099C2A40}"/>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302420" y="-8425"/>
            <a:ext cx="597591" cy="597591"/>
          </a:xfrm>
          <a:prstGeom prst="rect">
            <a:avLst/>
          </a:prstGeom>
        </p:spPr>
      </p:pic>
      <p:sp>
        <p:nvSpPr>
          <p:cNvPr id="14" name="CuadroTexto 13">
            <a:extLst>
              <a:ext uri="{FF2B5EF4-FFF2-40B4-BE49-F238E27FC236}">
                <a16:creationId xmlns:a16="http://schemas.microsoft.com/office/drawing/2014/main" id="{ECEE5DBC-36CB-329E-1CC6-B21A53732939}"/>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extLst>
      <p:ext uri="{BB962C8B-B14F-4D97-AF65-F5344CB8AC3E}">
        <p14:creationId xmlns:p14="http://schemas.microsoft.com/office/powerpoint/2010/main" val="54647652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1" ma:contentTypeDescription="Crear nuevo documento." ma:contentTypeScope="" ma:versionID="0035c5bf3082b40c64fbb28860ee06dc">
  <xsd:schema xmlns:xsd="http://www.w3.org/2001/XMLSchema" xmlns:xs="http://www.w3.org/2001/XMLSchema" xmlns:p="http://schemas.microsoft.com/office/2006/metadata/properties" xmlns:ns1="http://schemas.microsoft.com/sharepoint/v3" targetNamespace="http://schemas.microsoft.com/office/2006/metadata/properties" ma:root="true" ma:fieldsID="fac2bd80f8c51e56c4b7ff0cea68957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FE8AE7-A157-4BA2-A158-7B1D96163700}">
  <ds:schemaRefs>
    <ds:schemaRef ds:uri="http://schemas.microsoft.com/sharepoint/v3/contenttype/forms"/>
  </ds:schemaRefs>
</ds:datastoreItem>
</file>

<file path=customXml/itemProps2.xml><?xml version="1.0" encoding="utf-8"?>
<ds:datastoreItem xmlns:ds="http://schemas.openxmlformats.org/officeDocument/2006/customXml" ds:itemID="{4E74BA55-FFD0-4762-8BAD-509858B47912}">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9540B382-497A-4E87-9606-86E97C4001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TotalTime>
  <Words>556</Words>
  <Application>Microsoft Office PowerPoint</Application>
  <PresentationFormat>On-screen Show (4:3)</PresentationFormat>
  <Paragraphs>80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Laura Patricia Zepeda Orantes</dc:creator>
  <cp:lastModifiedBy>Laura Patricia Zepeda Orantes</cp:lastModifiedBy>
  <cp:revision>15</cp:revision>
  <dcterms:modified xsi:type="dcterms:W3CDTF">2024-04-16T17:58:11Z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