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61" r:id="rId5"/>
    <p:sldId id="265" r:id="rId6"/>
    <p:sldId id="266" r:id="rId7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anvas de diseño (indicaciones)" id="{C31807CD-B154-439D-BF0E-F9C9E4F25451}">
          <p14:sldIdLst>
            <p14:sldId id="261"/>
          </p14:sldIdLst>
        </p14:section>
        <p14:section name="Ejemplo" id="{AA048A35-EA6D-43B8-846F-B4A9F1880C99}">
          <p14:sldIdLst>
            <p14:sldId id="265"/>
          </p14:sldIdLst>
        </p14:section>
        <p14:section name="Plantilla de trabajo" id="{164BF94F-024B-4DC4-955C-983FA72874B7}">
          <p14:sldIdLst>
            <p14:sldId id="26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4343"/>
    <a:srgbClr val="0071C2"/>
    <a:srgbClr val="FFC000"/>
    <a:srgbClr val="E59E35"/>
    <a:srgbClr val="B9A360"/>
    <a:srgbClr val="4FA8B1"/>
    <a:srgbClr val="007DDA"/>
    <a:srgbClr val="F12D2D"/>
    <a:srgbClr val="EDC9C9"/>
    <a:srgbClr val="FFB7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912" autoAdjust="0"/>
    <p:restoredTop sz="92518" autoAdjust="0"/>
  </p:normalViewPr>
  <p:slideViewPr>
    <p:cSldViewPr>
      <p:cViewPr varScale="1">
        <p:scale>
          <a:sx n="68" d="100"/>
          <a:sy n="68" d="100"/>
        </p:scale>
        <p:origin x="17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r">
              <a:defRPr sz="1200"/>
            </a:lvl1pPr>
          </a:lstStyle>
          <a:p>
            <a:fld id="{479FEF38-24CA-444D-8E5D-5C6061C6B495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7" tIns="46659" rIns="93317" bIns="4665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17" tIns="46659" rIns="93317" bIns="4665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r">
              <a:defRPr sz="1200"/>
            </a:lvl1pPr>
          </a:lstStyle>
          <a:p>
            <a:fld id="{0BEC1035-22C6-4F8A-960B-5C00BC661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885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8D2F9B37-4FC8-4EEB-BE2F-2081A190710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521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8D2F9B37-4FC8-4EEB-BE2F-2081A190710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090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8D2F9B37-4FC8-4EEB-BE2F-2081A190710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014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8D2F9B37-4FC8-4EEB-BE2F-2081A190710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03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8D2F9B37-4FC8-4EEB-BE2F-2081A190710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868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8D2F9B37-4FC8-4EEB-BE2F-2081A190710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593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8D2F9B37-4FC8-4EEB-BE2F-2081A190710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650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8D2F9B37-4FC8-4EEB-BE2F-2081A190710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762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8D2F9B37-4FC8-4EEB-BE2F-2081A1907109}" type="datetimeFigureOut">
              <a:rPr lang="en-US" smtClean="0"/>
              <a:t>4/16/2024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751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8D2F9B37-4FC8-4EEB-BE2F-2081A190710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746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8D2F9B37-4FC8-4EEB-BE2F-2081A190710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862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s://creativecommons.org/licenses/by-sa/4.0/deed.es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5"/>
            <a:ext cx="8229600" cy="28193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Google Shape;12;p1">
            <a:extLst>
              <a:ext uri="{FF2B5EF4-FFF2-40B4-BE49-F238E27FC236}">
                <a16:creationId xmlns:a16="http://schemas.microsoft.com/office/drawing/2014/main" id="{266A41C1-C1C5-FF4B-20E8-A1A4A3C0F5BC}"/>
              </a:ext>
            </a:extLst>
          </p:cNvPr>
          <p:cNvSpPr txBox="1">
            <a:spLocks noGrp="1"/>
          </p:cNvSpPr>
          <p:nvPr>
            <p:ph type="dt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Google Shape;13;p1">
            <a:extLst>
              <a:ext uri="{FF2B5EF4-FFF2-40B4-BE49-F238E27FC236}">
                <a16:creationId xmlns:a16="http://schemas.microsoft.com/office/drawing/2014/main" id="{219E7DA0-EED6-7F2C-2619-5AF6C3AFF9B1}"/>
              </a:ext>
            </a:extLst>
          </p:cNvPr>
          <p:cNvSpPr txBox="1">
            <a:spLocks noGrp="1"/>
          </p:cNvSpPr>
          <p:nvPr>
            <p:ph type="ft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Google Shape;14;p1">
            <a:extLst>
              <a:ext uri="{FF2B5EF4-FFF2-40B4-BE49-F238E27FC236}">
                <a16:creationId xmlns:a16="http://schemas.microsoft.com/office/drawing/2014/main" id="{C268FCB6-344F-629A-C475-204CE5264CD7}"/>
              </a:ext>
            </a:extLst>
          </p:cNvPr>
          <p:cNvSpPr txBox="1">
            <a:spLocks noGrp="1"/>
          </p:cNvSpPr>
          <p:nvPr>
            <p:ph type="sldNum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  <p:sp>
        <p:nvSpPr>
          <p:cNvPr id="19" name="Google Shape;15;p1">
            <a:extLst>
              <a:ext uri="{FF2B5EF4-FFF2-40B4-BE49-F238E27FC236}">
                <a16:creationId xmlns:a16="http://schemas.microsoft.com/office/drawing/2014/main" id="{D3465AF5-F32B-5366-B8C0-4C343E26EB57}"/>
              </a:ext>
            </a:extLst>
          </p:cNvPr>
          <p:cNvSpPr txBox="1"/>
          <p:nvPr userDrawn="1"/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s-MX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10-May-19</a:t>
            </a:r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16;p1">
            <a:extLst>
              <a:ext uri="{FF2B5EF4-FFF2-40B4-BE49-F238E27FC236}">
                <a16:creationId xmlns:a16="http://schemas.microsoft.com/office/drawing/2014/main" id="{781FEDE0-7154-E35C-7450-7DB4C7C0065E}"/>
              </a:ext>
            </a:extLst>
          </p:cNvPr>
          <p:cNvSpPr txBox="1"/>
          <p:nvPr userDrawn="1"/>
        </p:nvSpPr>
        <p:spPr>
          <a:xfrm>
            <a:off x="5647357" y="635312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s-MX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" name="Google Shape;17;p1">
            <a:extLst>
              <a:ext uri="{FF2B5EF4-FFF2-40B4-BE49-F238E27FC236}">
                <a16:creationId xmlns:a16="http://schemas.microsoft.com/office/drawing/2014/main" id="{E6D7125C-93DE-49D7-307E-E2A5A3E1C20F}"/>
              </a:ext>
            </a:extLst>
          </p:cNvPr>
          <p:cNvSpPr/>
          <p:nvPr userDrawn="1"/>
        </p:nvSpPr>
        <p:spPr>
          <a:xfrm>
            <a:off x="0" y="6248569"/>
            <a:ext cx="9144000" cy="609431"/>
          </a:xfrm>
          <a:prstGeom prst="rect">
            <a:avLst/>
          </a:prstGeom>
          <a:solidFill>
            <a:srgbClr val="17375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2" name="Google Shape;22;p1">
            <a:extLst>
              <a:ext uri="{FF2B5EF4-FFF2-40B4-BE49-F238E27FC236}">
                <a16:creationId xmlns:a16="http://schemas.microsoft.com/office/drawing/2014/main" id="{18E734F9-42FE-CD21-30FC-3B0C952CD878}"/>
              </a:ext>
            </a:extLst>
          </p:cNvPr>
          <p:cNvCxnSpPr/>
          <p:nvPr userDrawn="1"/>
        </p:nvCxnSpPr>
        <p:spPr>
          <a:xfrm>
            <a:off x="1543728" y="6332725"/>
            <a:ext cx="0" cy="432000"/>
          </a:xfrm>
          <a:prstGeom prst="straightConnector1">
            <a:avLst/>
          </a:prstGeom>
          <a:noFill/>
          <a:ln w="9525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3" name="Google Shape;23;p1">
            <a:extLst>
              <a:ext uri="{FF2B5EF4-FFF2-40B4-BE49-F238E27FC236}">
                <a16:creationId xmlns:a16="http://schemas.microsoft.com/office/drawing/2014/main" id="{974ABC2F-1501-D729-F149-75A206258586}"/>
              </a:ext>
            </a:extLst>
          </p:cNvPr>
          <p:cNvSpPr/>
          <p:nvPr userDrawn="1"/>
        </p:nvSpPr>
        <p:spPr>
          <a:xfrm>
            <a:off x="6029491" y="6317893"/>
            <a:ext cx="2055093" cy="230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800" b="0" i="1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4" name="Imagen 23" descr="Imagen que contiene Texto&#10;&#10;Descripción generada automáticamente">
            <a:extLst>
              <a:ext uri="{FF2B5EF4-FFF2-40B4-BE49-F238E27FC236}">
                <a16:creationId xmlns:a16="http://schemas.microsoft.com/office/drawing/2014/main" id="{4E0CA665-0E8D-9A05-7CD9-D1FBFE0711B9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66936" y="6401408"/>
            <a:ext cx="1293441" cy="345508"/>
          </a:xfrm>
          <a:prstGeom prst="rect">
            <a:avLst/>
          </a:prstGeom>
        </p:spPr>
      </p:pic>
      <p:sp>
        <p:nvSpPr>
          <p:cNvPr id="25" name="Rectangle 7">
            <a:extLst>
              <a:ext uri="{FF2B5EF4-FFF2-40B4-BE49-F238E27FC236}">
                <a16:creationId xmlns:a16="http://schemas.microsoft.com/office/drawing/2014/main" id="{92E266C4-CDAC-B7EC-AFCE-3CD3BFC9AB0B}"/>
              </a:ext>
            </a:extLst>
          </p:cNvPr>
          <p:cNvSpPr/>
          <p:nvPr userDrawn="1"/>
        </p:nvSpPr>
        <p:spPr>
          <a:xfrm>
            <a:off x="2572801" y="6298351"/>
            <a:ext cx="638995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Dirección de </a:t>
            </a:r>
            <a:r>
              <a:rPr lang="en-US" sz="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Diseño</a:t>
            </a:r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 Arquitectura Pedagógica. (2023). Canvas de </a:t>
            </a:r>
            <a:r>
              <a:rPr lang="en-US" sz="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diseño</a:t>
            </a:r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Aprendizaje Servicio (AS)</a:t>
            </a:r>
            <a:r>
              <a:rPr lang="en-US" sz="700" i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en-US" sz="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Documento</a:t>
            </a:r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PPT]. </a:t>
            </a:r>
            <a:r>
              <a:rPr lang="en-US" sz="700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Estrategias</a:t>
            </a:r>
            <a:r>
              <a:rPr lang="en-US" sz="7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Aprendizaje </a:t>
            </a:r>
            <a:r>
              <a:rPr lang="en-US" sz="700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Activo</a:t>
            </a:r>
            <a:r>
              <a:rPr lang="en-US" sz="7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4.0</a:t>
            </a:r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Dirección de Innovación Educativa y Aprendizaje Digital, Tecnológico de Monterrey. https://innovacioneducativa.tec.mx/es/recursos-pedagogicos/estrategias-de-aprendizaje-activo</a:t>
            </a:r>
          </a:p>
        </p:txBody>
      </p:sp>
      <p:pic>
        <p:nvPicPr>
          <p:cNvPr id="26" name="Imagen 25" descr="Dibujo en blanco y negro&#10;&#10;Descripción generada automáticamente con confianza media">
            <a:extLst>
              <a:ext uri="{FF2B5EF4-FFF2-40B4-BE49-F238E27FC236}">
                <a16:creationId xmlns:a16="http://schemas.microsoft.com/office/drawing/2014/main" id="{7A927C42-33DD-4F65-F572-A16C6C88A06E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647745" y="6412317"/>
            <a:ext cx="899160" cy="316954"/>
          </a:xfrm>
          <a:prstGeom prst="rect">
            <a:avLst/>
          </a:prstGeom>
        </p:spPr>
      </p:pic>
      <p:sp>
        <p:nvSpPr>
          <p:cNvPr id="27" name="CuadroTexto 26">
            <a:extLst>
              <a:ext uri="{FF2B5EF4-FFF2-40B4-BE49-F238E27FC236}">
                <a16:creationId xmlns:a16="http://schemas.microsoft.com/office/drawing/2014/main" id="{01232BBB-B78A-6EBE-CA15-5F8300746CBA}"/>
              </a:ext>
            </a:extLst>
          </p:cNvPr>
          <p:cNvSpPr txBox="1"/>
          <p:nvPr userDrawn="1"/>
        </p:nvSpPr>
        <p:spPr>
          <a:xfrm>
            <a:off x="2572801" y="6519187"/>
            <a:ext cx="655689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s-ES" sz="7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Adaptado del </a:t>
            </a:r>
            <a:r>
              <a:rPr lang="es-ES" sz="700" b="0" i="1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Business </a:t>
            </a:r>
            <a:r>
              <a:rPr lang="es-ES" sz="700" b="0" i="1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Model</a:t>
            </a:r>
            <a:r>
              <a:rPr lang="es-ES" sz="700" b="0" i="1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Canvas  </a:t>
            </a:r>
            <a:r>
              <a:rPr lang="es-ES" sz="7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diseñado por Business </a:t>
            </a:r>
            <a:r>
              <a:rPr lang="es-ES" sz="700" b="0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Model</a:t>
            </a:r>
            <a:r>
              <a:rPr lang="es-ES" sz="7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700" b="0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Foundry</a:t>
            </a:r>
            <a:r>
              <a:rPr lang="es-ES" sz="7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AG</a:t>
            </a:r>
            <a:endParaRPr lang="es-ES" sz="700" b="0" i="1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/>
            <a:r>
              <a:rPr lang="en-US" sz="700" b="0" i="0" u="none" strike="noStrike" cap="none" dirty="0" err="1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Esta</a:t>
            </a:r>
            <a:r>
              <a:rPr lang="en-US" sz="700" b="0" i="0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 </a:t>
            </a:r>
            <a:r>
              <a:rPr lang="en-US" sz="700" b="0" i="0" u="none" strike="noStrike" cap="none" dirty="0" err="1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obra</a:t>
            </a:r>
            <a:r>
              <a:rPr lang="en-US" sz="700" b="0" i="0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 </a:t>
            </a:r>
            <a:r>
              <a:rPr lang="en-US" sz="700" b="0" i="0" u="none" strike="noStrike" cap="none" dirty="0" err="1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está</a:t>
            </a:r>
            <a:r>
              <a:rPr lang="en-US" sz="700" b="0" i="0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 bajo </a:t>
            </a:r>
            <a:r>
              <a:rPr lang="en-US" sz="700" b="0" i="0" u="none" strike="noStrike" cap="none" dirty="0" err="1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una</a:t>
            </a:r>
            <a:r>
              <a:rPr lang="en-US" sz="700" b="0" i="0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 </a:t>
            </a:r>
            <a:r>
              <a:rPr lang="en-US" sz="700" b="0" i="0" u="none" strike="noStrike" cap="none" dirty="0" err="1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Licencia</a:t>
            </a:r>
            <a:r>
              <a:rPr lang="en-US" sz="700" b="0" i="0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 </a:t>
            </a:r>
            <a:r>
              <a:rPr lang="en-US" sz="700" b="0" i="1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Creative Commons </a:t>
            </a:r>
            <a:r>
              <a:rPr lang="es-ES" sz="700" b="0" i="0" u="none" strike="noStrike" cap="none" dirty="0">
                <a:solidFill>
                  <a:schemeClr val="bg1"/>
                </a:solidFill>
                <a:latin typeface="Calibri"/>
                <a:cs typeface="Calibri"/>
                <a:sym typeface="Arial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Atribución-</a:t>
            </a:r>
            <a:r>
              <a:rPr lang="es-ES" sz="700" b="0" i="0" u="none" strike="noStrike" cap="none" dirty="0" err="1">
                <a:solidFill>
                  <a:schemeClr val="bg1"/>
                </a:solidFill>
                <a:latin typeface="Calibri"/>
                <a:cs typeface="Calibri"/>
                <a:sym typeface="Arial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CompartirIgual</a:t>
            </a:r>
            <a:r>
              <a:rPr lang="es-ES" sz="700" b="0" i="0" u="none" strike="noStrike" cap="none" dirty="0">
                <a:solidFill>
                  <a:schemeClr val="bg1"/>
                </a:solidFill>
                <a:latin typeface="Calibri"/>
                <a:cs typeface="Calibri"/>
                <a:sym typeface="Arial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4.0 International (CC BY-SA 4.0 DEED)</a:t>
            </a:r>
            <a:endParaRPr lang="es-ES" sz="700" b="0" i="0" u="none" strike="noStrike" cap="none" dirty="0">
              <a:solidFill>
                <a:schemeClr val="bg1"/>
              </a:solidFill>
              <a:latin typeface="Calibri"/>
              <a:cs typeface="Calibri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89839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4.png"/><Relationship Id="rId7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9.svg"/><Relationship Id="rId4" Type="http://schemas.openxmlformats.org/officeDocument/2006/relationships/image" Target="../media/image5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4.png"/><Relationship Id="rId7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9.svg"/><Relationship Id="rId4" Type="http://schemas.openxmlformats.org/officeDocument/2006/relationships/image" Target="../media/image5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ectangle 81"/>
          <p:cNvSpPr/>
          <p:nvPr/>
        </p:nvSpPr>
        <p:spPr>
          <a:xfrm>
            <a:off x="304797" y="2878040"/>
            <a:ext cx="1840149" cy="3267522"/>
          </a:xfrm>
          <a:prstGeom prst="rect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6496831" y="4538797"/>
            <a:ext cx="2269164" cy="1587713"/>
          </a:xfrm>
          <a:prstGeom prst="rect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6510945" y="2895599"/>
            <a:ext cx="2249631" cy="1628083"/>
          </a:xfrm>
          <a:prstGeom prst="rect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04801" y="686898"/>
            <a:ext cx="1833128" cy="2191141"/>
          </a:xfrm>
          <a:prstGeom prst="rect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ounded Rectangle 61"/>
          <p:cNvSpPr/>
          <p:nvPr/>
        </p:nvSpPr>
        <p:spPr>
          <a:xfrm>
            <a:off x="6582111" y="4509609"/>
            <a:ext cx="1296749" cy="579193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b="1" dirty="0" err="1">
                <a:solidFill>
                  <a:srgbClr val="00B0F0"/>
                </a:solidFill>
                <a:cs typeface="Arial" pitchFamily="34" charset="0"/>
              </a:rPr>
              <a:t>Riesgos</a:t>
            </a:r>
            <a:r>
              <a:rPr lang="en-US" sz="1400" b="1" dirty="0">
                <a:solidFill>
                  <a:srgbClr val="00B0F0"/>
                </a:solidFill>
                <a:cs typeface="Arial" pitchFamily="34" charset="0"/>
              </a:rPr>
              <a:t> </a:t>
            </a:r>
          </a:p>
          <a:p>
            <a:r>
              <a:rPr lang="en-US" sz="1400" b="1" dirty="0" err="1">
                <a:solidFill>
                  <a:srgbClr val="00B0F0"/>
                </a:solidFill>
                <a:cs typeface="Arial" pitchFamily="34" charset="0"/>
              </a:rPr>
              <a:t>potenciales</a:t>
            </a:r>
            <a:endParaRPr lang="en-US" sz="1400" dirty="0">
              <a:solidFill>
                <a:srgbClr val="00B0F0"/>
              </a:solidFill>
              <a:cs typeface="Arial" pitchFamily="34" charset="0"/>
            </a:endParaRPr>
          </a:p>
          <a:p>
            <a:endParaRPr lang="es-MX" sz="1400" b="1" dirty="0">
              <a:solidFill>
                <a:srgbClr val="00B0F0"/>
              </a:solidFill>
              <a:cs typeface="Arial" pitchFamily="34" charset="0"/>
            </a:endParaRPr>
          </a:p>
          <a:p>
            <a:endParaRPr lang="es-MX" sz="1400" b="1" dirty="0">
              <a:solidFill>
                <a:srgbClr val="00B0F0"/>
              </a:solidFill>
              <a:cs typeface="Arial" pitchFamily="34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6558235" y="5006456"/>
            <a:ext cx="168326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800" dirty="0">
                <a:cs typeface="Arial" pitchFamily="34" charset="0"/>
              </a:rPr>
              <a:t>¿Cuáles son algunos de los riesgos que probablemente se enfrentarán al solucionar el servicio comunitario? ¿Cómo se pueden superar? </a:t>
            </a:r>
          </a:p>
          <a:p>
            <a:endParaRPr lang="es-MX" sz="800" dirty="0">
              <a:cs typeface="Arial" pitchFamily="34" charset="0"/>
            </a:endParaRPr>
          </a:p>
          <a:p>
            <a:r>
              <a:rPr lang="es-MX" sz="800" dirty="0">
                <a:cs typeface="Arial" pitchFamily="34" charset="0"/>
              </a:rPr>
              <a:t>Esta lista ayudará a desarrollar un plan de administración de riesgos.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04799" y="756980"/>
            <a:ext cx="1828052" cy="368936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Subcompetencias </a:t>
            </a:r>
          </a:p>
          <a:p>
            <a:endParaRPr lang="es-MX" sz="1400" dirty="0">
              <a:solidFill>
                <a:srgbClr val="00B0F0"/>
              </a:solidFill>
              <a:cs typeface="Arial" pitchFamily="34" charset="0"/>
            </a:endParaRPr>
          </a:p>
          <a:p>
            <a:endParaRPr lang="en-US" sz="1400" dirty="0">
              <a:solidFill>
                <a:srgbClr val="00B0F0"/>
              </a:solidFill>
              <a:cs typeface="Arial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04800" y="683234"/>
            <a:ext cx="8444086" cy="5469033"/>
          </a:xfrm>
          <a:prstGeom prst="roundRect">
            <a:avLst>
              <a:gd name="adj" fmla="val 0"/>
            </a:avLst>
          </a:prstGeom>
          <a:noFill/>
          <a:ln w="22225">
            <a:solidFill>
              <a:schemeClr val="bg1">
                <a:lumMod val="50000"/>
              </a:schemeClr>
            </a:solidFill>
            <a:prstDash val="solid"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44" indent="-112711">
              <a:buFont typeface="Arial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0434" y="811973"/>
            <a:ext cx="212737" cy="236375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3524" y="4616480"/>
            <a:ext cx="347225" cy="294386"/>
          </a:xfrm>
          <a:prstGeom prst="rect">
            <a:avLst/>
          </a:prstGeom>
        </p:spPr>
      </p:pic>
      <p:sp>
        <p:nvSpPr>
          <p:cNvPr id="59" name="Rounded Rectangle 58"/>
          <p:cNvSpPr/>
          <p:nvPr/>
        </p:nvSpPr>
        <p:spPr>
          <a:xfrm>
            <a:off x="2077390" y="653005"/>
            <a:ext cx="2095579" cy="390939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Servicio comunitario 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8320458" y="3830284"/>
            <a:ext cx="67030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5</a:t>
            </a:r>
          </a:p>
        </p:txBody>
      </p:sp>
      <p:pic>
        <p:nvPicPr>
          <p:cNvPr id="65" name="Picture 6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44176" y="828352"/>
            <a:ext cx="348563" cy="306495"/>
          </a:xfrm>
          <a:prstGeom prst="rect">
            <a:avLst/>
          </a:prstGeom>
        </p:spPr>
      </p:pic>
      <p:sp>
        <p:nvSpPr>
          <p:cNvPr id="49" name="Rectangle 48"/>
          <p:cNvSpPr/>
          <p:nvPr/>
        </p:nvSpPr>
        <p:spPr>
          <a:xfrm>
            <a:off x="2141462" y="960090"/>
            <a:ext cx="4185269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800" dirty="0">
                <a:cs typeface="Arial" pitchFamily="34" charset="0"/>
              </a:rPr>
              <a:t>Descripción del servicio comunitario. Debe ser una </a:t>
            </a:r>
            <a:r>
              <a:rPr lang="es-MX" sz="800" b="1" dirty="0">
                <a:cs typeface="Arial" pitchFamily="34" charset="0"/>
              </a:rPr>
              <a:t>necesidad específica de cierta comunidad, localidad </a:t>
            </a:r>
            <a:r>
              <a:rPr lang="es-MX" sz="8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sobre la que se va a actuar. </a:t>
            </a:r>
          </a:p>
          <a:p>
            <a:endParaRPr lang="es-MX" sz="8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  <a:p>
            <a:r>
              <a:rPr lang="es-MX" sz="8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Paso 1: Planificación </a:t>
            </a:r>
          </a:p>
          <a:p>
            <a:endParaRPr lang="es-MX" sz="8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  <a:p>
            <a:r>
              <a:rPr lang="es-MX" sz="8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¿Cuál sería la necesidad social que podrían atender el estudiantado?</a:t>
            </a:r>
          </a:p>
          <a:p>
            <a:r>
              <a:rPr lang="es-MX" sz="8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¿Cuál sería el servicio concreto que podrían realizar? ¿Qué tipo de estrategia se elegirá? Para transformar, sumarse, ofrecer, etc.</a:t>
            </a:r>
          </a:p>
          <a:p>
            <a:r>
              <a:rPr lang="es-MX" sz="8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¿Qué tareas concretas contiene el servicio? </a:t>
            </a:r>
          </a:p>
          <a:p>
            <a:r>
              <a:rPr lang="es-MX" sz="8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¿Qué requisitos serán necesarios para desarrollar las tareas?</a:t>
            </a:r>
          </a:p>
          <a:p>
            <a:r>
              <a:rPr lang="es-MX" sz="8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¿Será individual o en equipo?</a:t>
            </a:r>
          </a:p>
          <a:p>
            <a:r>
              <a:rPr lang="es-MX" sz="8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¿De qué forma el estudiantado iniciará el servicio? </a:t>
            </a:r>
          </a:p>
          <a:p>
            <a:r>
              <a:rPr lang="es-MX" sz="8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¿Con quién podríamos hacerlo? ¿Será a través de grupos e instituciones gubernamentales o no gubernamentales?  ¿Existe alianzas con los socios? (centros educativos / entidades)? Importante en definir responsabilidades entre la entidad seleccionada</a:t>
            </a:r>
          </a:p>
          <a:p>
            <a:r>
              <a:rPr lang="es-MX" sz="8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¿Qué práctica de aprendizaje-servicio podríamos llevar a cabo en dicho centro, comunidad, localidad, etc.?</a:t>
            </a:r>
          </a:p>
          <a:p>
            <a:r>
              <a:rPr lang="es-MX" sz="8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¿Cuáles son los conocimientos, habilidades, actitudes y valores que el alumnado reforzaría?</a:t>
            </a:r>
          </a:p>
          <a:p>
            <a:r>
              <a:rPr lang="es-MX" sz="8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¿En qué momento del curso se va a realizar el Proyecto de Ciudadanía Solidaria?</a:t>
            </a:r>
          </a:p>
          <a:p>
            <a:r>
              <a:rPr lang="es-MX" sz="8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¿De qué manera el alumnado participará en las diversas instancias de la actividad de servicio?</a:t>
            </a:r>
          </a:p>
          <a:p>
            <a:r>
              <a:rPr lang="es-MX" sz="8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¿Cuáles serían los recursos humanos con los que cuenta su campus para poder llevar a cabo la implantación de su curso con la técnica de A-S?</a:t>
            </a:r>
          </a:p>
          <a:p>
            <a:r>
              <a:rPr lang="es-MX" sz="8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 ¿Se requiere de un calendario concreto como horario? </a:t>
            </a:r>
          </a:p>
          <a:p>
            <a:r>
              <a:rPr lang="es-MX" sz="8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¿Se requiere permisos y seguros? </a:t>
            </a:r>
          </a:p>
          <a:p>
            <a:r>
              <a:rPr lang="es-MX" sz="8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 </a:t>
            </a:r>
          </a:p>
          <a:p>
            <a:r>
              <a:rPr lang="es-MX" sz="8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Paso 2. Realización (Preparación con el grupo)</a:t>
            </a:r>
          </a:p>
          <a:p>
            <a:endParaRPr lang="es-MX" sz="8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  <a:p>
            <a:r>
              <a:rPr lang="es-MX" sz="8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¿Realizarán alguna investigación en relación con una necesidad social?</a:t>
            </a:r>
          </a:p>
          <a:p>
            <a:r>
              <a:rPr lang="es-MX" sz="8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¿Cómo investigar la necesidad social?</a:t>
            </a:r>
          </a:p>
          <a:p>
            <a:r>
              <a:rPr lang="es-MX" sz="8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¿Definirán los servicios que ofrecerán?</a:t>
            </a:r>
          </a:p>
          <a:p>
            <a:r>
              <a:rPr lang="es-MX" sz="8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Definir el proyecto con el fin de hacer suyo el proyecto, acción a desarrollar, utilidad etc.</a:t>
            </a:r>
          </a:p>
          <a:p>
            <a:r>
              <a:rPr lang="es-MX" sz="8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¿Cómo registrarán la ejecución?</a:t>
            </a:r>
          </a:p>
          <a:p>
            <a:r>
              <a:rPr lang="es-MX" sz="8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Reflexionar sobre los aprendizajes de la planificación.</a:t>
            </a:r>
          </a:p>
          <a:p>
            <a:endParaRPr lang="es-MX" sz="8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  <a:p>
            <a:r>
              <a:rPr lang="es-MX" sz="8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Paso 3. Evaluación </a:t>
            </a:r>
          </a:p>
          <a:p>
            <a:endParaRPr lang="es-MX" sz="8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  <a:p>
            <a:r>
              <a:rPr lang="es-MX" sz="8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¿En qué momento(s) del curso reflexionará el estudiantado acerca de la forma en que la experiencia de servicio enriquece sus aprendizajes y cómo harán esta reflexión?</a:t>
            </a:r>
          </a:p>
          <a:p>
            <a:r>
              <a:rPr lang="es-MX" sz="8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¿Cómo evaluar la experiencia como </a:t>
            </a:r>
            <a:r>
              <a:rPr lang="es-MX" sz="800" dirty="0" err="1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ApS</a:t>
            </a:r>
            <a:r>
              <a:rPr lang="es-MX" sz="8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?</a:t>
            </a:r>
          </a:p>
          <a:p>
            <a:r>
              <a:rPr lang="es-MX" sz="8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Tipo de evaluación: evaluación multifocal</a:t>
            </a:r>
          </a:p>
        </p:txBody>
      </p:sp>
      <p:sp>
        <p:nvSpPr>
          <p:cNvPr id="75" name="Rectangle 74"/>
          <p:cNvSpPr/>
          <p:nvPr/>
        </p:nvSpPr>
        <p:spPr>
          <a:xfrm>
            <a:off x="304799" y="1106272"/>
            <a:ext cx="17771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8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Listado de las subcompetencias que desarrollará el estudiantado durante el servicio.</a:t>
            </a:r>
            <a:endParaRPr lang="es-MX" sz="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62000" y="152400"/>
            <a:ext cx="25140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1C2"/>
                </a:solidFill>
              </a:rPr>
              <a:t>Canvas de </a:t>
            </a:r>
            <a:r>
              <a:rPr lang="en-US" sz="1400" dirty="0" err="1">
                <a:solidFill>
                  <a:srgbClr val="0071C2"/>
                </a:solidFill>
              </a:rPr>
              <a:t>diseño</a:t>
            </a:r>
            <a:r>
              <a:rPr lang="en-US" sz="1400" dirty="0">
                <a:solidFill>
                  <a:srgbClr val="0071C2"/>
                </a:solidFill>
              </a:rPr>
              <a:t> </a:t>
            </a:r>
          </a:p>
          <a:p>
            <a:r>
              <a:rPr lang="en-US" sz="1400" b="1" dirty="0" err="1">
                <a:solidFill>
                  <a:srgbClr val="FFC000"/>
                </a:solidFill>
              </a:rPr>
              <a:t>Aprendizaje</a:t>
            </a:r>
            <a:r>
              <a:rPr lang="en-US" sz="1400" b="1" dirty="0">
                <a:solidFill>
                  <a:srgbClr val="FFC000"/>
                </a:solidFill>
              </a:rPr>
              <a:t> Servicio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547887" y="75962"/>
            <a:ext cx="1919557" cy="2509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Materias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557609" y="75963"/>
            <a:ext cx="3338836" cy="2482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Nombre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 del </a:t>
            </a:r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docente</a:t>
            </a:r>
            <a:endParaRPr lang="en-US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557610" y="379267"/>
            <a:ext cx="3338835" cy="2547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Nombre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 del </a:t>
            </a:r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proyecto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 de </a:t>
            </a:r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servicio</a:t>
            </a:r>
            <a:endParaRPr lang="en-US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633921" y="5412310"/>
            <a:ext cx="57190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2</a:t>
            </a:r>
          </a:p>
        </p:txBody>
      </p:sp>
      <p:sp>
        <p:nvSpPr>
          <p:cNvPr id="42" name="TextBox 46">
            <a:extLst>
              <a:ext uri="{FF2B5EF4-FFF2-40B4-BE49-F238E27FC236}">
                <a16:creationId xmlns:a16="http://schemas.microsoft.com/office/drawing/2014/main" id="{9F5C9C7C-848C-4D8A-A991-BFD014D1709A}"/>
              </a:ext>
            </a:extLst>
          </p:cNvPr>
          <p:cNvSpPr txBox="1"/>
          <p:nvPr/>
        </p:nvSpPr>
        <p:spPr>
          <a:xfrm>
            <a:off x="2544457" y="383979"/>
            <a:ext cx="1919557" cy="2509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Semestre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81" name="Rectangle 80"/>
          <p:cNvSpPr/>
          <p:nvPr/>
        </p:nvSpPr>
        <p:spPr>
          <a:xfrm>
            <a:off x="6513940" y="697650"/>
            <a:ext cx="2252055" cy="2197949"/>
          </a:xfrm>
          <a:prstGeom prst="rect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ounded Rectangle 84"/>
          <p:cNvSpPr/>
          <p:nvPr/>
        </p:nvSpPr>
        <p:spPr>
          <a:xfrm>
            <a:off x="282230" y="3036526"/>
            <a:ext cx="1490829" cy="409156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Contenidos</a:t>
            </a:r>
          </a:p>
        </p:txBody>
      </p:sp>
      <p:sp>
        <p:nvSpPr>
          <p:cNvPr id="86" name="Rectangle 85"/>
          <p:cNvSpPr/>
          <p:nvPr/>
        </p:nvSpPr>
        <p:spPr>
          <a:xfrm>
            <a:off x="349511" y="3444225"/>
            <a:ext cx="165536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MX" sz="800" dirty="0">
                <a:cs typeface="Arial" panose="020B0604020202020204" pitchFamily="34" charset="0"/>
              </a:rPr>
              <a:t>Para decidir cuáles van a ser los aprendizajes clave en nuestro proyecto, se recomienda </a:t>
            </a:r>
          </a:p>
          <a:p>
            <a:pPr lvl="0"/>
            <a:r>
              <a:rPr lang="es-MX" sz="800" dirty="0">
                <a:cs typeface="Arial" panose="020B0604020202020204" pitchFamily="34" charset="0"/>
              </a:rPr>
              <a:t>trazar un mapa de todas las posibles vinculaciones temáticas y curriculares, ya sea por unidades de formación o por competencias.</a:t>
            </a:r>
          </a:p>
          <a:p>
            <a:pPr lvl="0"/>
            <a:endParaRPr lang="es-MX" sz="800" dirty="0">
              <a:cs typeface="Arial" panose="020B0604020202020204" pitchFamily="34" charset="0"/>
            </a:endParaRPr>
          </a:p>
          <a:p>
            <a:r>
              <a:rPr lang="es-MX" sz="800" dirty="0">
                <a:cs typeface="Arial" panose="020B0604020202020204" pitchFamily="34" charset="0"/>
              </a:rPr>
              <a:t>Enliste los contenidos que serán esenciales para la aplicación de esta estrategia:</a:t>
            </a:r>
          </a:p>
          <a:p>
            <a:endParaRPr lang="es-MX" sz="800" dirty="0">
              <a:cs typeface="Arial" panose="020B0604020202020204" pitchFamily="34" charset="0"/>
            </a:endParaRPr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es-MX" sz="800" dirty="0">
                <a:cs typeface="Arial" panose="020B0604020202020204" pitchFamily="34" charset="0"/>
              </a:rPr>
              <a:t>Conceptuales (hechos, conceptos, principios y teorías)</a:t>
            </a:r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es-MX" sz="800" dirty="0">
                <a:cs typeface="Arial" panose="020B0604020202020204" pitchFamily="34" charset="0"/>
              </a:rPr>
              <a:t>Procedimentales (técnicas, procedimientos y habilidades) </a:t>
            </a:r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es-MX" sz="800" dirty="0">
                <a:cs typeface="Arial" panose="020B0604020202020204" pitchFamily="34" charset="0"/>
              </a:rPr>
              <a:t>Actitudinales (actitudes y valores)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6082806" y="5463246"/>
            <a:ext cx="67030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3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8344176" y="2220412"/>
            <a:ext cx="67030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4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8313367" y="5465838"/>
            <a:ext cx="67030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6</a:t>
            </a:r>
          </a:p>
        </p:txBody>
      </p:sp>
      <p:pic>
        <p:nvPicPr>
          <p:cNvPr id="92" name="Picture 9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77137" y="763562"/>
            <a:ext cx="348563" cy="306495"/>
          </a:xfrm>
          <a:prstGeom prst="rect">
            <a:avLst/>
          </a:prstGeom>
        </p:spPr>
      </p:pic>
      <p:pic>
        <p:nvPicPr>
          <p:cNvPr id="93" name="Picture 92"/>
          <p:cNvPicPr>
            <a:picLocks noChangeAspect="1"/>
          </p:cNvPicPr>
          <p:nvPr/>
        </p:nvPicPr>
        <p:blipFill>
          <a:blip r:embed="rId5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384694" y="3153378"/>
            <a:ext cx="294636" cy="167639"/>
          </a:xfrm>
          <a:prstGeom prst="rect">
            <a:avLst/>
          </a:prstGeom>
        </p:spPr>
      </p:pic>
      <p:pic>
        <p:nvPicPr>
          <p:cNvPr id="94" name="Picture 6" descr="Resultado de imagen para idea icon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1894" y="734342"/>
            <a:ext cx="364937" cy="364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Gráfico 5" descr="Saludos">
            <a:extLst>
              <a:ext uri="{FF2B5EF4-FFF2-40B4-BE49-F238E27FC236}">
                <a16:creationId xmlns:a16="http://schemas.microsoft.com/office/drawing/2014/main" id="{EBCF2517-81E0-4C5B-B474-E81500AE0A0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04800" y="177963"/>
            <a:ext cx="457200" cy="457200"/>
          </a:xfrm>
          <a:prstGeom prst="rect">
            <a:avLst/>
          </a:prstGeom>
        </p:spPr>
      </p:pic>
      <p:pic>
        <p:nvPicPr>
          <p:cNvPr id="8" name="Gráfico 7" descr="Libros">
            <a:extLst>
              <a:ext uri="{FF2B5EF4-FFF2-40B4-BE49-F238E27FC236}">
                <a16:creationId xmlns:a16="http://schemas.microsoft.com/office/drawing/2014/main" id="{BBF7A7FC-F095-4236-90CD-6AE627E60498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649392" y="2975256"/>
            <a:ext cx="354223" cy="354223"/>
          </a:xfrm>
          <a:prstGeom prst="rect">
            <a:avLst/>
          </a:prstGeom>
        </p:spPr>
      </p:pic>
      <p:sp>
        <p:nvSpPr>
          <p:cNvPr id="17" name="Rounded Rectangle 16"/>
          <p:cNvSpPr/>
          <p:nvPr/>
        </p:nvSpPr>
        <p:spPr>
          <a:xfrm>
            <a:off x="6516077" y="766659"/>
            <a:ext cx="1490829" cy="409156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Resultado final</a:t>
            </a:r>
          </a:p>
        </p:txBody>
      </p:sp>
      <p:sp>
        <p:nvSpPr>
          <p:cNvPr id="40" name="Rectangle 39"/>
          <p:cNvSpPr/>
          <p:nvPr/>
        </p:nvSpPr>
        <p:spPr>
          <a:xfrm>
            <a:off x="6572445" y="1041479"/>
            <a:ext cx="176984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800" dirty="0">
                <a:cs typeface="Arial" pitchFamily="34" charset="0"/>
              </a:rPr>
              <a:t>Descripción del producto o servicio elaborado por el estudiantado, como solución al reto.</a:t>
            </a:r>
          </a:p>
          <a:p>
            <a:endParaRPr lang="es-MX" sz="800" dirty="0">
              <a:cs typeface="Arial" pitchFamily="34" charset="0"/>
            </a:endParaRPr>
          </a:p>
          <a:p>
            <a:r>
              <a:rPr lang="es-MX" sz="800" dirty="0">
                <a:cs typeface="Arial" pitchFamily="34" charset="0"/>
              </a:rPr>
              <a:t>¿Cuáles serían los productos de cada etapa?</a:t>
            </a:r>
          </a:p>
          <a:p>
            <a:r>
              <a:rPr lang="es-MX" sz="800" dirty="0">
                <a:cs typeface="Arial" pitchFamily="34" charset="0"/>
              </a:rPr>
              <a:t>¿Cuál sería el producto final?</a:t>
            </a:r>
          </a:p>
        </p:txBody>
      </p:sp>
      <p:sp>
        <p:nvSpPr>
          <p:cNvPr id="67" name="Rounded Rectangle 66"/>
          <p:cNvSpPr/>
          <p:nvPr/>
        </p:nvSpPr>
        <p:spPr>
          <a:xfrm>
            <a:off x="6572445" y="2899962"/>
            <a:ext cx="2232290" cy="551241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Evidencias de competencia</a:t>
            </a:r>
          </a:p>
          <a:p>
            <a:endParaRPr lang="es-MX" sz="1400" b="1" dirty="0">
              <a:solidFill>
                <a:srgbClr val="00B0F0"/>
              </a:solidFill>
              <a:cs typeface="Arial" pitchFamily="34" charset="0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6582112" y="3082029"/>
            <a:ext cx="1906773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MX" sz="800" dirty="0">
              <a:cs typeface="Arial" pitchFamily="34" charset="0"/>
            </a:endParaRPr>
          </a:p>
          <a:p>
            <a:r>
              <a:rPr lang="es-MX" sz="800" dirty="0">
                <a:cs typeface="Arial" pitchFamily="34" charset="0"/>
              </a:rPr>
              <a:t>Definición de: </a:t>
            </a:r>
          </a:p>
          <a:p>
            <a:pPr marL="87311" indent="-87311">
              <a:buFont typeface="Arial" panose="020B0604020202020204" pitchFamily="34" charset="0"/>
              <a:buChar char="•"/>
            </a:pPr>
            <a:r>
              <a:rPr lang="es-MX" sz="800" dirty="0">
                <a:cs typeface="Arial" pitchFamily="34" charset="0"/>
              </a:rPr>
              <a:t>Momentos de evaluación y retroalimentación (diagnóstica, formativa y sumativa).</a:t>
            </a:r>
          </a:p>
          <a:p>
            <a:pPr marL="87311" indent="-87311">
              <a:buFont typeface="Arial" panose="020B0604020202020204" pitchFamily="34" charset="0"/>
              <a:buChar char="•"/>
            </a:pPr>
            <a:r>
              <a:rPr lang="es-MX" sz="800" dirty="0">
                <a:cs typeface="Arial" pitchFamily="34" charset="0"/>
              </a:rPr>
              <a:t>Instrumentos de evaluación (rúbrica, lista de cotejo, guía de observación, entrevista).</a:t>
            </a:r>
          </a:p>
          <a:p>
            <a:endParaRPr lang="es-MX" sz="800" dirty="0">
              <a:cs typeface="Arial" pitchFamily="34" charset="0"/>
            </a:endParaRPr>
          </a:p>
          <a:p>
            <a:r>
              <a:rPr lang="es-MX" sz="800" dirty="0">
                <a:cs typeface="Arial" pitchFamily="34" charset="0"/>
              </a:rPr>
              <a:t>¿Cómo se evaluará el rendimiento del estudiantado?</a:t>
            </a:r>
          </a:p>
        </p:txBody>
      </p:sp>
      <p:sp>
        <p:nvSpPr>
          <p:cNvPr id="44" name="TextBox 52">
            <a:extLst>
              <a:ext uri="{FF2B5EF4-FFF2-40B4-BE49-F238E27FC236}">
                <a16:creationId xmlns:a16="http://schemas.microsoft.com/office/drawing/2014/main" id="{9EDDFA7A-2287-4BA2-A070-B8DEF9529651}"/>
              </a:ext>
            </a:extLst>
          </p:cNvPr>
          <p:cNvSpPr txBox="1"/>
          <p:nvPr/>
        </p:nvSpPr>
        <p:spPr>
          <a:xfrm>
            <a:off x="1716848" y="2207275"/>
            <a:ext cx="52906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1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137E3102-EF35-7F30-9383-22E1A583E055}"/>
              </a:ext>
            </a:extLst>
          </p:cNvPr>
          <p:cNvSpPr txBox="1"/>
          <p:nvPr/>
        </p:nvSpPr>
        <p:spPr>
          <a:xfrm>
            <a:off x="8117402" y="-10967"/>
            <a:ext cx="1059063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05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Idioma español</a:t>
            </a:r>
            <a:endParaRPr lang="es-ES" sz="1050" i="1" dirty="0"/>
          </a:p>
        </p:txBody>
      </p:sp>
    </p:spTree>
    <p:extLst>
      <p:ext uri="{BB962C8B-B14F-4D97-AF65-F5344CB8AC3E}">
        <p14:creationId xmlns:p14="http://schemas.microsoft.com/office/powerpoint/2010/main" val="1894587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ectangle 81"/>
          <p:cNvSpPr/>
          <p:nvPr/>
        </p:nvSpPr>
        <p:spPr>
          <a:xfrm>
            <a:off x="304797" y="2878040"/>
            <a:ext cx="1840149" cy="3267522"/>
          </a:xfrm>
          <a:prstGeom prst="rect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6496831" y="4538797"/>
            <a:ext cx="2269164" cy="1587713"/>
          </a:xfrm>
          <a:prstGeom prst="rect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6510945" y="2895599"/>
            <a:ext cx="2249631" cy="1628083"/>
          </a:xfrm>
          <a:prstGeom prst="rect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04801" y="686898"/>
            <a:ext cx="1833128" cy="2191141"/>
          </a:xfrm>
          <a:prstGeom prst="rect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ounded Rectangle 61"/>
          <p:cNvSpPr/>
          <p:nvPr/>
        </p:nvSpPr>
        <p:spPr>
          <a:xfrm>
            <a:off x="6582111" y="4509609"/>
            <a:ext cx="1296749" cy="579193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b="1" dirty="0" err="1">
                <a:solidFill>
                  <a:srgbClr val="00B0F0"/>
                </a:solidFill>
                <a:cs typeface="Arial" pitchFamily="34" charset="0"/>
              </a:rPr>
              <a:t>Riesgos</a:t>
            </a:r>
            <a:r>
              <a:rPr lang="en-US" sz="1400" b="1" dirty="0">
                <a:solidFill>
                  <a:srgbClr val="00B0F0"/>
                </a:solidFill>
                <a:cs typeface="Arial" pitchFamily="34" charset="0"/>
              </a:rPr>
              <a:t> </a:t>
            </a:r>
          </a:p>
          <a:p>
            <a:r>
              <a:rPr lang="en-US" sz="1400" b="1" dirty="0" err="1">
                <a:solidFill>
                  <a:srgbClr val="00B0F0"/>
                </a:solidFill>
                <a:cs typeface="Arial" pitchFamily="34" charset="0"/>
              </a:rPr>
              <a:t>potenciales</a:t>
            </a:r>
            <a:endParaRPr lang="en-US" sz="1400" dirty="0">
              <a:solidFill>
                <a:srgbClr val="00B0F0"/>
              </a:solidFill>
              <a:cs typeface="Arial" pitchFamily="34" charset="0"/>
            </a:endParaRPr>
          </a:p>
          <a:p>
            <a:endParaRPr lang="es-MX" sz="1400" b="1" dirty="0">
              <a:solidFill>
                <a:srgbClr val="00B0F0"/>
              </a:solidFill>
              <a:cs typeface="Arial" pitchFamily="34" charset="0"/>
            </a:endParaRPr>
          </a:p>
          <a:p>
            <a:endParaRPr lang="es-MX" sz="1400" b="1" dirty="0">
              <a:solidFill>
                <a:srgbClr val="00B0F0"/>
              </a:solidFill>
              <a:cs typeface="Arial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04799" y="756980"/>
            <a:ext cx="1828052" cy="368936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Subcompetencias </a:t>
            </a:r>
          </a:p>
          <a:p>
            <a:endParaRPr lang="es-MX" sz="1400" dirty="0">
              <a:solidFill>
                <a:srgbClr val="00B0F0"/>
              </a:solidFill>
              <a:cs typeface="Arial" pitchFamily="34" charset="0"/>
            </a:endParaRPr>
          </a:p>
          <a:p>
            <a:endParaRPr lang="en-US" sz="1400" dirty="0">
              <a:solidFill>
                <a:srgbClr val="00B0F0"/>
              </a:solidFill>
              <a:cs typeface="Arial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04800" y="683234"/>
            <a:ext cx="8444086" cy="5469033"/>
          </a:xfrm>
          <a:prstGeom prst="roundRect">
            <a:avLst>
              <a:gd name="adj" fmla="val 0"/>
            </a:avLst>
          </a:prstGeom>
          <a:noFill/>
          <a:ln w="22225">
            <a:solidFill>
              <a:schemeClr val="bg1">
                <a:lumMod val="50000"/>
              </a:schemeClr>
            </a:solidFill>
            <a:prstDash val="solid"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44" indent="-112711">
              <a:buFont typeface="Arial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0434" y="811973"/>
            <a:ext cx="212737" cy="236375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3524" y="4616480"/>
            <a:ext cx="347225" cy="294386"/>
          </a:xfrm>
          <a:prstGeom prst="rect">
            <a:avLst/>
          </a:prstGeom>
        </p:spPr>
      </p:pic>
      <p:sp>
        <p:nvSpPr>
          <p:cNvPr id="53" name="TextBox 52"/>
          <p:cNvSpPr txBox="1"/>
          <p:nvPr/>
        </p:nvSpPr>
        <p:spPr>
          <a:xfrm>
            <a:off x="1716848" y="2207275"/>
            <a:ext cx="52906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1</a:t>
            </a:r>
          </a:p>
        </p:txBody>
      </p:sp>
      <p:sp>
        <p:nvSpPr>
          <p:cNvPr id="59" name="Rounded Rectangle 58"/>
          <p:cNvSpPr/>
          <p:nvPr/>
        </p:nvSpPr>
        <p:spPr>
          <a:xfrm>
            <a:off x="2077390" y="653005"/>
            <a:ext cx="2095579" cy="390939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Servicio comunitario 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8320458" y="3830284"/>
            <a:ext cx="67030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5</a:t>
            </a:r>
          </a:p>
        </p:txBody>
      </p:sp>
      <p:pic>
        <p:nvPicPr>
          <p:cNvPr id="65" name="Picture 6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44176" y="828352"/>
            <a:ext cx="348563" cy="306495"/>
          </a:xfrm>
          <a:prstGeom prst="rect">
            <a:avLst/>
          </a:prstGeom>
        </p:spPr>
      </p:pic>
      <p:sp>
        <p:nvSpPr>
          <p:cNvPr id="52" name="TextBox 51"/>
          <p:cNvSpPr txBox="1"/>
          <p:nvPr/>
        </p:nvSpPr>
        <p:spPr>
          <a:xfrm>
            <a:off x="1633921" y="5412310"/>
            <a:ext cx="57190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2</a:t>
            </a:r>
          </a:p>
        </p:txBody>
      </p:sp>
      <p:sp>
        <p:nvSpPr>
          <p:cNvPr id="81" name="Rectangle 80"/>
          <p:cNvSpPr/>
          <p:nvPr/>
        </p:nvSpPr>
        <p:spPr>
          <a:xfrm>
            <a:off x="6513940" y="697650"/>
            <a:ext cx="2252055" cy="2197949"/>
          </a:xfrm>
          <a:prstGeom prst="rect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ounded Rectangle 84"/>
          <p:cNvSpPr/>
          <p:nvPr/>
        </p:nvSpPr>
        <p:spPr>
          <a:xfrm>
            <a:off x="272339" y="2895599"/>
            <a:ext cx="1490829" cy="409156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Contenidos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6082806" y="5463246"/>
            <a:ext cx="67030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3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8344176" y="2220412"/>
            <a:ext cx="67030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4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8313367" y="5465838"/>
            <a:ext cx="67030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6</a:t>
            </a:r>
          </a:p>
        </p:txBody>
      </p:sp>
      <p:pic>
        <p:nvPicPr>
          <p:cNvPr id="92" name="Picture 9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77137" y="763562"/>
            <a:ext cx="348563" cy="306495"/>
          </a:xfrm>
          <a:prstGeom prst="rect">
            <a:avLst/>
          </a:prstGeom>
        </p:spPr>
      </p:pic>
      <p:pic>
        <p:nvPicPr>
          <p:cNvPr id="93" name="Picture 92"/>
          <p:cNvPicPr>
            <a:picLocks noChangeAspect="1"/>
          </p:cNvPicPr>
          <p:nvPr/>
        </p:nvPicPr>
        <p:blipFill>
          <a:blip r:embed="rId5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384694" y="3153378"/>
            <a:ext cx="294636" cy="167639"/>
          </a:xfrm>
          <a:prstGeom prst="rect">
            <a:avLst/>
          </a:prstGeom>
        </p:spPr>
      </p:pic>
      <p:pic>
        <p:nvPicPr>
          <p:cNvPr id="94" name="Picture 6" descr="Resultado de imagen para idea icon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1894" y="734342"/>
            <a:ext cx="364937" cy="364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Gráfico 7" descr="Libros">
            <a:extLst>
              <a:ext uri="{FF2B5EF4-FFF2-40B4-BE49-F238E27FC236}">
                <a16:creationId xmlns:a16="http://schemas.microsoft.com/office/drawing/2014/main" id="{BBF7A7FC-F095-4236-90CD-6AE627E6049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649392" y="2975256"/>
            <a:ext cx="354223" cy="354223"/>
          </a:xfrm>
          <a:prstGeom prst="rect">
            <a:avLst/>
          </a:prstGeom>
        </p:spPr>
      </p:pic>
      <p:sp>
        <p:nvSpPr>
          <p:cNvPr id="17" name="Rounded Rectangle 16"/>
          <p:cNvSpPr/>
          <p:nvPr/>
        </p:nvSpPr>
        <p:spPr>
          <a:xfrm>
            <a:off x="6516077" y="766659"/>
            <a:ext cx="1490829" cy="409156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Resultado final</a:t>
            </a:r>
          </a:p>
        </p:txBody>
      </p:sp>
      <p:sp>
        <p:nvSpPr>
          <p:cNvPr id="67" name="Rounded Rectangle 66"/>
          <p:cNvSpPr/>
          <p:nvPr/>
        </p:nvSpPr>
        <p:spPr>
          <a:xfrm>
            <a:off x="6572445" y="2899962"/>
            <a:ext cx="2232290" cy="551241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Evidencias de competencia</a:t>
            </a:r>
          </a:p>
          <a:p>
            <a:endParaRPr lang="es-MX" sz="1400" b="1" dirty="0">
              <a:solidFill>
                <a:srgbClr val="00B0F0"/>
              </a:solidFill>
              <a:cs typeface="Arial" pitchFamily="34" charset="0"/>
            </a:endParaRPr>
          </a:p>
        </p:txBody>
      </p:sp>
      <p:sp>
        <p:nvSpPr>
          <p:cNvPr id="39" name="TextBox 46">
            <a:extLst>
              <a:ext uri="{FF2B5EF4-FFF2-40B4-BE49-F238E27FC236}">
                <a16:creationId xmlns:a16="http://schemas.microsoft.com/office/drawing/2014/main" id="{4D936822-4471-46E2-8B9C-27868F5ECE3E}"/>
              </a:ext>
            </a:extLst>
          </p:cNvPr>
          <p:cNvSpPr txBox="1"/>
          <p:nvPr/>
        </p:nvSpPr>
        <p:spPr>
          <a:xfrm>
            <a:off x="2594230" y="76200"/>
            <a:ext cx="1919557" cy="2509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Salud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pública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  </a:t>
            </a:r>
          </a:p>
        </p:txBody>
      </p:sp>
      <p:sp>
        <p:nvSpPr>
          <p:cNvPr id="41" name="TextBox 70">
            <a:extLst>
              <a:ext uri="{FF2B5EF4-FFF2-40B4-BE49-F238E27FC236}">
                <a16:creationId xmlns:a16="http://schemas.microsoft.com/office/drawing/2014/main" id="{97B7CF54-B710-4544-9B2B-70B859AB2482}"/>
              </a:ext>
            </a:extLst>
          </p:cNvPr>
          <p:cNvSpPr txBox="1"/>
          <p:nvPr/>
        </p:nvSpPr>
        <p:spPr>
          <a:xfrm>
            <a:off x="4603952" y="76201"/>
            <a:ext cx="3338836" cy="2482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Claudia Hernández</a:t>
            </a:r>
          </a:p>
        </p:txBody>
      </p:sp>
      <p:sp>
        <p:nvSpPr>
          <p:cNvPr id="44" name="TextBox 73">
            <a:extLst>
              <a:ext uri="{FF2B5EF4-FFF2-40B4-BE49-F238E27FC236}">
                <a16:creationId xmlns:a16="http://schemas.microsoft.com/office/drawing/2014/main" id="{D237BF52-1CE4-4BA1-8A0A-BF48D79653AE}"/>
              </a:ext>
            </a:extLst>
          </p:cNvPr>
          <p:cNvSpPr txBox="1"/>
          <p:nvPr/>
        </p:nvSpPr>
        <p:spPr>
          <a:xfrm>
            <a:off x="4603953" y="379505"/>
            <a:ext cx="3338835" cy="2547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Donación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 de </a:t>
            </a:r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sangre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45" name="TextBox 46">
            <a:extLst>
              <a:ext uri="{FF2B5EF4-FFF2-40B4-BE49-F238E27FC236}">
                <a16:creationId xmlns:a16="http://schemas.microsoft.com/office/drawing/2014/main" id="{2A3A1243-AECD-41F5-8F2E-1CB0EC91D244}"/>
              </a:ext>
            </a:extLst>
          </p:cNvPr>
          <p:cNvSpPr txBox="1"/>
          <p:nvPr/>
        </p:nvSpPr>
        <p:spPr>
          <a:xfrm>
            <a:off x="2590800" y="384217"/>
            <a:ext cx="1919557" cy="2509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7mo semestre  </a:t>
            </a:r>
          </a:p>
        </p:txBody>
      </p:sp>
      <p:sp>
        <p:nvSpPr>
          <p:cNvPr id="46" name="Rectangle 48">
            <a:extLst>
              <a:ext uri="{FF2B5EF4-FFF2-40B4-BE49-F238E27FC236}">
                <a16:creationId xmlns:a16="http://schemas.microsoft.com/office/drawing/2014/main" id="{7B01DA42-E6FD-4F62-9E2E-6FC9ECBAC25C}"/>
              </a:ext>
            </a:extLst>
          </p:cNvPr>
          <p:cNvSpPr/>
          <p:nvPr/>
        </p:nvSpPr>
        <p:spPr>
          <a:xfrm>
            <a:off x="2128561" y="932965"/>
            <a:ext cx="4028159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8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Paso 1. Planificación </a:t>
            </a:r>
          </a:p>
          <a:p>
            <a:endParaRPr lang="es-MX" sz="800" b="1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  <a:p>
            <a:r>
              <a:rPr lang="es-MX" sz="8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Realizar una campaña de donación de sangre en equipo en el hospital de General Terán. La sangre es un tejido irremplazable y que no se puede fabricar, la única forma de conseguirlo es a través de la donación voluntaria. El hospital carece de sangre en su banco y cada vez más se registran personas que requieren sangre y no pueden ser atendidos.</a:t>
            </a:r>
          </a:p>
          <a:p>
            <a:endParaRPr lang="es-MX" sz="8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  <a:p>
            <a:r>
              <a:rPr lang="es-MX" sz="8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Las tareas que deberán de realizar: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8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Elaborar un diagnóstico de lo que hay y hace falta en el banco de sangre, desde instrumentos, métodos de recolección de sangre, etc.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8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Elaborar bitácoras, tomar fotos, investigar los riesgos y las normas que se deben de tener en los bancos.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8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Indicar si se cuenta con los recursos para investigar y realizar la campaña como tecnología, libros, laboratorios, etc.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8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Determinar la manera en que se trasladarán al hospital, ya sea a través de la solicitud de un camión o la opción de trasladarse hasta el hospital de forma independiente.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8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Organizar el tiempo para realizar la investigación en 6 semanas considerando: un diagnóstico previo, detectar necesidades urgentes en el hospital y el diseñar y llevar a cabo la campaña.</a:t>
            </a:r>
          </a:p>
          <a:p>
            <a:r>
              <a:rPr lang="es-MX" sz="8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 </a:t>
            </a:r>
          </a:p>
          <a:p>
            <a:r>
              <a:rPr lang="es-MX" sz="8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Paso 2. Realización (Preparación con el grupo)</a:t>
            </a:r>
          </a:p>
          <a:p>
            <a:endParaRPr lang="es-MX" sz="800" b="1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8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Realizar una investigación de detención de necesidades en el área de bancos de sangre.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8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Investigar normas, políticas y compáralas con lo que hay en el hospital.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8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Realizar un diario de campo digital e impreso para la recolección de evidencias,  propuestas y reflexiones de aprendizaje.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8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Llevar un cronograma de los días y horario en el que están asistiendo al hospital.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8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Diseñar la campaña con base en la información recaba y las necesidades de la institución hospitalaria.</a:t>
            </a:r>
          </a:p>
          <a:p>
            <a:endParaRPr lang="es-MX" sz="8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  <a:p>
            <a:r>
              <a:rPr lang="es-MX" sz="8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Paso 3. Evaluación </a:t>
            </a:r>
          </a:p>
          <a:p>
            <a:endParaRPr lang="es-MX" sz="8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8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Rúbrica y criterios para cada una de las actividades que realizarán.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8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Observación y  entrevistas durante cada entrega.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8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Evidencias de la campaña/ resultados de la campaña/producto final.</a:t>
            </a:r>
          </a:p>
          <a:p>
            <a:endParaRPr lang="es-MX" sz="8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  <a:p>
            <a:endParaRPr lang="es-MX" sz="8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48" name="Rectangle 74">
            <a:extLst>
              <a:ext uri="{FF2B5EF4-FFF2-40B4-BE49-F238E27FC236}">
                <a16:creationId xmlns:a16="http://schemas.microsoft.com/office/drawing/2014/main" id="{99A29408-F6D3-4F5A-B051-ACFAE7ED466C}"/>
              </a:ext>
            </a:extLst>
          </p:cNvPr>
          <p:cNvSpPr/>
          <p:nvPr/>
        </p:nvSpPr>
        <p:spPr>
          <a:xfrm>
            <a:off x="248502" y="1054544"/>
            <a:ext cx="177718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8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Selecciona y realiza la extracción de sangre en donadores.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8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Analiza la sangre según el procedimiento normativo.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8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Determina la compatibilidad de sangre y sus derivados.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8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Maneja tecnologías de la información y la comunicación como herramienta para el acceso a la información y su transformación en conocimiento, así como para el aprendizaje y trabajo colaborativo.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MX" sz="8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50" name="Rectangle 45">
            <a:extLst>
              <a:ext uri="{FF2B5EF4-FFF2-40B4-BE49-F238E27FC236}">
                <a16:creationId xmlns:a16="http://schemas.microsoft.com/office/drawing/2014/main" id="{CE3AF8C2-8992-4623-86DE-786FBE66A188}"/>
              </a:ext>
            </a:extLst>
          </p:cNvPr>
          <p:cNvSpPr/>
          <p:nvPr/>
        </p:nvSpPr>
        <p:spPr>
          <a:xfrm>
            <a:off x="287691" y="5155469"/>
            <a:ext cx="1933586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650" b="1" dirty="0">
                <a:cs typeface="Arial" pitchFamily="34" charset="0"/>
              </a:rPr>
              <a:t>Actitudinales: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650" dirty="0">
                <a:cs typeface="Arial" pitchFamily="34" charset="0"/>
              </a:rPr>
              <a:t>Ética de la profesión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650" dirty="0">
                <a:cs typeface="Arial" pitchFamily="34" charset="0"/>
              </a:rPr>
              <a:t>Políticas y normas preventivas bancos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650" dirty="0">
                <a:cs typeface="Arial" pitchFamily="34" charset="0"/>
              </a:rPr>
              <a:t>Administración en bancos de sangre, laboratorios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650" dirty="0">
                <a:cs typeface="Arial" pitchFamily="34" charset="0"/>
              </a:rPr>
              <a:t>Trabajo colaborativo y liderazgo efectivo en los hospitales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650" dirty="0">
                <a:cs typeface="Arial" pitchFamily="34" charset="0"/>
              </a:rPr>
              <a:t>Leyes constitucionales y marcos internacionales en los bancos de sangre</a:t>
            </a:r>
          </a:p>
          <a:p>
            <a:endParaRPr lang="es-MX" sz="650" dirty="0">
              <a:cs typeface="Arial" pitchFamily="34" charset="0"/>
            </a:endParaRPr>
          </a:p>
        </p:txBody>
      </p:sp>
      <p:sp>
        <p:nvSpPr>
          <p:cNvPr id="51" name="Rectangle 49">
            <a:extLst>
              <a:ext uri="{FF2B5EF4-FFF2-40B4-BE49-F238E27FC236}">
                <a16:creationId xmlns:a16="http://schemas.microsoft.com/office/drawing/2014/main" id="{4D759358-4DE1-41B9-997D-2E471892EA67}"/>
              </a:ext>
            </a:extLst>
          </p:cNvPr>
          <p:cNvSpPr/>
          <p:nvPr/>
        </p:nvSpPr>
        <p:spPr>
          <a:xfrm>
            <a:off x="319969" y="2987738"/>
            <a:ext cx="1840149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MX" sz="700" dirty="0">
              <a:cs typeface="Arial" panose="020B0604020202020204" pitchFamily="34" charset="0"/>
            </a:endParaRPr>
          </a:p>
          <a:p>
            <a:r>
              <a:rPr lang="es-MX" sz="700" b="1" dirty="0">
                <a:cs typeface="Arial" panose="020B0604020202020204" pitchFamily="34" charset="0"/>
              </a:rPr>
              <a:t>Conceptuales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700" dirty="0">
                <a:cs typeface="Arial" panose="020B0604020202020204" pitchFamily="34" charset="0"/>
              </a:rPr>
              <a:t>¿Qué es la biología celular?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700" dirty="0">
                <a:cs typeface="Arial" panose="020B0604020202020204" pitchFamily="34" charset="0"/>
              </a:rPr>
              <a:t>Historia de las células, células, Tipo de células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700" dirty="0">
                <a:cs typeface="Arial" panose="020B0604020202020204" pitchFamily="34" charset="0"/>
              </a:rPr>
              <a:t>Química y biología molecular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700" dirty="0">
                <a:cs typeface="Arial" panose="020B0604020202020204" pitchFamily="34" charset="0"/>
              </a:rPr>
              <a:t>Hematología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700" dirty="0">
                <a:cs typeface="Arial" panose="020B0604020202020204" pitchFamily="34" charset="0"/>
              </a:rPr>
              <a:t>Qué es la Genética, genes y los cromosomas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700" dirty="0">
                <a:cs typeface="Arial" panose="020B0604020202020204" pitchFamily="34" charset="0"/>
              </a:rPr>
              <a:t>Comunicación y lenguaje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700" dirty="0" err="1">
                <a:cs typeface="Arial" panose="020B0604020202020204" pitchFamily="34" charset="0"/>
              </a:rPr>
              <a:t>Deleciones</a:t>
            </a:r>
            <a:r>
              <a:rPr lang="es-MX" sz="700" dirty="0">
                <a:cs typeface="Arial" panose="020B0604020202020204" pitchFamily="34" charset="0"/>
              </a:rPr>
              <a:t>, </a:t>
            </a:r>
            <a:r>
              <a:rPr lang="es-MX" sz="700" dirty="0" err="1">
                <a:cs typeface="Arial" panose="020B0604020202020204" pitchFamily="34" charset="0"/>
              </a:rPr>
              <a:t>traslocaciones</a:t>
            </a:r>
            <a:r>
              <a:rPr lang="es-MX" sz="700" dirty="0">
                <a:cs typeface="Arial" panose="020B0604020202020204" pitchFamily="34" charset="0"/>
              </a:rPr>
              <a:t> e inversiones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700" dirty="0">
                <a:cs typeface="Arial" panose="020B0604020202020204" pitchFamily="34" charset="0"/>
              </a:rPr>
              <a:t>Inmunología básica</a:t>
            </a:r>
          </a:p>
          <a:p>
            <a:endParaRPr lang="es-MX" sz="700" dirty="0">
              <a:cs typeface="Arial" panose="020B0604020202020204" pitchFamily="34" charset="0"/>
            </a:endParaRPr>
          </a:p>
          <a:p>
            <a:endParaRPr lang="es-MX" sz="700" dirty="0">
              <a:cs typeface="Arial" panose="020B0604020202020204" pitchFamily="34" charset="0"/>
            </a:endParaRPr>
          </a:p>
        </p:txBody>
      </p:sp>
      <p:sp>
        <p:nvSpPr>
          <p:cNvPr id="54" name="Rectangle 50">
            <a:extLst>
              <a:ext uri="{FF2B5EF4-FFF2-40B4-BE49-F238E27FC236}">
                <a16:creationId xmlns:a16="http://schemas.microsoft.com/office/drawing/2014/main" id="{A07BB795-4A18-4A1C-A597-83561F3FB37E}"/>
              </a:ext>
            </a:extLst>
          </p:cNvPr>
          <p:cNvSpPr/>
          <p:nvPr/>
        </p:nvSpPr>
        <p:spPr>
          <a:xfrm>
            <a:off x="330427" y="4075436"/>
            <a:ext cx="1802424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MX" sz="700" dirty="0">
              <a:cs typeface="Arial" panose="020B0604020202020204" pitchFamily="34" charset="0"/>
            </a:endParaRPr>
          </a:p>
          <a:p>
            <a:endParaRPr lang="es-MX" sz="700" dirty="0">
              <a:cs typeface="Arial" panose="020B0604020202020204" pitchFamily="34" charset="0"/>
            </a:endParaRPr>
          </a:p>
          <a:p>
            <a:r>
              <a:rPr lang="es-MX" sz="700" b="1" dirty="0">
                <a:cs typeface="Arial" panose="020B0604020202020204" pitchFamily="34" charset="0"/>
              </a:rPr>
              <a:t>Procedimentales: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700" dirty="0">
                <a:cs typeface="Arial" panose="020B0604020202020204" pitchFamily="34" charset="0"/>
              </a:rPr>
              <a:t>Banco de sangre y medicina transfusional 4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700" dirty="0">
                <a:cs typeface="Arial" panose="020B0604020202020204" pitchFamily="34" charset="0"/>
              </a:rPr>
              <a:t>Bacteriología médica 5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700" dirty="0">
                <a:cs typeface="Arial" panose="020B0604020202020204" pitchFamily="34" charset="0"/>
              </a:rPr>
              <a:t>Micología y virología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700" dirty="0">
                <a:cs typeface="Arial" panose="020B0604020202020204" pitchFamily="34" charset="0"/>
              </a:rPr>
              <a:t>Tecnologías de la información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700" dirty="0">
                <a:cs typeface="Arial" panose="020B0604020202020204" pitchFamily="34" charset="0"/>
              </a:rPr>
              <a:t>Mutaciones genéticas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700" dirty="0">
                <a:cs typeface="Arial" panose="020B0604020202020204" pitchFamily="34" charset="0"/>
              </a:rPr>
              <a:t>Análisis instrumental: procesos</a:t>
            </a:r>
          </a:p>
          <a:p>
            <a:endParaRPr lang="es-MX" sz="700" dirty="0">
              <a:cs typeface="Arial" panose="020B0604020202020204" pitchFamily="34" charset="0"/>
            </a:endParaRPr>
          </a:p>
        </p:txBody>
      </p:sp>
      <p:sp>
        <p:nvSpPr>
          <p:cNvPr id="55" name="Rectangle 40">
            <a:extLst>
              <a:ext uri="{FF2B5EF4-FFF2-40B4-BE49-F238E27FC236}">
                <a16:creationId xmlns:a16="http://schemas.microsoft.com/office/drawing/2014/main" id="{599B40F1-0944-4A9B-8980-357CD208CBC1}"/>
              </a:ext>
            </a:extLst>
          </p:cNvPr>
          <p:cNvSpPr/>
          <p:nvPr/>
        </p:nvSpPr>
        <p:spPr>
          <a:xfrm>
            <a:off x="6584877" y="5157501"/>
            <a:ext cx="19067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800" dirty="0">
                <a:cs typeface="Arial" pitchFamily="34" charset="0"/>
              </a:rPr>
              <a:t>El traslado del alumnado al pueblo. Es viaje en carretera de 95 minutos. </a:t>
            </a:r>
          </a:p>
          <a:p>
            <a:r>
              <a:rPr lang="es-MX" sz="800" dirty="0">
                <a:cs typeface="Arial" pitchFamily="34" charset="0"/>
              </a:rPr>
              <a:t>En caso que el estudiantado no pueda en dicho hospital, se les da la opción que busquen uno que tenga banco de sangre.</a:t>
            </a:r>
          </a:p>
        </p:txBody>
      </p:sp>
      <p:sp>
        <p:nvSpPr>
          <p:cNvPr id="56" name="Rectangle 53">
            <a:extLst>
              <a:ext uri="{FF2B5EF4-FFF2-40B4-BE49-F238E27FC236}">
                <a16:creationId xmlns:a16="http://schemas.microsoft.com/office/drawing/2014/main" id="{1B191EEC-C857-4D55-8EC9-C78DEA0BB82F}"/>
              </a:ext>
            </a:extLst>
          </p:cNvPr>
          <p:cNvSpPr/>
          <p:nvPr/>
        </p:nvSpPr>
        <p:spPr>
          <a:xfrm>
            <a:off x="6582111" y="1158859"/>
            <a:ext cx="21106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800" dirty="0">
                <a:cs typeface="Arial" pitchFamily="34" charset="0"/>
              </a:rPr>
              <a:t>Campaña de donación de sangre, en donde demuestren el liderazgo y administración como las herramientas necesarias para llevar a cabo este tipo de campañas. </a:t>
            </a:r>
          </a:p>
        </p:txBody>
      </p:sp>
      <p:sp>
        <p:nvSpPr>
          <p:cNvPr id="57" name="Rectangle 86">
            <a:extLst>
              <a:ext uri="{FF2B5EF4-FFF2-40B4-BE49-F238E27FC236}">
                <a16:creationId xmlns:a16="http://schemas.microsoft.com/office/drawing/2014/main" id="{16F23889-CA2C-47BF-A9E0-89E1512CB9D4}"/>
              </a:ext>
            </a:extLst>
          </p:cNvPr>
          <p:cNvSpPr/>
          <p:nvPr/>
        </p:nvSpPr>
        <p:spPr>
          <a:xfrm>
            <a:off x="6608900" y="3228929"/>
            <a:ext cx="219115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MX" sz="800" dirty="0">
              <a:cs typeface="Arial" pitchFamily="34" charset="0"/>
            </a:endParaRPr>
          </a:p>
          <a:p>
            <a:r>
              <a:rPr lang="es-MX" sz="800" dirty="0">
                <a:cs typeface="Arial" pitchFamily="34" charset="0"/>
              </a:rPr>
              <a:t>Vídeo de la campaña, mural, dosier,</a:t>
            </a:r>
          </a:p>
          <a:p>
            <a:r>
              <a:rPr lang="es-MX" sz="800" dirty="0">
                <a:cs typeface="Arial" pitchFamily="34" charset="0"/>
              </a:rPr>
              <a:t>recopilación de entrevistas, fotos, reportaje publicado en alguna revista local…).</a:t>
            </a:r>
          </a:p>
          <a:p>
            <a:r>
              <a:rPr lang="es-MX" sz="800" dirty="0">
                <a:cs typeface="Arial" pitchFamily="34" charset="0"/>
              </a:rPr>
              <a:t>Una memoria sencilla y práctica de la experiencia.</a:t>
            </a:r>
          </a:p>
          <a:p>
            <a:r>
              <a:rPr lang="es-MX" sz="800" dirty="0">
                <a:cs typeface="Arial" pitchFamily="34" charset="0"/>
              </a:rPr>
              <a:t>Coevaluación,</a:t>
            </a:r>
          </a:p>
          <a:p>
            <a:endParaRPr lang="es-MX" sz="800" dirty="0">
              <a:cs typeface="Arial" pitchFamily="34" charset="0"/>
            </a:endParaRPr>
          </a:p>
          <a:p>
            <a:endParaRPr lang="es-MX" sz="800" dirty="0">
              <a:cs typeface="Arial" pitchFamily="34" charset="0"/>
            </a:endParaRPr>
          </a:p>
        </p:txBody>
      </p:sp>
      <p:sp>
        <p:nvSpPr>
          <p:cNvPr id="3" name="TextBox 42">
            <a:extLst>
              <a:ext uri="{FF2B5EF4-FFF2-40B4-BE49-F238E27FC236}">
                <a16:creationId xmlns:a16="http://schemas.microsoft.com/office/drawing/2014/main" id="{94F51C0C-68A2-E369-A78C-C7E6EF211BAB}"/>
              </a:ext>
            </a:extLst>
          </p:cNvPr>
          <p:cNvSpPr txBox="1"/>
          <p:nvPr/>
        </p:nvSpPr>
        <p:spPr>
          <a:xfrm>
            <a:off x="762000" y="152400"/>
            <a:ext cx="25140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1C2"/>
                </a:solidFill>
              </a:rPr>
              <a:t>Canvas de </a:t>
            </a:r>
            <a:r>
              <a:rPr lang="en-US" sz="1400" dirty="0" err="1">
                <a:solidFill>
                  <a:srgbClr val="0071C2"/>
                </a:solidFill>
              </a:rPr>
              <a:t>diseño</a:t>
            </a:r>
            <a:r>
              <a:rPr lang="en-US" sz="1400" dirty="0">
                <a:solidFill>
                  <a:srgbClr val="0071C2"/>
                </a:solidFill>
              </a:rPr>
              <a:t> </a:t>
            </a:r>
          </a:p>
          <a:p>
            <a:r>
              <a:rPr lang="en-US" sz="1400" b="1" dirty="0" err="1">
                <a:solidFill>
                  <a:srgbClr val="FFC000"/>
                </a:solidFill>
              </a:rPr>
              <a:t>Aprendizaje</a:t>
            </a:r>
            <a:r>
              <a:rPr lang="en-US" sz="1400" b="1" dirty="0">
                <a:solidFill>
                  <a:srgbClr val="FFC000"/>
                </a:solidFill>
              </a:rPr>
              <a:t> Servicio</a:t>
            </a:r>
          </a:p>
        </p:txBody>
      </p:sp>
      <p:pic>
        <p:nvPicPr>
          <p:cNvPr id="12" name="Gráfico 11" descr="Saludos">
            <a:extLst>
              <a:ext uri="{FF2B5EF4-FFF2-40B4-BE49-F238E27FC236}">
                <a16:creationId xmlns:a16="http://schemas.microsoft.com/office/drawing/2014/main" id="{C0B99EB3-9A01-E484-4D80-7203384F6CB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04800" y="177963"/>
            <a:ext cx="457200" cy="457200"/>
          </a:xfrm>
          <a:prstGeom prst="rect">
            <a:avLst/>
          </a:prstGeom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BBCC4D60-EFB2-F35A-FD1B-463CA078B9A1}"/>
              </a:ext>
            </a:extLst>
          </p:cNvPr>
          <p:cNvSpPr txBox="1"/>
          <p:nvPr/>
        </p:nvSpPr>
        <p:spPr>
          <a:xfrm>
            <a:off x="8117402" y="-10967"/>
            <a:ext cx="1059063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05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Idioma español</a:t>
            </a:r>
            <a:endParaRPr lang="es-ES" sz="1050" i="1" dirty="0"/>
          </a:p>
        </p:txBody>
      </p:sp>
    </p:spTree>
    <p:extLst>
      <p:ext uri="{BB962C8B-B14F-4D97-AF65-F5344CB8AC3E}">
        <p14:creationId xmlns:p14="http://schemas.microsoft.com/office/powerpoint/2010/main" val="878287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ectangle 81"/>
          <p:cNvSpPr/>
          <p:nvPr/>
        </p:nvSpPr>
        <p:spPr>
          <a:xfrm>
            <a:off x="304797" y="2878040"/>
            <a:ext cx="1840149" cy="3267522"/>
          </a:xfrm>
          <a:prstGeom prst="rect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6496831" y="4538797"/>
            <a:ext cx="2269164" cy="1587713"/>
          </a:xfrm>
          <a:prstGeom prst="rect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6510945" y="2895599"/>
            <a:ext cx="2249631" cy="1628083"/>
          </a:xfrm>
          <a:prstGeom prst="rect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04801" y="686898"/>
            <a:ext cx="1833128" cy="2191141"/>
          </a:xfrm>
          <a:prstGeom prst="rect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ounded Rectangle 61"/>
          <p:cNvSpPr/>
          <p:nvPr/>
        </p:nvSpPr>
        <p:spPr>
          <a:xfrm>
            <a:off x="6582111" y="4509609"/>
            <a:ext cx="1296749" cy="579193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b="1" dirty="0" err="1">
                <a:solidFill>
                  <a:srgbClr val="00B0F0"/>
                </a:solidFill>
                <a:cs typeface="Arial" pitchFamily="34" charset="0"/>
              </a:rPr>
              <a:t>Riesgos</a:t>
            </a:r>
            <a:r>
              <a:rPr lang="en-US" sz="1400" b="1" dirty="0">
                <a:solidFill>
                  <a:srgbClr val="00B0F0"/>
                </a:solidFill>
                <a:cs typeface="Arial" pitchFamily="34" charset="0"/>
              </a:rPr>
              <a:t> </a:t>
            </a:r>
          </a:p>
          <a:p>
            <a:r>
              <a:rPr lang="en-US" sz="1400" b="1" dirty="0" err="1">
                <a:solidFill>
                  <a:srgbClr val="00B0F0"/>
                </a:solidFill>
                <a:cs typeface="Arial" pitchFamily="34" charset="0"/>
              </a:rPr>
              <a:t>potenciales</a:t>
            </a:r>
            <a:endParaRPr lang="en-US" sz="1400" dirty="0">
              <a:solidFill>
                <a:srgbClr val="00B0F0"/>
              </a:solidFill>
              <a:cs typeface="Arial" pitchFamily="34" charset="0"/>
            </a:endParaRPr>
          </a:p>
          <a:p>
            <a:endParaRPr lang="es-MX" sz="1400" b="1" dirty="0">
              <a:solidFill>
                <a:srgbClr val="00B0F0"/>
              </a:solidFill>
              <a:cs typeface="Arial" pitchFamily="34" charset="0"/>
            </a:endParaRPr>
          </a:p>
          <a:p>
            <a:endParaRPr lang="es-MX" sz="1400" b="1" dirty="0">
              <a:solidFill>
                <a:srgbClr val="00B0F0"/>
              </a:solidFill>
              <a:cs typeface="Arial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04799" y="756980"/>
            <a:ext cx="1828052" cy="368936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Subcompetencias </a:t>
            </a:r>
          </a:p>
          <a:p>
            <a:endParaRPr lang="es-MX" sz="1400" dirty="0">
              <a:solidFill>
                <a:srgbClr val="00B0F0"/>
              </a:solidFill>
              <a:cs typeface="Arial" pitchFamily="34" charset="0"/>
            </a:endParaRPr>
          </a:p>
          <a:p>
            <a:endParaRPr lang="en-US" sz="1400" dirty="0">
              <a:solidFill>
                <a:srgbClr val="00B0F0"/>
              </a:solidFill>
              <a:cs typeface="Arial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04800" y="683234"/>
            <a:ext cx="8444086" cy="5469033"/>
          </a:xfrm>
          <a:prstGeom prst="roundRect">
            <a:avLst>
              <a:gd name="adj" fmla="val 0"/>
            </a:avLst>
          </a:prstGeom>
          <a:noFill/>
          <a:ln w="22225">
            <a:solidFill>
              <a:schemeClr val="bg1">
                <a:lumMod val="50000"/>
              </a:schemeClr>
            </a:solidFill>
            <a:prstDash val="solid"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44" indent="-112711">
              <a:buFont typeface="Arial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0434" y="811973"/>
            <a:ext cx="212737" cy="236375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3524" y="4616480"/>
            <a:ext cx="347225" cy="294386"/>
          </a:xfrm>
          <a:prstGeom prst="rect">
            <a:avLst/>
          </a:prstGeom>
        </p:spPr>
      </p:pic>
      <p:sp>
        <p:nvSpPr>
          <p:cNvPr id="59" name="Rounded Rectangle 58"/>
          <p:cNvSpPr/>
          <p:nvPr/>
        </p:nvSpPr>
        <p:spPr>
          <a:xfrm>
            <a:off x="2077390" y="653005"/>
            <a:ext cx="2095579" cy="390939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Servicio comunitario 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8320458" y="3830284"/>
            <a:ext cx="67030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5</a:t>
            </a:r>
          </a:p>
        </p:txBody>
      </p:sp>
      <p:pic>
        <p:nvPicPr>
          <p:cNvPr id="65" name="Picture 6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44176" y="828352"/>
            <a:ext cx="348563" cy="306495"/>
          </a:xfrm>
          <a:prstGeom prst="rect">
            <a:avLst/>
          </a:prstGeom>
        </p:spPr>
      </p:pic>
      <p:sp>
        <p:nvSpPr>
          <p:cNvPr id="52" name="TextBox 51"/>
          <p:cNvSpPr txBox="1"/>
          <p:nvPr/>
        </p:nvSpPr>
        <p:spPr>
          <a:xfrm>
            <a:off x="1633921" y="5412310"/>
            <a:ext cx="57190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2</a:t>
            </a:r>
          </a:p>
        </p:txBody>
      </p:sp>
      <p:sp>
        <p:nvSpPr>
          <p:cNvPr id="81" name="Rectangle 80"/>
          <p:cNvSpPr/>
          <p:nvPr/>
        </p:nvSpPr>
        <p:spPr>
          <a:xfrm>
            <a:off x="6513940" y="697650"/>
            <a:ext cx="2252055" cy="2197949"/>
          </a:xfrm>
          <a:prstGeom prst="rect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ounded Rectangle 84"/>
          <p:cNvSpPr/>
          <p:nvPr/>
        </p:nvSpPr>
        <p:spPr>
          <a:xfrm>
            <a:off x="282230" y="3036526"/>
            <a:ext cx="1490829" cy="409156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Contenidos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6082806" y="5463246"/>
            <a:ext cx="67030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3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8344176" y="2220412"/>
            <a:ext cx="67030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4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8313367" y="5465838"/>
            <a:ext cx="67030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6</a:t>
            </a:r>
          </a:p>
        </p:txBody>
      </p:sp>
      <p:pic>
        <p:nvPicPr>
          <p:cNvPr id="92" name="Picture 9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77137" y="763562"/>
            <a:ext cx="348563" cy="306495"/>
          </a:xfrm>
          <a:prstGeom prst="rect">
            <a:avLst/>
          </a:prstGeom>
        </p:spPr>
      </p:pic>
      <p:pic>
        <p:nvPicPr>
          <p:cNvPr id="93" name="Picture 92"/>
          <p:cNvPicPr>
            <a:picLocks noChangeAspect="1"/>
          </p:cNvPicPr>
          <p:nvPr/>
        </p:nvPicPr>
        <p:blipFill>
          <a:blip r:embed="rId5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384694" y="3153378"/>
            <a:ext cx="294636" cy="167639"/>
          </a:xfrm>
          <a:prstGeom prst="rect">
            <a:avLst/>
          </a:prstGeom>
        </p:spPr>
      </p:pic>
      <p:pic>
        <p:nvPicPr>
          <p:cNvPr id="94" name="Picture 6" descr="Resultado de imagen para idea icon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1894" y="734342"/>
            <a:ext cx="364937" cy="364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Gráfico 7" descr="Libros">
            <a:extLst>
              <a:ext uri="{FF2B5EF4-FFF2-40B4-BE49-F238E27FC236}">
                <a16:creationId xmlns:a16="http://schemas.microsoft.com/office/drawing/2014/main" id="{BBF7A7FC-F095-4236-90CD-6AE627E6049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649392" y="2975256"/>
            <a:ext cx="354223" cy="354223"/>
          </a:xfrm>
          <a:prstGeom prst="rect">
            <a:avLst/>
          </a:prstGeom>
        </p:spPr>
      </p:pic>
      <p:sp>
        <p:nvSpPr>
          <p:cNvPr id="17" name="Rounded Rectangle 16"/>
          <p:cNvSpPr/>
          <p:nvPr/>
        </p:nvSpPr>
        <p:spPr>
          <a:xfrm>
            <a:off x="6516077" y="766659"/>
            <a:ext cx="1490829" cy="409156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Resultado final</a:t>
            </a:r>
          </a:p>
        </p:txBody>
      </p:sp>
      <p:sp>
        <p:nvSpPr>
          <p:cNvPr id="67" name="Rounded Rectangle 66"/>
          <p:cNvSpPr/>
          <p:nvPr/>
        </p:nvSpPr>
        <p:spPr>
          <a:xfrm>
            <a:off x="6572445" y="2899962"/>
            <a:ext cx="2232290" cy="551241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Evidencias de competencia</a:t>
            </a:r>
          </a:p>
          <a:p>
            <a:endParaRPr lang="es-MX" sz="1400" b="1" dirty="0">
              <a:solidFill>
                <a:srgbClr val="00B0F0"/>
              </a:solidFill>
              <a:cs typeface="Arial" pitchFamily="34" charset="0"/>
            </a:endParaRPr>
          </a:p>
        </p:txBody>
      </p:sp>
      <p:sp>
        <p:nvSpPr>
          <p:cNvPr id="33" name="TextBox 52">
            <a:extLst>
              <a:ext uri="{FF2B5EF4-FFF2-40B4-BE49-F238E27FC236}">
                <a16:creationId xmlns:a16="http://schemas.microsoft.com/office/drawing/2014/main" id="{5CA61075-3481-484F-A811-BA1D2770A98C}"/>
              </a:ext>
            </a:extLst>
          </p:cNvPr>
          <p:cNvSpPr txBox="1"/>
          <p:nvPr/>
        </p:nvSpPr>
        <p:spPr>
          <a:xfrm>
            <a:off x="1716848" y="2207275"/>
            <a:ext cx="52906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1</a:t>
            </a:r>
          </a:p>
        </p:txBody>
      </p:sp>
      <p:sp>
        <p:nvSpPr>
          <p:cNvPr id="34" name="Rectangle 48">
            <a:extLst>
              <a:ext uri="{FF2B5EF4-FFF2-40B4-BE49-F238E27FC236}">
                <a16:creationId xmlns:a16="http://schemas.microsoft.com/office/drawing/2014/main" id="{EE8A173D-A398-413A-AF04-1D495DDC6E5C}"/>
              </a:ext>
            </a:extLst>
          </p:cNvPr>
          <p:cNvSpPr/>
          <p:nvPr/>
        </p:nvSpPr>
        <p:spPr>
          <a:xfrm>
            <a:off x="2141462" y="960090"/>
            <a:ext cx="423137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8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Paso 1: Planificación </a:t>
            </a:r>
          </a:p>
          <a:p>
            <a:endParaRPr lang="es-MX" sz="8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  <a:p>
            <a:endParaRPr lang="es-MX" sz="8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  <a:p>
            <a:endParaRPr lang="es-MX" sz="8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  <a:p>
            <a:endParaRPr lang="es-MX" sz="8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  <a:p>
            <a:endParaRPr lang="es-MX" sz="8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  <a:p>
            <a:endParaRPr lang="es-MX" sz="8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  <a:p>
            <a:endParaRPr lang="es-MX" sz="8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  <a:p>
            <a:endParaRPr lang="es-MX" sz="8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  <a:p>
            <a:endParaRPr lang="es-MX" sz="8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  <a:p>
            <a:endParaRPr lang="es-MX" sz="8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  <a:p>
            <a:endParaRPr lang="es-MX" sz="8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  <a:p>
            <a:endParaRPr lang="es-MX" sz="8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  <a:p>
            <a:endParaRPr lang="es-MX" sz="8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  <a:p>
            <a:endParaRPr lang="es-MX" sz="8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  <a:p>
            <a:endParaRPr lang="es-MX" sz="8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  <a:p>
            <a:endParaRPr lang="es-MX" sz="8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  <a:p>
            <a:endParaRPr lang="es-MX" sz="8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  <a:p>
            <a:endParaRPr lang="es-MX" sz="8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  <a:p>
            <a:r>
              <a:rPr lang="es-MX" sz="8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Paso 2. Realización (Preparación con el grupo)</a:t>
            </a:r>
          </a:p>
          <a:p>
            <a:endParaRPr lang="es-MX" sz="8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  <a:p>
            <a:endParaRPr lang="es-MX" sz="8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  <a:p>
            <a:endParaRPr lang="es-MX" sz="8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  <a:p>
            <a:endParaRPr lang="es-MX" sz="8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  <a:p>
            <a:endParaRPr lang="es-MX" sz="8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  <a:p>
            <a:endParaRPr lang="es-MX" sz="8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  <a:p>
            <a:endParaRPr lang="es-MX" sz="8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  <a:p>
            <a:endParaRPr lang="es-MX" sz="8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  <a:p>
            <a:endParaRPr lang="es-MX" sz="8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  <a:p>
            <a:endParaRPr lang="es-MX" sz="8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  <a:p>
            <a:endParaRPr lang="es-MX" sz="8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  <a:p>
            <a:endParaRPr lang="es-MX" sz="8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  <a:p>
            <a:endParaRPr lang="es-MX" sz="8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  <a:p>
            <a:r>
              <a:rPr lang="es-MX" sz="8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Paso 3. Evaluación</a:t>
            </a:r>
          </a:p>
          <a:p>
            <a:endParaRPr lang="es-MX" sz="800" b="1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  <a:p>
            <a:r>
              <a:rPr lang="es-MX" sz="8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 </a:t>
            </a:r>
          </a:p>
          <a:p>
            <a:endParaRPr lang="es-MX" sz="8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  <a:p>
            <a:endParaRPr lang="es-MX" sz="8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  <a:p>
            <a:endParaRPr lang="es-MX" sz="8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35" name="Shape 139">
            <a:extLst>
              <a:ext uri="{FF2B5EF4-FFF2-40B4-BE49-F238E27FC236}">
                <a16:creationId xmlns:a16="http://schemas.microsoft.com/office/drawing/2014/main" id="{ACD303F9-05F8-4BE3-9117-E626A1A6822D}"/>
              </a:ext>
            </a:extLst>
          </p:cNvPr>
          <p:cNvSpPr/>
          <p:nvPr/>
        </p:nvSpPr>
        <p:spPr>
          <a:xfrm>
            <a:off x="-3239872" y="304800"/>
            <a:ext cx="3052751" cy="1177749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F2F2F2"/>
          </a:solidFill>
          <a:ln w="25400" cap="flat" cmpd="sng">
            <a:solidFill>
              <a:srgbClr val="395E89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s-MX" sz="1800">
                <a:solidFill>
                  <a:srgbClr val="007DDA"/>
                </a:solidFill>
                <a:latin typeface="Calibri"/>
                <a:ea typeface="Calibri"/>
                <a:cs typeface="Calibri"/>
                <a:sym typeface="Calibri"/>
              </a:rPr>
              <a:t>Para llenar el formato puede escribir directamente en cada caja o bien usar los “sticky notes”.</a:t>
            </a:r>
          </a:p>
        </p:txBody>
      </p:sp>
      <p:sp>
        <p:nvSpPr>
          <p:cNvPr id="36" name="Shape 140">
            <a:extLst>
              <a:ext uri="{FF2B5EF4-FFF2-40B4-BE49-F238E27FC236}">
                <a16:creationId xmlns:a16="http://schemas.microsoft.com/office/drawing/2014/main" id="{533A2617-B72E-419E-B278-54AD1ADCD222}"/>
              </a:ext>
            </a:extLst>
          </p:cNvPr>
          <p:cNvSpPr txBox="1"/>
          <p:nvPr/>
        </p:nvSpPr>
        <p:spPr>
          <a:xfrm>
            <a:off x="-2450726" y="1540307"/>
            <a:ext cx="1854418" cy="46166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s-MX" sz="24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Sticky notes  </a:t>
            </a:r>
          </a:p>
        </p:txBody>
      </p:sp>
      <p:sp>
        <p:nvSpPr>
          <p:cNvPr id="37" name="Rectangle 47">
            <a:extLst>
              <a:ext uri="{FF2B5EF4-FFF2-40B4-BE49-F238E27FC236}">
                <a16:creationId xmlns:a16="http://schemas.microsoft.com/office/drawing/2014/main" id="{7107DA4E-2366-4D98-90E2-DBDD793BB2CB}"/>
              </a:ext>
            </a:extLst>
          </p:cNvPr>
          <p:cNvSpPr/>
          <p:nvPr/>
        </p:nvSpPr>
        <p:spPr>
          <a:xfrm>
            <a:off x="-3484179" y="2001972"/>
            <a:ext cx="1261241" cy="900594"/>
          </a:xfrm>
          <a:prstGeom prst="rect">
            <a:avLst/>
          </a:prstGeom>
          <a:gradFill>
            <a:gsLst>
              <a:gs pos="0">
                <a:srgbClr val="F7E9A4"/>
              </a:gs>
              <a:gs pos="100000">
                <a:srgbClr val="FFCB2C"/>
              </a:gs>
            </a:gsLst>
            <a:lin ang="5400000" scaled="1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s-MX" sz="12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9" name="Rectangle 56">
            <a:extLst>
              <a:ext uri="{FF2B5EF4-FFF2-40B4-BE49-F238E27FC236}">
                <a16:creationId xmlns:a16="http://schemas.microsoft.com/office/drawing/2014/main" id="{FF6B899E-D35B-4E24-8A6D-C922C2185303}"/>
              </a:ext>
            </a:extLst>
          </p:cNvPr>
          <p:cNvSpPr/>
          <p:nvPr/>
        </p:nvSpPr>
        <p:spPr>
          <a:xfrm>
            <a:off x="-1796589" y="2047250"/>
            <a:ext cx="1261241" cy="900594"/>
          </a:xfrm>
          <a:prstGeom prst="rect">
            <a:avLst/>
          </a:prstGeom>
          <a:gradFill>
            <a:gsLst>
              <a:gs pos="0">
                <a:srgbClr val="88D1EB"/>
              </a:gs>
              <a:gs pos="100000">
                <a:srgbClr val="75DBFF"/>
              </a:gs>
            </a:gsLst>
            <a:lin ang="5400000" scaled="1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40" name="Rectangle 57">
            <a:extLst>
              <a:ext uri="{FF2B5EF4-FFF2-40B4-BE49-F238E27FC236}">
                <a16:creationId xmlns:a16="http://schemas.microsoft.com/office/drawing/2014/main" id="{C4720157-926F-4DD8-858B-0D09EA27AA6E}"/>
              </a:ext>
            </a:extLst>
          </p:cNvPr>
          <p:cNvSpPr/>
          <p:nvPr/>
        </p:nvSpPr>
        <p:spPr>
          <a:xfrm>
            <a:off x="-3484179" y="3245502"/>
            <a:ext cx="1261241" cy="900594"/>
          </a:xfrm>
          <a:prstGeom prst="rect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5400000" scaled="1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41" name="Rectangle 58">
            <a:extLst>
              <a:ext uri="{FF2B5EF4-FFF2-40B4-BE49-F238E27FC236}">
                <a16:creationId xmlns:a16="http://schemas.microsoft.com/office/drawing/2014/main" id="{E707D2CB-7B1A-42FA-8CAB-9E9A9AA5ABCA}"/>
              </a:ext>
            </a:extLst>
          </p:cNvPr>
          <p:cNvSpPr/>
          <p:nvPr/>
        </p:nvSpPr>
        <p:spPr>
          <a:xfrm>
            <a:off x="-3439355" y="4715885"/>
            <a:ext cx="988629" cy="546651"/>
          </a:xfrm>
          <a:prstGeom prst="rect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5400000" scaled="1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44" name="Rectangle 59">
            <a:extLst>
              <a:ext uri="{FF2B5EF4-FFF2-40B4-BE49-F238E27FC236}">
                <a16:creationId xmlns:a16="http://schemas.microsoft.com/office/drawing/2014/main" id="{4E48E57E-0E85-47A7-BB17-4C74CC898317}"/>
              </a:ext>
            </a:extLst>
          </p:cNvPr>
          <p:cNvSpPr/>
          <p:nvPr/>
        </p:nvSpPr>
        <p:spPr>
          <a:xfrm>
            <a:off x="-2222937" y="4715885"/>
            <a:ext cx="946588" cy="546651"/>
          </a:xfrm>
          <a:prstGeom prst="rect">
            <a:avLst/>
          </a:prstGeom>
          <a:gradFill>
            <a:gsLst>
              <a:gs pos="0">
                <a:srgbClr val="F7E9A4"/>
              </a:gs>
              <a:gs pos="100000">
                <a:srgbClr val="FFCB2C"/>
              </a:gs>
            </a:gsLst>
            <a:lin ang="5400000" scaled="1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s-MX" sz="12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5" name="Rectangle 62">
            <a:extLst>
              <a:ext uri="{FF2B5EF4-FFF2-40B4-BE49-F238E27FC236}">
                <a16:creationId xmlns:a16="http://schemas.microsoft.com/office/drawing/2014/main" id="{20442D60-766C-4926-A955-8ADE307FC9B9}"/>
              </a:ext>
            </a:extLst>
          </p:cNvPr>
          <p:cNvSpPr/>
          <p:nvPr/>
        </p:nvSpPr>
        <p:spPr>
          <a:xfrm>
            <a:off x="-1087931" y="4715885"/>
            <a:ext cx="921285" cy="560080"/>
          </a:xfrm>
          <a:prstGeom prst="rect">
            <a:avLst/>
          </a:prstGeom>
          <a:gradFill>
            <a:gsLst>
              <a:gs pos="0">
                <a:srgbClr val="88D1EB"/>
              </a:gs>
              <a:gs pos="100000">
                <a:srgbClr val="75DBFF"/>
              </a:gs>
            </a:gsLst>
            <a:lin ang="5400000" scaled="1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3" name="TextBox 42">
            <a:extLst>
              <a:ext uri="{FF2B5EF4-FFF2-40B4-BE49-F238E27FC236}">
                <a16:creationId xmlns:a16="http://schemas.microsoft.com/office/drawing/2014/main" id="{D01CDD49-6CC0-1EC9-AAB7-90D85299882F}"/>
              </a:ext>
            </a:extLst>
          </p:cNvPr>
          <p:cNvSpPr txBox="1"/>
          <p:nvPr/>
        </p:nvSpPr>
        <p:spPr>
          <a:xfrm>
            <a:off x="762000" y="152400"/>
            <a:ext cx="25140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1C2"/>
                </a:solidFill>
              </a:rPr>
              <a:t>Canvas de </a:t>
            </a:r>
            <a:r>
              <a:rPr lang="en-US" sz="1400" dirty="0" err="1">
                <a:solidFill>
                  <a:srgbClr val="0071C2"/>
                </a:solidFill>
              </a:rPr>
              <a:t>diseño</a:t>
            </a:r>
            <a:r>
              <a:rPr lang="en-US" sz="1400" dirty="0">
                <a:solidFill>
                  <a:srgbClr val="0071C2"/>
                </a:solidFill>
              </a:rPr>
              <a:t> </a:t>
            </a:r>
          </a:p>
          <a:p>
            <a:r>
              <a:rPr lang="en-US" sz="1400" b="1" dirty="0" err="1">
                <a:solidFill>
                  <a:srgbClr val="FFC000"/>
                </a:solidFill>
              </a:rPr>
              <a:t>Aprendizaje</a:t>
            </a:r>
            <a:r>
              <a:rPr lang="en-US" sz="1400" b="1" dirty="0">
                <a:solidFill>
                  <a:srgbClr val="FFC000"/>
                </a:solidFill>
              </a:rPr>
              <a:t> Servicio</a:t>
            </a:r>
          </a:p>
        </p:txBody>
      </p:sp>
      <p:sp>
        <p:nvSpPr>
          <p:cNvPr id="7" name="TextBox 46">
            <a:extLst>
              <a:ext uri="{FF2B5EF4-FFF2-40B4-BE49-F238E27FC236}">
                <a16:creationId xmlns:a16="http://schemas.microsoft.com/office/drawing/2014/main" id="{FFB9F633-36C1-A51A-6142-6B340A2CDAE2}"/>
              </a:ext>
            </a:extLst>
          </p:cNvPr>
          <p:cNvSpPr txBox="1"/>
          <p:nvPr/>
        </p:nvSpPr>
        <p:spPr>
          <a:xfrm>
            <a:off x="2547887" y="75962"/>
            <a:ext cx="1919557" cy="2509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Materias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9" name="TextBox 70">
            <a:extLst>
              <a:ext uri="{FF2B5EF4-FFF2-40B4-BE49-F238E27FC236}">
                <a16:creationId xmlns:a16="http://schemas.microsoft.com/office/drawing/2014/main" id="{9D0DC9FE-DF81-21B4-3C00-0E671B1F5EF5}"/>
              </a:ext>
            </a:extLst>
          </p:cNvPr>
          <p:cNvSpPr txBox="1"/>
          <p:nvPr/>
        </p:nvSpPr>
        <p:spPr>
          <a:xfrm>
            <a:off x="4557609" y="75963"/>
            <a:ext cx="3338836" cy="2482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Nombre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 del </a:t>
            </a:r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docente</a:t>
            </a:r>
            <a:endParaRPr lang="en-US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TextBox 73">
            <a:extLst>
              <a:ext uri="{FF2B5EF4-FFF2-40B4-BE49-F238E27FC236}">
                <a16:creationId xmlns:a16="http://schemas.microsoft.com/office/drawing/2014/main" id="{B3DC205E-A099-F098-FC66-3D67167A8DD5}"/>
              </a:ext>
            </a:extLst>
          </p:cNvPr>
          <p:cNvSpPr txBox="1"/>
          <p:nvPr/>
        </p:nvSpPr>
        <p:spPr>
          <a:xfrm>
            <a:off x="4557610" y="379267"/>
            <a:ext cx="3338835" cy="2547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Nombre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 del </a:t>
            </a:r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proyecto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 de </a:t>
            </a:r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servicio</a:t>
            </a:r>
            <a:endParaRPr lang="en-US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extBox 46">
            <a:extLst>
              <a:ext uri="{FF2B5EF4-FFF2-40B4-BE49-F238E27FC236}">
                <a16:creationId xmlns:a16="http://schemas.microsoft.com/office/drawing/2014/main" id="{A345F727-86AA-16E4-92F8-F6C575FCB705}"/>
              </a:ext>
            </a:extLst>
          </p:cNvPr>
          <p:cNvSpPr txBox="1"/>
          <p:nvPr/>
        </p:nvSpPr>
        <p:spPr>
          <a:xfrm>
            <a:off x="2544457" y="383979"/>
            <a:ext cx="1919557" cy="2509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Semestre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pic>
        <p:nvPicPr>
          <p:cNvPr id="12" name="Gráfico 11" descr="Saludos">
            <a:extLst>
              <a:ext uri="{FF2B5EF4-FFF2-40B4-BE49-F238E27FC236}">
                <a16:creationId xmlns:a16="http://schemas.microsoft.com/office/drawing/2014/main" id="{08BDC95A-6175-FA1D-E733-B8E066095DD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04800" y="177963"/>
            <a:ext cx="457200" cy="457200"/>
          </a:xfrm>
          <a:prstGeom prst="rect">
            <a:avLst/>
          </a:prstGeom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6F806E95-4547-8D29-57AC-46B6CAE2406A}"/>
              </a:ext>
            </a:extLst>
          </p:cNvPr>
          <p:cNvSpPr txBox="1"/>
          <p:nvPr/>
        </p:nvSpPr>
        <p:spPr>
          <a:xfrm>
            <a:off x="8117402" y="-10967"/>
            <a:ext cx="1059063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05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Idioma español</a:t>
            </a:r>
            <a:endParaRPr lang="es-ES" sz="1050" i="1" dirty="0"/>
          </a:p>
        </p:txBody>
      </p:sp>
    </p:spTree>
    <p:extLst>
      <p:ext uri="{BB962C8B-B14F-4D97-AF65-F5344CB8AC3E}">
        <p14:creationId xmlns:p14="http://schemas.microsoft.com/office/powerpoint/2010/main" val="1610837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F675915D9ACF84DB7CE650652522A4C" ma:contentTypeVersion="3" ma:contentTypeDescription="Crear nuevo documento." ma:contentTypeScope="" ma:versionID="853ffc829ed5cc4a41ad8b31008f1e54">
  <xsd:schema xmlns:xsd="http://www.w3.org/2001/XMLSchema" xmlns:xs="http://www.w3.org/2001/XMLSchema" xmlns:p="http://schemas.microsoft.com/office/2006/metadata/properties" xmlns:ns1="http://schemas.microsoft.com/sharepoint/v3" xmlns:ns2="9cef9809-f38f-4e4b-bd7e-ebdd2bad1ab8" targetNamespace="http://schemas.microsoft.com/office/2006/metadata/properties" ma:root="true" ma:fieldsID="ec570fa3be948fe4e413ba2e3f77f8ac" ns1:_="" ns2:_="">
    <xsd:import namespace="http://schemas.microsoft.com/sharepoint/v3"/>
    <xsd:import namespace="9cef9809-f38f-4e4b-bd7e-ebdd2bad1ab8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Fecha de inicio programada es una columna del sitio que crea la característica Publicación. Se usa para especificar la fecha y la hora a la que esta página se presentará por primera vez a los visitantes del sitio." ma:hidden="true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Fecha de finalización programada es una columna del sitio que crea la característica Publicación. Se usa para especificar la fecha y la hora a la que esta página dejará de presentarse a los visitantes del sitio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ef9809-f38f-4e4b-bd7e-ebdd2bad1ab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ACA5051-2C6E-47F2-AC00-723676EAD3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cef9809-f38f-4e4b-bd7e-ebdd2bad1ab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7F833DF-EBBD-4E3D-A2A5-03F0D6814000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93CF4A07-3270-4D2E-AA3A-23F7E73230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2301</TotalTime>
  <Words>1307</Words>
  <Application>Microsoft Office PowerPoint</Application>
  <PresentationFormat>On-screen Show (4:3)</PresentationFormat>
  <Paragraphs>217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 Aminul Islam</dc:creator>
  <cp:lastModifiedBy>Laura Patricia Zepeda Orantes</cp:lastModifiedBy>
  <cp:revision>186</cp:revision>
  <cp:lastPrinted>2017-12-11T22:20:52Z</cp:lastPrinted>
  <dcterms:created xsi:type="dcterms:W3CDTF">2013-01-06T22:45:06Z</dcterms:created>
  <dcterms:modified xsi:type="dcterms:W3CDTF">2024-04-16T17:37:48Z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0x0101002F675915D9ACF84DB7CE650652522A4C</vt:lpwstr>
  </property>
</Properties>
</file>