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8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1C88A8-524D-2B05-A775-2A20D302F9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EAED15-9B70-6FA0-BC12-1120B1290D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B4FF9-46C3-47BA-9667-520D054FB1B6}" type="datetimeFigureOut">
              <a:rPr lang="es-ES" smtClean="0"/>
              <a:t>16/04/2024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FC9CC0-D53D-4042-E15E-7E81817A57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784841-090A-F324-35C3-998BD19732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B869F-4B56-45C7-BF6D-ADBCA6EE848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697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57770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658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7536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200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B47B2779-3415-11B7-FD83-704BFA356736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1F7443B0-251A-E3EC-F9CF-D55BBF724D20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972FA207-C1A3-1175-B7AF-11C45EFB1B1A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4A888515-AA50-1BBA-2B76-D901CD855385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05BDEC75-04C7-6509-C18E-B3EA1CE395C5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F50E3B5B-E0B4-242E-A668-E78F51D47B97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BA9D5A6A-B4C1-778B-5A76-FDD4E289B0ED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50C1A74D-56E5-6352-53DE-5E6BF293105E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4F52782E-B15B-E6F8-CBB1-2B9F5680BF6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9CEA7B2B-9743-AF4E-B000-9114604366AE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Análisis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Dilemas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Éticos</a:t>
            </a:r>
            <a:r>
              <a:rPr lang="en-US" sz="7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0098AB1A-E23D-BDEE-9E70-8139803E96B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72427E7-07EA-9671-E937-A4C7814CDCB6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3.gobiernodecanarias.org/medusa/ecoblog/johergon/files/2013/04/Ejemplos-de-dilemas-morales.pdf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6629400" y="676613"/>
            <a:ext cx="2124075" cy="353343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2152272" y="5075049"/>
            <a:ext cx="167870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6771293" y="772727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304799" y="4239933"/>
            <a:ext cx="1371960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Colaboraciones externas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356485" y="756980"/>
            <a:ext cx="1776366" cy="3750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4486401" y="4281517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4452" y="433968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2152271" y="728083"/>
            <a:ext cx="1752827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Planteamiento del dilema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97864" y="92212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/>
          <p:nvPr/>
        </p:nvSpPr>
        <p:spPr>
          <a:xfrm>
            <a:off x="2149943" y="1231843"/>
            <a:ext cx="224341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plantear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ético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lo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cercano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realidad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posible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en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cual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presente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situación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involucre hasta dos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posibles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soluciones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Dichas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soluciones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deberán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opuestas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sí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las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desencadenarán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discusión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toma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decisiones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parte de los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diferentes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grupos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estudianres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4506529" y="1256849"/>
            <a:ext cx="2121572" cy="2923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al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semana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anticipación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acerca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temática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temáticas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rodean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ético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abordará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Individualmente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clave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resaltar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equipos con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opuestas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sí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persona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moderadora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comenzará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expondrá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dinámica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intercambio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los equipos.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Mientras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equipos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comienzan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discutir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pertinencia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sus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intervenciones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cotejo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En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un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desvio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intervenir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encaminar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nuevamente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sentido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Mientras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da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una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junto con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construirán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considerando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tratadas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304798" y="4868047"/>
            <a:ext cx="17769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contarse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personas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expertas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elegido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fin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ahondar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temática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retroalimentaciones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especializadas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oportunas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304799" y="1106272"/>
            <a:ext cx="1777184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Listado de subcompetencias a desarrollar con la aplicación de la técnica.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4538460" y="4668282"/>
            <a:ext cx="35468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procedimental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cotejo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le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ético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abordado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Para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escenario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generalmente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853386" y="-17112"/>
            <a:ext cx="156147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dilemas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éticos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2476678" y="9040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4486400" y="90401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4486401" y="393705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dilema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6324013" y="3425453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128" name="Google Shape;128;p13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6689872" y="1281687"/>
            <a:ext cx="1950596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Presentación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realizados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exposición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según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asignada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demuestren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Argumentación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Conocimientos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Actitud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Vocabulario</a:t>
            </a: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sym typeface="Calibri"/>
              </a:rPr>
              <a:t>Pensamiento</a:t>
            </a:r>
            <a:r>
              <a:rPr lang="en-US" sz="800" dirty="0">
                <a:solidFill>
                  <a:schemeClr val="dk1"/>
                </a:solidFill>
                <a:latin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sym typeface="Calibri"/>
              </a:rPr>
              <a:t>crítico</a:t>
            </a:r>
            <a:r>
              <a:rPr lang="en-US" sz="800" dirty="0">
                <a:solidFill>
                  <a:schemeClr val="dk1"/>
                </a:solidFill>
                <a:latin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1805198" y="4391448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67403" y="43538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 txBox="1"/>
          <p:nvPr/>
        </p:nvSpPr>
        <p:spPr>
          <a:xfrm>
            <a:off x="2473248" y="39841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pic>
        <p:nvPicPr>
          <p:cNvPr id="134" name="Google Shape;134;p13" descr="Resultado de imagen para icono conflicto"/>
          <p:cNvPicPr preferRelativeResize="0"/>
          <p:nvPr/>
        </p:nvPicPr>
        <p:blipFill rotWithShape="1">
          <a:blip r:embed="rId7">
            <a:alphaModFix/>
          </a:blip>
          <a:srcRect l="12487" t="12213" r="13628" b="22071"/>
          <a:stretch/>
        </p:blipFill>
        <p:spPr>
          <a:xfrm>
            <a:off x="3849483" y="712059"/>
            <a:ext cx="568395" cy="4507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3"/>
          <p:cNvSpPr/>
          <p:nvPr/>
        </p:nvSpPr>
        <p:spPr>
          <a:xfrm>
            <a:off x="4506529" y="736349"/>
            <a:ext cx="1752827" cy="50640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Escenarios de argumentación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13" descr="Resultado de imagen para icono dialogo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137512" y="767100"/>
            <a:ext cx="348696" cy="348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3"/>
          <p:cNvSpPr/>
          <p:nvPr/>
        </p:nvSpPr>
        <p:spPr>
          <a:xfrm>
            <a:off x="2229929" y="4839994"/>
            <a:ext cx="204634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Descontrol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provoque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puntos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choque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las personas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generando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dentro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aula.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ráfico 2" descr="Brújula con relleno sólido">
            <a:extLst>
              <a:ext uri="{FF2B5EF4-FFF2-40B4-BE49-F238E27FC236}">
                <a16:creationId xmlns:a16="http://schemas.microsoft.com/office/drawing/2014/main" id="{A4B5469C-5226-7BA2-F717-0741C68940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3057" y="65108"/>
            <a:ext cx="614815" cy="61481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6150AE5-9C63-9329-904E-60B8426196DA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4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4"/>
          <p:cNvSpPr/>
          <p:nvPr/>
        </p:nvSpPr>
        <p:spPr>
          <a:xfrm>
            <a:off x="6629400" y="676613"/>
            <a:ext cx="2124075" cy="353343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4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4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4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4"/>
          <p:cNvSpPr/>
          <p:nvPr/>
        </p:nvSpPr>
        <p:spPr>
          <a:xfrm>
            <a:off x="2152272" y="5075049"/>
            <a:ext cx="167870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4"/>
          <p:cNvSpPr/>
          <p:nvPr/>
        </p:nvSpPr>
        <p:spPr>
          <a:xfrm>
            <a:off x="6771293" y="772727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4"/>
          <p:cNvSpPr/>
          <p:nvPr/>
        </p:nvSpPr>
        <p:spPr>
          <a:xfrm>
            <a:off x="304799" y="4239933"/>
            <a:ext cx="1371960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Colaboraciones externas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4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4473448" y="4224250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54" name="Google Shape;154;p1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4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4452" y="433968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4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59" name="Google Shape;159;p14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4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4"/>
          <p:cNvSpPr/>
          <p:nvPr/>
        </p:nvSpPr>
        <p:spPr>
          <a:xfrm>
            <a:off x="2152271" y="728083"/>
            <a:ext cx="1752827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Planteamiento del dilema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97864" y="92212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4"/>
          <p:cNvSpPr/>
          <p:nvPr/>
        </p:nvSpPr>
        <p:spPr>
          <a:xfrm>
            <a:off x="2149944" y="1174681"/>
            <a:ext cx="2350752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En Europa hay una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mujer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padece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una grave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enfermedad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morir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pronto. Hay un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medicamento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los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médicos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piensan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puede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salvar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medicamento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caro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pero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farmacéutico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cobrando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diez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veces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lo que le ha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costado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él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hacerlo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Él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pagó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200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dólares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 radio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cobrando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2000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dólares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una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pequeña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cantidad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medicamento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esposo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mujer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enferma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Robert,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acude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todas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las personas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conoce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pedir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prestado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dinero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pero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sólo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logra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reunir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1000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dólares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mitad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lo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necesita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Le dice al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farmacéutico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esposa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muriendo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le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pide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le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venda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medicamento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barato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 que le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permita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pagar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tarde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farmacéutico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niega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pues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quiere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ganar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dinero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descubrimiento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Robert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desesperado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piensa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atracar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establecimiento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robar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medicina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mujer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¿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alternativa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debe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escoger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Robert,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robar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medicamento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 no </a:t>
            </a: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hacerlo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4524710" y="1170067"/>
            <a:ext cx="2077627" cy="2923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semana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antes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manera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acerca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hurto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Europa y las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reglamentaciones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farmacéuticas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zona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geográfica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detalladamente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posteriormente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dividir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Una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favor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medicamento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contra.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nombramiento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persona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palabra, y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expresará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ideas y los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pensamientos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Para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comenzar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intercambio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guiarse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cotejo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abordarse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Grupalmente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llegar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escuché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abordadas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4"/>
          <p:cNvSpPr/>
          <p:nvPr/>
        </p:nvSpPr>
        <p:spPr>
          <a:xfrm>
            <a:off x="304799" y="4868047"/>
            <a:ext cx="152339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ser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posible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podría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invitarse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persona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legal,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explique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implicaciones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4"/>
          <p:cNvSpPr/>
          <p:nvPr/>
        </p:nvSpPr>
        <p:spPr>
          <a:xfrm>
            <a:off x="304799" y="1106272"/>
            <a:ext cx="1777184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Reconocimiento y empatía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Argumentación ética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Lenguaje oral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Colaboración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4"/>
          <p:cNvSpPr/>
          <p:nvPr/>
        </p:nvSpPr>
        <p:spPr>
          <a:xfrm>
            <a:off x="4506529" y="4441827"/>
            <a:ext cx="4078775" cy="171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cotejo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contenga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abordaje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Aspectos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Regulaciones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médicas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Patentes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Empatía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observación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abarque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clave: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sustentada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Colaboración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Aspectos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éticos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conocimiento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correspondiente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legal).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Rúbricas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permitan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reflexiones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individuales</a:t>
            </a:r>
            <a:r>
              <a:rPr lang="en-US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en </a:t>
            </a:r>
            <a:r>
              <a:rPr lang="en-US" sz="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bajo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citerios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de:  Análisis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justificación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alternativa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/o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 txBox="1"/>
          <p:nvPr/>
        </p:nvSpPr>
        <p:spPr>
          <a:xfrm>
            <a:off x="2418287" y="7139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/>
          </a:p>
        </p:txBody>
      </p:sp>
      <p:sp>
        <p:nvSpPr>
          <p:cNvPr id="170" name="Google Shape;170;p14"/>
          <p:cNvSpPr txBox="1"/>
          <p:nvPr/>
        </p:nvSpPr>
        <p:spPr>
          <a:xfrm>
            <a:off x="4428009" y="7139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Cynthia Enciso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4"/>
          <p:cNvSpPr txBox="1"/>
          <p:nvPr/>
        </p:nvSpPr>
        <p:spPr>
          <a:xfrm>
            <a:off x="4428010" y="37470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La decisión de Robert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4008121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73" name="Google Shape;173;p14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4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75" name="Google Shape;175;p14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76" name="Google Shape;176;p14"/>
          <p:cNvSpPr/>
          <p:nvPr/>
        </p:nvSpPr>
        <p:spPr>
          <a:xfrm>
            <a:off x="6689871" y="1281686"/>
            <a:ext cx="1820489" cy="1581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Presentación de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en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reflejen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siguientes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definida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dilema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expuesto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Argumentación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Conocimientos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Colaboración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ideas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Pensamiento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crítico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4"/>
          <p:cNvSpPr/>
          <p:nvPr/>
        </p:nvSpPr>
        <p:spPr>
          <a:xfrm>
            <a:off x="1805198" y="4391448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67403" y="43538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4"/>
          <p:cNvSpPr txBox="1"/>
          <p:nvPr/>
        </p:nvSpPr>
        <p:spPr>
          <a:xfrm>
            <a:off x="2414857" y="37941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4° Semestre 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4"/>
          <p:cNvSpPr/>
          <p:nvPr/>
        </p:nvSpPr>
        <p:spPr>
          <a:xfrm>
            <a:off x="4506529" y="736349"/>
            <a:ext cx="1752827" cy="50640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Escenarios de argumentación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14" descr="Resultado de imagen para icono dialogo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137512" y="767100"/>
            <a:ext cx="348696" cy="348696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4"/>
          <p:cNvSpPr/>
          <p:nvPr/>
        </p:nvSpPr>
        <p:spPr>
          <a:xfrm>
            <a:off x="2229929" y="4839994"/>
            <a:ext cx="2046347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Desvío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tomando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regulaciones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zona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geográfica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no sea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Tocar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fibras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situaciones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médicas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pasando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4"/>
          <p:cNvSpPr/>
          <p:nvPr/>
        </p:nvSpPr>
        <p:spPr>
          <a:xfrm>
            <a:off x="2137929" y="3680705"/>
            <a:ext cx="201064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Información </a:t>
            </a:r>
            <a:r>
              <a:rPr lang="en-US" sz="6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sólo</a:t>
            </a:r>
            <a:r>
              <a:rPr lang="en-US" sz="6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para fines </a:t>
            </a:r>
            <a:r>
              <a:rPr lang="en-US" sz="6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educativos</a:t>
            </a:r>
            <a:endParaRPr lang="en-US" sz="6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s-MX" sz="6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Herrera, R. (9 de mayo del 2013). El </a:t>
            </a:r>
            <a:r>
              <a:rPr lang="es-MX" sz="6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pensódromo</a:t>
            </a:r>
            <a:r>
              <a:rPr lang="es-MX" sz="6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Blog de Filosofía para Educación Secundaria[Blog]. </a:t>
            </a:r>
            <a:r>
              <a:rPr lang="en-US" sz="6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Recuperado de </a:t>
            </a:r>
            <a:r>
              <a:rPr lang="en-US" sz="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http://www3.gobiernodecanarias.org/medusa/ecoblog/johergon/files/2013/04/Ejemplos-de-dilemas-morales.pdf</a:t>
            </a:r>
            <a:r>
              <a:rPr lang="en-US" sz="6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134;p13" descr="Resultado de imagen para icono conflicto">
            <a:extLst>
              <a:ext uri="{FF2B5EF4-FFF2-40B4-BE49-F238E27FC236}">
                <a16:creationId xmlns:a16="http://schemas.microsoft.com/office/drawing/2014/main" id="{26F0FC47-0ACE-566D-BC27-61F49F2DEBBB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 l="12487" t="12213" r="13628" b="22071"/>
          <a:stretch/>
        </p:blipFill>
        <p:spPr>
          <a:xfrm>
            <a:off x="3849483" y="712059"/>
            <a:ext cx="568395" cy="4507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21;p13">
            <a:extLst>
              <a:ext uri="{FF2B5EF4-FFF2-40B4-BE49-F238E27FC236}">
                <a16:creationId xmlns:a16="http://schemas.microsoft.com/office/drawing/2014/main" id="{106804D0-5F10-42EE-C487-A0DE860A534B}"/>
              </a:ext>
            </a:extLst>
          </p:cNvPr>
          <p:cNvSpPr txBox="1"/>
          <p:nvPr/>
        </p:nvSpPr>
        <p:spPr>
          <a:xfrm>
            <a:off x="853386" y="-17112"/>
            <a:ext cx="156147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dilemas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éticos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ráfico 7" descr="Brújula con relleno sólido">
            <a:extLst>
              <a:ext uri="{FF2B5EF4-FFF2-40B4-BE49-F238E27FC236}">
                <a16:creationId xmlns:a16="http://schemas.microsoft.com/office/drawing/2014/main" id="{19966709-A4E6-B76B-D27B-92502FE8C1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3057" y="65108"/>
            <a:ext cx="614815" cy="61481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CD832F8-BCA4-86DD-053F-EA81B6D7028F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5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5"/>
          <p:cNvSpPr/>
          <p:nvPr/>
        </p:nvSpPr>
        <p:spPr>
          <a:xfrm>
            <a:off x="6629400" y="676613"/>
            <a:ext cx="2124075" cy="353343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5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5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5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5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5"/>
          <p:cNvSpPr/>
          <p:nvPr/>
        </p:nvSpPr>
        <p:spPr>
          <a:xfrm>
            <a:off x="2152272" y="5075049"/>
            <a:ext cx="167870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5"/>
          <p:cNvSpPr/>
          <p:nvPr/>
        </p:nvSpPr>
        <p:spPr>
          <a:xfrm>
            <a:off x="6771293" y="772727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5"/>
          <p:cNvSpPr/>
          <p:nvPr/>
        </p:nvSpPr>
        <p:spPr>
          <a:xfrm>
            <a:off x="304799" y="4239933"/>
            <a:ext cx="1371960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Colaboraciones externas 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5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5"/>
          <p:cNvSpPr/>
          <p:nvPr/>
        </p:nvSpPr>
        <p:spPr>
          <a:xfrm>
            <a:off x="4473448" y="4224250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02" name="Google Shape;202;p15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5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Google Shape;20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4452" y="433968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15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07" name="Google Shape;207;p15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5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5"/>
          <p:cNvSpPr/>
          <p:nvPr/>
        </p:nvSpPr>
        <p:spPr>
          <a:xfrm>
            <a:off x="2152271" y="728083"/>
            <a:ext cx="1752827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Planteamiento del dilema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0" name="Google Shape;210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97864" y="922121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5"/>
          <p:cNvSpPr txBox="1"/>
          <p:nvPr/>
        </p:nvSpPr>
        <p:spPr>
          <a:xfrm>
            <a:off x="4008121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216" name="Google Shape;216;p15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5000" b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5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218" name="Google Shape;218;p15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19" name="Google Shape;219;p15"/>
          <p:cNvSpPr/>
          <p:nvPr/>
        </p:nvSpPr>
        <p:spPr>
          <a:xfrm>
            <a:off x="1805198" y="4391448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0" name="Google Shape;220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67403" y="43538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5"/>
          <p:cNvSpPr/>
          <p:nvPr/>
        </p:nvSpPr>
        <p:spPr>
          <a:xfrm>
            <a:off x="4506529" y="736349"/>
            <a:ext cx="1752827" cy="50640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Escenarios de argumentación</a:t>
            </a: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Google Shape;225;p15" descr="Resultado de imagen para icono dialogo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137512" y="767100"/>
            <a:ext cx="348696" cy="348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134;p13" descr="Resultado de imagen para icono conflicto">
            <a:extLst>
              <a:ext uri="{FF2B5EF4-FFF2-40B4-BE49-F238E27FC236}">
                <a16:creationId xmlns:a16="http://schemas.microsoft.com/office/drawing/2014/main" id="{F337DA2C-58D1-63E3-748F-CE89C20C1985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 l="12487" t="12213" r="13628" b="22071"/>
          <a:stretch/>
        </p:blipFill>
        <p:spPr>
          <a:xfrm>
            <a:off x="3849483" y="712059"/>
            <a:ext cx="568395" cy="4507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21;p13">
            <a:extLst>
              <a:ext uri="{FF2B5EF4-FFF2-40B4-BE49-F238E27FC236}">
                <a16:creationId xmlns:a16="http://schemas.microsoft.com/office/drawing/2014/main" id="{8B8115D6-DF24-E999-1287-480F32BA6F0C}"/>
              </a:ext>
            </a:extLst>
          </p:cNvPr>
          <p:cNvSpPr txBox="1"/>
          <p:nvPr/>
        </p:nvSpPr>
        <p:spPr>
          <a:xfrm>
            <a:off x="853386" y="-17112"/>
            <a:ext cx="156147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dilemas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éticos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22;p13">
            <a:extLst>
              <a:ext uri="{FF2B5EF4-FFF2-40B4-BE49-F238E27FC236}">
                <a16:creationId xmlns:a16="http://schemas.microsoft.com/office/drawing/2014/main" id="{DB7ED13F-FD1A-8A4A-61A9-144178ADA90B}"/>
              </a:ext>
            </a:extLst>
          </p:cNvPr>
          <p:cNvSpPr txBox="1"/>
          <p:nvPr/>
        </p:nvSpPr>
        <p:spPr>
          <a:xfrm>
            <a:off x="2476678" y="9040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/>
          </a:p>
        </p:txBody>
      </p:sp>
      <p:sp>
        <p:nvSpPr>
          <p:cNvPr id="5" name="Google Shape;123;p13">
            <a:extLst>
              <a:ext uri="{FF2B5EF4-FFF2-40B4-BE49-F238E27FC236}">
                <a16:creationId xmlns:a16="http://schemas.microsoft.com/office/drawing/2014/main" id="{1191CC4F-BD5D-9C33-2947-601E16534392}"/>
              </a:ext>
            </a:extLst>
          </p:cNvPr>
          <p:cNvSpPr txBox="1"/>
          <p:nvPr/>
        </p:nvSpPr>
        <p:spPr>
          <a:xfrm>
            <a:off x="4486400" y="90401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24;p13">
            <a:extLst>
              <a:ext uri="{FF2B5EF4-FFF2-40B4-BE49-F238E27FC236}">
                <a16:creationId xmlns:a16="http://schemas.microsoft.com/office/drawing/2014/main" id="{AFFCC863-9D84-CC61-4157-12A47435179C}"/>
              </a:ext>
            </a:extLst>
          </p:cNvPr>
          <p:cNvSpPr txBox="1"/>
          <p:nvPr/>
        </p:nvSpPr>
        <p:spPr>
          <a:xfrm>
            <a:off x="4486401" y="393705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dilema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32;p13">
            <a:extLst>
              <a:ext uri="{FF2B5EF4-FFF2-40B4-BE49-F238E27FC236}">
                <a16:creationId xmlns:a16="http://schemas.microsoft.com/office/drawing/2014/main" id="{E90B100A-66E0-9B37-F37A-6004C4D752A1}"/>
              </a:ext>
            </a:extLst>
          </p:cNvPr>
          <p:cNvSpPr txBox="1"/>
          <p:nvPr/>
        </p:nvSpPr>
        <p:spPr>
          <a:xfrm>
            <a:off x="2473248" y="39841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pic>
        <p:nvPicPr>
          <p:cNvPr id="8" name="Gráfico 7" descr="Brújula con relleno sólido">
            <a:extLst>
              <a:ext uri="{FF2B5EF4-FFF2-40B4-BE49-F238E27FC236}">
                <a16:creationId xmlns:a16="http://schemas.microsoft.com/office/drawing/2014/main" id="{B2D656B1-140E-1AB2-9F83-F0AFB1078F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3057" y="65108"/>
            <a:ext cx="614815" cy="61481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3CAB15D-0643-B0F0-948B-1239BE7F9F8D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1065</Words>
  <Application>Microsoft Office PowerPoint</Application>
  <PresentationFormat>On-screen Show (4:3)</PresentationFormat>
  <Paragraphs>131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Laura Patricia Zepeda Orantes</cp:lastModifiedBy>
  <cp:revision>9</cp:revision>
  <dcterms:modified xsi:type="dcterms:W3CDTF">2024-04-16T20:54:10Z</dcterms:modified>
</cp:coreProperties>
</file>