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8"/>
  </p:notesMasterIdLst>
  <p:sldIdLst>
    <p:sldId id="256" r:id="rId5"/>
    <p:sldId id="257" r:id="rId6"/>
    <p:sldId id="258" r:id="rId7"/>
  </p:sldIdLst>
  <p:sldSz cx="9144000" cy="6858000" type="screen4x3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432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8132" y="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4203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4" name="Google Shape;14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5" name="Google Shape;1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body" idx="1"/>
          </p:nvPr>
        </p:nvSpPr>
        <p:spPr>
          <a:xfrm rot="5400000">
            <a:off x="3162302" y="-1104897"/>
            <a:ext cx="2819396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1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5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5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2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body" idx="1"/>
          </p:nvPr>
        </p:nvSpPr>
        <p:spPr>
          <a:xfrm>
            <a:off x="457200" y="1600205"/>
            <a:ext cx="8229600" cy="2819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457200" y="160020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4648200" y="160020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body" idx="3"/>
          </p:nvPr>
        </p:nvSpPr>
        <p:spPr>
          <a:xfrm>
            <a:off x="4645027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body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body" idx="1"/>
          </p:nvPr>
        </p:nvSpPr>
        <p:spPr>
          <a:xfrm>
            <a:off x="3575050" y="273054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0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creativecommons.org/licenses/by-sa/4.0/deed.es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5"/>
            <a:ext cx="8229600" cy="2819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Google Shape;12;p1">
            <a:extLst>
              <a:ext uri="{FF2B5EF4-FFF2-40B4-BE49-F238E27FC236}">
                <a16:creationId xmlns:a16="http://schemas.microsoft.com/office/drawing/2014/main" id="{6F191B66-45EB-4179-4936-B945024A9605}"/>
              </a:ext>
            </a:extLst>
          </p:cNvPr>
          <p:cNvSpPr txBox="1">
            <a:spLocks noGrp="1"/>
          </p:cNvSpPr>
          <p:nvPr>
            <p:ph type="dt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" name="Google Shape;13;p1">
            <a:extLst>
              <a:ext uri="{FF2B5EF4-FFF2-40B4-BE49-F238E27FC236}">
                <a16:creationId xmlns:a16="http://schemas.microsoft.com/office/drawing/2014/main" id="{B0CAFC23-1C8C-0D32-1803-31C24867DD4D}"/>
              </a:ext>
            </a:extLst>
          </p:cNvPr>
          <p:cNvSpPr txBox="1">
            <a:spLocks noGrp="1"/>
          </p:cNvSpPr>
          <p:nvPr>
            <p:ph type="ft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14;p1">
            <a:extLst>
              <a:ext uri="{FF2B5EF4-FFF2-40B4-BE49-F238E27FC236}">
                <a16:creationId xmlns:a16="http://schemas.microsoft.com/office/drawing/2014/main" id="{7C97533E-EC8C-1095-583A-3AAEEDDCFF63}"/>
              </a:ext>
            </a:extLst>
          </p:cNvPr>
          <p:cNvSpPr txBox="1">
            <a:spLocks noGrp="1"/>
          </p:cNvSpPr>
          <p:nvPr>
            <p:ph type="sldNum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  <p:sp>
        <p:nvSpPr>
          <p:cNvPr id="5" name="Google Shape;15;p1">
            <a:extLst>
              <a:ext uri="{FF2B5EF4-FFF2-40B4-BE49-F238E27FC236}">
                <a16:creationId xmlns:a16="http://schemas.microsoft.com/office/drawing/2014/main" id="{67E4B32C-FA90-3210-EC71-02FED26F55DA}"/>
              </a:ext>
            </a:extLst>
          </p:cNvPr>
          <p:cNvSpPr txBox="1"/>
          <p:nvPr userDrawn="1"/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10-May-19</a:t>
            </a: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6;p1">
            <a:extLst>
              <a:ext uri="{FF2B5EF4-FFF2-40B4-BE49-F238E27FC236}">
                <a16:creationId xmlns:a16="http://schemas.microsoft.com/office/drawing/2014/main" id="{56FC8F61-4552-F9A7-A29D-83E1A49D9385}"/>
              </a:ext>
            </a:extLst>
          </p:cNvPr>
          <p:cNvSpPr txBox="1"/>
          <p:nvPr userDrawn="1"/>
        </p:nvSpPr>
        <p:spPr>
          <a:xfrm>
            <a:off x="5647357" y="635312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17;p1">
            <a:extLst>
              <a:ext uri="{FF2B5EF4-FFF2-40B4-BE49-F238E27FC236}">
                <a16:creationId xmlns:a16="http://schemas.microsoft.com/office/drawing/2014/main" id="{5776A4E8-F5D9-15A2-9F92-C13F92B617E9}"/>
              </a:ext>
            </a:extLst>
          </p:cNvPr>
          <p:cNvSpPr/>
          <p:nvPr userDrawn="1"/>
        </p:nvSpPr>
        <p:spPr>
          <a:xfrm>
            <a:off x="0" y="6248569"/>
            <a:ext cx="9144000" cy="609431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" name="Google Shape;22;p1">
            <a:extLst>
              <a:ext uri="{FF2B5EF4-FFF2-40B4-BE49-F238E27FC236}">
                <a16:creationId xmlns:a16="http://schemas.microsoft.com/office/drawing/2014/main" id="{A3C7237B-2053-A552-B161-26326FCEA4D2}"/>
              </a:ext>
            </a:extLst>
          </p:cNvPr>
          <p:cNvCxnSpPr/>
          <p:nvPr userDrawn="1"/>
        </p:nvCxnSpPr>
        <p:spPr>
          <a:xfrm>
            <a:off x="1543728" y="6332725"/>
            <a:ext cx="0" cy="432000"/>
          </a:xfrm>
          <a:prstGeom prst="straightConnector1">
            <a:avLst/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" name="Google Shape;23;p1">
            <a:extLst>
              <a:ext uri="{FF2B5EF4-FFF2-40B4-BE49-F238E27FC236}">
                <a16:creationId xmlns:a16="http://schemas.microsoft.com/office/drawing/2014/main" id="{D4922BA4-C657-3B45-2D3A-B16C82309A62}"/>
              </a:ext>
            </a:extLst>
          </p:cNvPr>
          <p:cNvSpPr/>
          <p:nvPr userDrawn="1"/>
        </p:nvSpPr>
        <p:spPr>
          <a:xfrm>
            <a:off x="6029491" y="6317893"/>
            <a:ext cx="2055093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8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" name="Imagen 23" descr="Imagen que contiene Texto&#10;&#10;Descripción generada automáticamente">
            <a:extLst>
              <a:ext uri="{FF2B5EF4-FFF2-40B4-BE49-F238E27FC236}">
                <a16:creationId xmlns:a16="http://schemas.microsoft.com/office/drawing/2014/main" id="{5B62D27A-DA0C-A08C-145B-6422ABC341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66936" y="6401408"/>
            <a:ext cx="1293441" cy="345508"/>
          </a:xfrm>
          <a:prstGeom prst="rect">
            <a:avLst/>
          </a:prstGeom>
        </p:spPr>
      </p:pic>
      <p:sp>
        <p:nvSpPr>
          <p:cNvPr id="25" name="Rectangle 7">
            <a:extLst>
              <a:ext uri="{FF2B5EF4-FFF2-40B4-BE49-F238E27FC236}">
                <a16:creationId xmlns:a16="http://schemas.microsoft.com/office/drawing/2014/main" id="{9E920B91-49DE-92EF-5F13-85F548965075}"/>
              </a:ext>
            </a:extLst>
          </p:cNvPr>
          <p:cNvSpPr/>
          <p:nvPr userDrawn="1"/>
        </p:nvSpPr>
        <p:spPr>
          <a:xfrm>
            <a:off x="2572801" y="6298351"/>
            <a:ext cx="63899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Arquitectura Pedagógica. (2023). Canvas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Grupos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enfoque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[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PPT].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Estrategias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Aprendizaje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Activo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4.0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Dirección de Innovación Educativa y Aprendizaje Digital, Tecnológico de Monterrey. https://innovacioneducativa.tec.mx/es/recursos-pedagogicos/estrategias-de-aprendizaje-activo</a:t>
            </a:r>
          </a:p>
        </p:txBody>
      </p:sp>
      <p:pic>
        <p:nvPicPr>
          <p:cNvPr id="26" name="Imagen 25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3B075DB1-D86D-12C3-7F6A-C67F57C87CCD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647745" y="6412317"/>
            <a:ext cx="899160" cy="316954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9D705AFB-AFDD-7ACF-9F52-C53DE8C3D511}"/>
              </a:ext>
            </a:extLst>
          </p:cNvPr>
          <p:cNvSpPr txBox="1"/>
          <p:nvPr userDrawn="1"/>
        </p:nvSpPr>
        <p:spPr>
          <a:xfrm>
            <a:off x="2572801" y="6519187"/>
            <a:ext cx="65568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Adaptado del 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Business </a:t>
            </a:r>
            <a:r>
              <a:rPr lang="es-ES" sz="700" b="0" i="1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Canvas  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diseñado por Business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Foundry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AG</a:t>
            </a:r>
            <a:endParaRPr lang="es-ES" sz="7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/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obra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está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bajo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una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Licencia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1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Creative Commons 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Atribución-</a:t>
            </a:r>
            <a:r>
              <a:rPr lang="es-ES" sz="700" b="0" i="0" u="none" strike="noStrike" cap="none" dirty="0" err="1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CompartirIgual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4.0 International (CC BY-SA 4.0 DEED)</a:t>
            </a:r>
            <a:endParaRPr lang="es-ES" sz="700" b="0" i="0" u="none" strike="noStrike" cap="none" dirty="0">
              <a:solidFill>
                <a:schemeClr val="bg1"/>
              </a:solidFill>
              <a:latin typeface="Calibri"/>
              <a:cs typeface="Calibri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10" Type="http://schemas.openxmlformats.org/officeDocument/2006/relationships/image" Target="../media/image6.png"/><Relationship Id="rId4" Type="http://schemas.openxmlformats.org/officeDocument/2006/relationships/image" Target="../media/image4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10" Type="http://schemas.openxmlformats.org/officeDocument/2006/relationships/image" Target="../media/image6.png"/><Relationship Id="rId4" Type="http://schemas.openxmlformats.org/officeDocument/2006/relationships/image" Target="../media/image4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/>
          <p:nvPr/>
        </p:nvSpPr>
        <p:spPr>
          <a:xfrm>
            <a:off x="4432300" y="4705350"/>
            <a:ext cx="4292600" cy="1447554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4419600" y="686898"/>
            <a:ext cx="2216150" cy="2507152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3"/>
          <p:cNvSpPr/>
          <p:nvPr/>
        </p:nvSpPr>
        <p:spPr>
          <a:xfrm>
            <a:off x="292101" y="677372"/>
            <a:ext cx="1917699" cy="2224577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1948894" y="3393182"/>
            <a:ext cx="2298700" cy="2753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éxito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grupo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focal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depender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la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calidad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las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preguntas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 que se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tienen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pensar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planificar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previamente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Los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tipos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preguntas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considerar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son: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Preguntas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iniciales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preguntas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generales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todos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pueden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contestar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datos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común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Preguntas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introducción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Son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preguntas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conectan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eventos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pasados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promueve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conversación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dirty="0"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Preguntas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transición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guía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las personas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participantes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sobre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la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sesión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Preguntas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clave: son las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preguntas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necesarias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lograr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nuestro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la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sesión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mismas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se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tendrán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analizar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detenimiento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Preguntas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finales: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normalmente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permiten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persona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participante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agregue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algo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más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le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faltó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compartir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3"/>
          <p:cNvSpPr/>
          <p:nvPr/>
        </p:nvSpPr>
        <p:spPr>
          <a:xfrm>
            <a:off x="4393879" y="734260"/>
            <a:ext cx="1654495" cy="40915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Tipo de sesión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304799" y="756980"/>
            <a:ext cx="1828052" cy="36893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Subcompetencias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1984500" y="2890867"/>
            <a:ext cx="2047750" cy="37149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Diseño del guion de discusión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3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44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3"/>
          <p:cNvSpPr/>
          <p:nvPr/>
        </p:nvSpPr>
        <p:spPr>
          <a:xfrm>
            <a:off x="6573666" y="734100"/>
            <a:ext cx="2143001" cy="40382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Personas </a:t>
            </a:r>
            <a:r>
              <a:rPr lang="en-US" b="1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400" b="1" i="0" u="none" strike="noStrike" cap="none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articipantes</a:t>
            </a:r>
            <a:endParaRPr sz="1400" b="0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4" name="Google Shape;10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63784" y="761173"/>
            <a:ext cx="212737" cy="23637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3"/>
          <p:cNvSpPr txBox="1"/>
          <p:nvPr/>
        </p:nvSpPr>
        <p:spPr>
          <a:xfrm>
            <a:off x="1714860" y="1988301"/>
            <a:ext cx="529068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3987004" y="5429115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8298406" y="5449189"/>
            <a:ext cx="619436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3"/>
          <p:cNvSpPr/>
          <p:nvPr/>
        </p:nvSpPr>
        <p:spPr>
          <a:xfrm>
            <a:off x="2222122" y="709033"/>
            <a:ext cx="1943478" cy="39093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Objetivo de la sesión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8262936" y="2470275"/>
            <a:ext cx="67030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0" name="Google Shape;110;p13" descr="Resultado de imagen para idea ico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48272" y="765367"/>
            <a:ext cx="257028" cy="257028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3"/>
          <p:cNvSpPr/>
          <p:nvPr/>
        </p:nvSpPr>
        <p:spPr>
          <a:xfrm>
            <a:off x="2266950" y="1286756"/>
            <a:ext cx="2086536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Consiste</a:t>
            </a: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describir</a:t>
            </a: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US" sz="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propósito</a:t>
            </a: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de la </a:t>
            </a:r>
            <a:r>
              <a:rPr lang="en-US" sz="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sesión</a:t>
            </a: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Puedes</a:t>
            </a: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tratar</a:t>
            </a: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de responder las </a:t>
            </a:r>
            <a:r>
              <a:rPr lang="en-US" sz="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siguiente</a:t>
            </a: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preguntas</a:t>
            </a: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: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¿</a:t>
            </a:r>
            <a:r>
              <a:rPr lang="en-US" sz="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Qué</a:t>
            </a: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es</a:t>
            </a: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lo que se </a:t>
            </a:r>
            <a:r>
              <a:rPr lang="en-US" sz="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pretende</a:t>
            </a: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encontrar</a:t>
            </a: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?, ¿para </a:t>
            </a:r>
            <a:r>
              <a:rPr lang="en-US" sz="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qué</a:t>
            </a: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?, ¿</a:t>
            </a:r>
            <a:r>
              <a:rPr lang="en-US" sz="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sobre</a:t>
            </a: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qué</a:t>
            </a: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tema</a:t>
            </a: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hablará</a:t>
            </a: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? Y ¿con </a:t>
            </a:r>
            <a:r>
              <a:rPr lang="en-US" sz="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qué</a:t>
            </a: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fin?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3"/>
          <p:cNvSpPr/>
          <p:nvPr/>
        </p:nvSpPr>
        <p:spPr>
          <a:xfrm>
            <a:off x="6645401" y="1038082"/>
            <a:ext cx="2041399" cy="1798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Selección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perfil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debe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cumplir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las personas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participantes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se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requieren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la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sesión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que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aplique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),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dirty="0"/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Edad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Género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Semestre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Gustos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afines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Nacionalidad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Asimismo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incluye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requiere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apoyo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adicional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observadores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relatores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apoyen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la persona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moderadora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46" marR="0" lvl="0" indent="-120646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3"/>
          <p:cNvSpPr/>
          <p:nvPr/>
        </p:nvSpPr>
        <p:spPr>
          <a:xfrm>
            <a:off x="4406898" y="4972050"/>
            <a:ext cx="4006852" cy="988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Algunos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los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riesgos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se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pueden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presentar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son:</a:t>
            </a:r>
            <a:endParaRPr dirty="0"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lleguen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las personas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participantes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Se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sugiere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envíe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invitación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 días de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anticipación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indicando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lugar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hora y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fecha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sea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posible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observar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tomar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nota de lo que se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compartió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Se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sugiere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grabar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sesión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video o audio,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aunque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preferentemente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sea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video para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poder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observarlos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que sea virtual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puede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suceder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la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sesión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irrumpa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Se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recomienda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sea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herramienta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tecnológica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confiable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hacer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pruebas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antes de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iniciar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114" name="Google Shape;114;p13"/>
          <p:cNvSpPr/>
          <p:nvPr/>
        </p:nvSpPr>
        <p:spPr>
          <a:xfrm>
            <a:off x="304798" y="1106272"/>
            <a:ext cx="186690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Listado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las subcompetencias que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desarrollará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estudiantadado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durante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sesión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3"/>
          <p:cNvSpPr txBox="1"/>
          <p:nvPr/>
        </p:nvSpPr>
        <p:spPr>
          <a:xfrm>
            <a:off x="896916" y="57630"/>
            <a:ext cx="23934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 de </a:t>
            </a:r>
            <a:r>
              <a:rPr lang="en-US" sz="1400" b="0" i="0" u="none" strike="noStrike" cap="none" dirty="0" err="1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diseño</a:t>
            </a:r>
            <a:r>
              <a:rPr lang="en-US" sz="1400" b="0" i="0" u="none" strike="noStrike" cap="none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 err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Grupos</a:t>
            </a:r>
            <a:r>
              <a:rPr lang="en-US" sz="1400" b="1" i="0" u="none" strike="noStrike" cap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400" b="1" i="0" u="none" strike="noStrike" cap="none" dirty="0" err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enfoque</a:t>
            </a:r>
            <a:endParaRPr sz="1400" b="1" i="0" u="none" strike="noStrike" cap="none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3"/>
          <p:cNvSpPr txBox="1"/>
          <p:nvPr/>
        </p:nvSpPr>
        <p:spPr>
          <a:xfrm>
            <a:off x="2652443" y="63064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Materia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3"/>
          <p:cNvSpPr txBox="1"/>
          <p:nvPr/>
        </p:nvSpPr>
        <p:spPr>
          <a:xfrm>
            <a:off x="4662165" y="63065"/>
            <a:ext cx="3338836" cy="24822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</a:t>
            </a:r>
            <a:r>
              <a:rPr lang="en-US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1100" b="0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docente</a:t>
            </a:r>
            <a:endParaRPr sz="11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3"/>
          <p:cNvSpPr txBox="1"/>
          <p:nvPr/>
        </p:nvSpPr>
        <p:spPr>
          <a:xfrm>
            <a:off x="4662166" y="366369"/>
            <a:ext cx="3338835" cy="2547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 de la sesión</a:t>
            </a:r>
            <a:endParaRPr sz="11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3"/>
          <p:cNvSpPr txBox="1"/>
          <p:nvPr/>
        </p:nvSpPr>
        <p:spPr>
          <a:xfrm>
            <a:off x="3976182" y="2188859"/>
            <a:ext cx="51126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3"/>
          <p:cNvSpPr txBox="1"/>
          <p:nvPr/>
        </p:nvSpPr>
        <p:spPr>
          <a:xfrm>
            <a:off x="6231789" y="2531759"/>
            <a:ext cx="59481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 dirty="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3"/>
          <p:cNvSpPr txBox="1"/>
          <p:nvPr/>
        </p:nvSpPr>
        <p:spPr>
          <a:xfrm>
            <a:off x="1506263" y="5450766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2" name="Google Shape;122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343603" y="3236213"/>
            <a:ext cx="373064" cy="227984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3"/>
          <p:cNvSpPr txBox="1"/>
          <p:nvPr/>
        </p:nvSpPr>
        <p:spPr>
          <a:xfrm>
            <a:off x="2649013" y="371081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Semestre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3"/>
          <p:cNvSpPr/>
          <p:nvPr/>
        </p:nvSpPr>
        <p:spPr>
          <a:xfrm>
            <a:off x="2647949" y="2941380"/>
            <a:ext cx="1739901" cy="36893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3"/>
          <p:cNvSpPr/>
          <p:nvPr/>
        </p:nvSpPr>
        <p:spPr>
          <a:xfrm>
            <a:off x="4452803" y="3491012"/>
            <a:ext cx="4233997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Consiste en planear los instrumentos que se utilizarán y en su caso herramientas tecnológicas (en caso de tener un grupo grande con muchas preguntas) que permitirán el análisis de los resultados para el informe de los hallazgos.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7" name="Google Shape;127;p13"/>
          <p:cNvCxnSpPr/>
          <p:nvPr/>
        </p:nvCxnSpPr>
        <p:spPr>
          <a:xfrm>
            <a:off x="6451600" y="3194050"/>
            <a:ext cx="2343150" cy="0"/>
          </a:xfrm>
          <a:prstGeom prst="straightConnector1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128" name="Google Shape;128;p13"/>
          <p:cNvSpPr txBox="1"/>
          <p:nvPr/>
        </p:nvSpPr>
        <p:spPr>
          <a:xfrm>
            <a:off x="8266656" y="3906139"/>
            <a:ext cx="619436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" name="Google Shape;129;p13" descr="Meeti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79395" y="139825"/>
            <a:ext cx="408373" cy="408373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3"/>
          <p:cNvSpPr/>
          <p:nvPr/>
        </p:nvSpPr>
        <p:spPr>
          <a:xfrm>
            <a:off x="4429843" y="976427"/>
            <a:ext cx="2091607" cy="1817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Selección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tipo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sesión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grupo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focal que se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realizará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lo que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permite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definir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cantidad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las personas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participantes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grupo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Pueden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ser: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Díada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dos personas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participantes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Tríada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personas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participantes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Grupo focal Mini: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aproximadamente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4-5 personas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participantes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Grupo focal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Estándar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8 personas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participantes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.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Gang Test o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Encuesta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Más de 12 hasta 14 personas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participantes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Así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número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sesiones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se </a:t>
            </a:r>
            <a:r>
              <a:rPr lang="en-US" sz="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requieren</a:t>
            </a: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171446" marR="0" lvl="0" indent="-120646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13"/>
          <p:cNvCxnSpPr/>
          <p:nvPr/>
        </p:nvCxnSpPr>
        <p:spPr>
          <a:xfrm>
            <a:off x="2228850" y="2889250"/>
            <a:ext cx="2171700" cy="0"/>
          </a:xfrm>
          <a:prstGeom prst="straightConnector1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</p:cxnSp>
      <p:cxnSp>
        <p:nvCxnSpPr>
          <p:cNvPr id="132" name="Google Shape;132;p13"/>
          <p:cNvCxnSpPr/>
          <p:nvPr/>
        </p:nvCxnSpPr>
        <p:spPr>
          <a:xfrm>
            <a:off x="1993900" y="2895600"/>
            <a:ext cx="0" cy="3251200"/>
          </a:xfrm>
          <a:prstGeom prst="straightConnector1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133" name="Google Shape;133;p13"/>
          <p:cNvSpPr/>
          <p:nvPr/>
        </p:nvSpPr>
        <p:spPr>
          <a:xfrm>
            <a:off x="269999" y="2903122"/>
            <a:ext cx="1577851" cy="40382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Planeación de la sesión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3"/>
          <p:cNvSpPr/>
          <p:nvPr/>
        </p:nvSpPr>
        <p:spPr>
          <a:xfrm>
            <a:off x="276943" y="3459277"/>
            <a:ext cx="1621707" cy="1856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Consiste en identificar el lugar, hora y día de la(s) sesión o sesiones que se llevarán a cabo; así como el tiempo que se requerirá.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sugiere diseñar una agenda para la sesión.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46" marR="0" lvl="0" indent="-120646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5" name="Google Shape;135;p13"/>
          <p:cNvCxnSpPr/>
          <p:nvPr/>
        </p:nvCxnSpPr>
        <p:spPr>
          <a:xfrm>
            <a:off x="4425950" y="3206750"/>
            <a:ext cx="0" cy="1517650"/>
          </a:xfrm>
          <a:prstGeom prst="straightConnector1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136" name="Google Shape;136;p13"/>
          <p:cNvSpPr/>
          <p:nvPr/>
        </p:nvSpPr>
        <p:spPr>
          <a:xfrm>
            <a:off x="4406899" y="3179483"/>
            <a:ext cx="996125" cy="313017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Análisis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13"/>
          <p:cNvSpPr/>
          <p:nvPr/>
        </p:nvSpPr>
        <p:spPr>
          <a:xfrm>
            <a:off x="4416550" y="4713318"/>
            <a:ext cx="1577849" cy="17004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Posibles</a:t>
            </a:r>
            <a:r>
              <a:rPr lang="en-US" sz="1400" b="1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i="0" u="none" strike="noStrike" cap="none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riesgos</a:t>
            </a:r>
            <a:endParaRPr sz="1400" b="0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" name="Google Shape;138;p1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338002" y="4796883"/>
            <a:ext cx="347225" cy="294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13" descr="Meeting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258700" y="715150"/>
            <a:ext cx="319900" cy="31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13" descr="Checklist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097300" y="2928900"/>
            <a:ext cx="341350" cy="34135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132;p13"/>
          <p:cNvSpPr/>
          <p:nvPr/>
        </p:nvSpPr>
        <p:spPr>
          <a:xfrm>
            <a:off x="8394039" y="760879"/>
            <a:ext cx="272192" cy="295675"/>
          </a:xfrm>
          <a:custGeom>
            <a:avLst/>
            <a:gdLst/>
            <a:ahLst/>
            <a:cxnLst/>
            <a:rect l="l" t="t" r="r" b="b"/>
            <a:pathLst>
              <a:path w="540885" h="504826" extrusionOk="0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rgbClr val="2C2C2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0" name="Google Shape;102;p10"/>
          <p:cNvPicPr preferRelativeResize="0"/>
          <p:nvPr/>
        </p:nvPicPr>
        <p:blipFill rotWithShape="1">
          <a:blip r:embed="rId10">
            <a:alphaModFix/>
            <a:biLevel thresh="75000"/>
          </a:blip>
          <a:srcRect/>
          <a:stretch/>
        </p:blipFill>
        <p:spPr>
          <a:xfrm>
            <a:off x="1679606" y="2893948"/>
            <a:ext cx="349346" cy="34057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E652AAE1-F3B6-5DB1-9BB0-877B73AA9B2F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4"/>
          <p:cNvSpPr/>
          <p:nvPr/>
        </p:nvSpPr>
        <p:spPr>
          <a:xfrm>
            <a:off x="4432300" y="4705350"/>
            <a:ext cx="4292600" cy="1447554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4"/>
          <p:cNvSpPr/>
          <p:nvPr/>
        </p:nvSpPr>
        <p:spPr>
          <a:xfrm>
            <a:off x="4419600" y="686898"/>
            <a:ext cx="2216150" cy="2507152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4"/>
          <p:cNvSpPr/>
          <p:nvPr/>
        </p:nvSpPr>
        <p:spPr>
          <a:xfrm>
            <a:off x="273051" y="658322"/>
            <a:ext cx="1917699" cy="2224577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4"/>
          <p:cNvSpPr/>
          <p:nvPr/>
        </p:nvSpPr>
        <p:spPr>
          <a:xfrm>
            <a:off x="2019300" y="3500249"/>
            <a:ext cx="2298700" cy="1433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US" sz="800" b="0" i="0" u="none" strike="noStrike" cap="none">
                <a:latin typeface="Calibri"/>
                <a:ea typeface="Calibri"/>
                <a:cs typeface="Calibri"/>
                <a:sym typeface="Calibri"/>
              </a:rPr>
              <a:t>Preguntas iniciales: </a:t>
            </a:r>
            <a:endParaRPr/>
          </a:p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latin typeface="Calibri"/>
                <a:ea typeface="Calibri"/>
                <a:cs typeface="Calibri"/>
                <a:sym typeface="Calibri"/>
              </a:rPr>
              <a:t>Edad, género y nacionalidad.</a:t>
            </a:r>
            <a:endParaRPr/>
          </a:p>
          <a:p>
            <a:pPr marL="171450" marR="0" lvl="0" indent="-120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US" sz="800" b="0" i="0" u="none" strike="noStrike" cap="none">
                <a:latin typeface="Calibri"/>
                <a:ea typeface="Calibri"/>
                <a:cs typeface="Calibri"/>
                <a:sym typeface="Calibri"/>
              </a:rPr>
              <a:t>Preguntas de introducción: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latin typeface="Calibri"/>
                <a:ea typeface="Calibri"/>
                <a:cs typeface="Calibri"/>
                <a:sym typeface="Calibri"/>
              </a:rPr>
              <a:t>¿Oíste hablar sobre el movimiento #meToo?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US" sz="800" b="0" i="0" u="none" strike="noStrike" cap="none">
                <a:latin typeface="Calibri"/>
                <a:ea typeface="Calibri"/>
                <a:cs typeface="Calibri"/>
                <a:sym typeface="Calibri"/>
              </a:rPr>
              <a:t>Preguntas de transición: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latin typeface="Calibri"/>
                <a:ea typeface="Calibri"/>
                <a:cs typeface="Calibri"/>
                <a:sym typeface="Calibri"/>
              </a:rPr>
              <a:t>¿Te enteraste de algún suceso que haya sido alarmante relacionado con el movimiento #meToo?</a:t>
            </a:r>
            <a:endParaRPr/>
          </a:p>
          <a:p>
            <a:pPr marL="171450" marR="0" lvl="0" indent="-120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US" sz="800" b="0" i="0" u="none" strike="noStrike" cap="none">
                <a:latin typeface="Calibri"/>
                <a:ea typeface="Calibri"/>
                <a:cs typeface="Calibri"/>
                <a:sym typeface="Calibri"/>
              </a:rPr>
              <a:t>Preguntas clave: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latin typeface="Calibri"/>
                <a:ea typeface="Calibri"/>
                <a:cs typeface="Calibri"/>
                <a:sym typeface="Calibri"/>
              </a:rPr>
              <a:t>¿Qué opinas sobre esos tipos de movimiento?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latin typeface="Calibri"/>
                <a:ea typeface="Calibri"/>
                <a:cs typeface="Calibri"/>
                <a:sym typeface="Calibri"/>
              </a:rPr>
              <a:t>¿Por qué de manera anónima?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latin typeface="Calibri"/>
                <a:ea typeface="Calibri"/>
                <a:cs typeface="Calibri"/>
                <a:sym typeface="Calibri"/>
              </a:rPr>
              <a:t>¿Qué tan confiable te parece que era?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latin typeface="Calibri"/>
                <a:ea typeface="Calibri"/>
                <a:cs typeface="Calibri"/>
                <a:sym typeface="Calibri"/>
              </a:rPr>
              <a:t>¿Tú participaste o conociste a alguien que se uniera al movimiento?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US" sz="800" b="0" i="0" u="none" strike="noStrike" cap="none">
                <a:latin typeface="Calibri"/>
                <a:ea typeface="Calibri"/>
                <a:cs typeface="Calibri"/>
                <a:sym typeface="Calibri"/>
              </a:rPr>
              <a:t>Preguntas finales: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latin typeface="Calibri"/>
                <a:ea typeface="Calibri"/>
                <a:cs typeface="Calibri"/>
                <a:sym typeface="Calibri"/>
              </a:rPr>
              <a:t>¿Algo más que quieras agregar?</a:t>
            </a:r>
            <a:endParaRPr sz="800" b="0" i="0" u="none" strike="noStrike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4"/>
          <p:cNvSpPr/>
          <p:nvPr/>
        </p:nvSpPr>
        <p:spPr>
          <a:xfrm>
            <a:off x="4393879" y="734260"/>
            <a:ext cx="1654495" cy="40915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Tipo de sesión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4"/>
          <p:cNvSpPr/>
          <p:nvPr/>
        </p:nvSpPr>
        <p:spPr>
          <a:xfrm>
            <a:off x="304799" y="756980"/>
            <a:ext cx="1828052" cy="36893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Subcompetencias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4"/>
          <p:cNvSpPr/>
          <p:nvPr/>
        </p:nvSpPr>
        <p:spPr>
          <a:xfrm>
            <a:off x="1984500" y="2890867"/>
            <a:ext cx="2047750" cy="37149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Diseño del guion de discusión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14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44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14"/>
          <p:cNvSpPr/>
          <p:nvPr/>
        </p:nvSpPr>
        <p:spPr>
          <a:xfrm>
            <a:off x="6645399" y="718722"/>
            <a:ext cx="2143001" cy="40382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Personas </a:t>
            </a:r>
            <a:r>
              <a:rPr lang="en-US" b="1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400" b="1" i="0" u="none" strike="noStrike" cap="none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articipantes</a:t>
            </a:r>
            <a:endParaRPr sz="1400" b="0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5" name="Google Shape;155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63784" y="761173"/>
            <a:ext cx="212737" cy="236375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14"/>
          <p:cNvSpPr txBox="1"/>
          <p:nvPr/>
        </p:nvSpPr>
        <p:spPr>
          <a:xfrm>
            <a:off x="1714860" y="1988301"/>
            <a:ext cx="529068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14"/>
          <p:cNvSpPr txBox="1"/>
          <p:nvPr/>
        </p:nvSpPr>
        <p:spPr>
          <a:xfrm>
            <a:off x="4025104" y="5429115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14"/>
          <p:cNvSpPr txBox="1"/>
          <p:nvPr/>
        </p:nvSpPr>
        <p:spPr>
          <a:xfrm>
            <a:off x="8298406" y="5449189"/>
            <a:ext cx="619436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14"/>
          <p:cNvSpPr/>
          <p:nvPr/>
        </p:nvSpPr>
        <p:spPr>
          <a:xfrm>
            <a:off x="2222122" y="709033"/>
            <a:ext cx="1943478" cy="39093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Objetivo de la sesión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14"/>
          <p:cNvSpPr txBox="1"/>
          <p:nvPr/>
        </p:nvSpPr>
        <p:spPr>
          <a:xfrm>
            <a:off x="8262936" y="2470275"/>
            <a:ext cx="67030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14" descr="Resultado de imagen para idea ico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48272" y="765367"/>
            <a:ext cx="257028" cy="257028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14"/>
          <p:cNvSpPr/>
          <p:nvPr/>
        </p:nvSpPr>
        <p:spPr>
          <a:xfrm>
            <a:off x="2235200" y="1403350"/>
            <a:ext cx="2086536" cy="852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US" sz="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Identificar</a:t>
            </a: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percepción</a:t>
            </a: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de las y los </a:t>
            </a:r>
            <a:r>
              <a:rPr lang="en-US" sz="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estudiantes</a:t>
            </a: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sobre</a:t>
            </a: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movimiento</a:t>
            </a: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#meToo.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4"/>
          <p:cNvSpPr/>
          <p:nvPr/>
        </p:nvSpPr>
        <p:spPr>
          <a:xfrm>
            <a:off x="6651751" y="1380983"/>
            <a:ext cx="2041399" cy="144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Cualquier</a:t>
            </a: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estudiantado</a:t>
            </a: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entre 17 y 19 </a:t>
            </a:r>
            <a:r>
              <a:rPr lang="en-US" sz="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años</a:t>
            </a: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Se </a:t>
            </a:r>
            <a:r>
              <a:rPr lang="en-US" sz="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requiere</a:t>
            </a: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adicionalmente</a:t>
            </a: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apoyo</a:t>
            </a: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de 1 persona </a:t>
            </a:r>
            <a:r>
              <a:rPr lang="en-US" sz="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observadora</a:t>
            </a: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para </a:t>
            </a:r>
            <a:r>
              <a:rPr lang="en-US" sz="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anotar</a:t>
            </a: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reacciones</a:t>
            </a: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de las y los </a:t>
            </a:r>
            <a:r>
              <a:rPr lang="en-US" sz="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participantes</a:t>
            </a: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4"/>
          <p:cNvSpPr/>
          <p:nvPr/>
        </p:nvSpPr>
        <p:spPr>
          <a:xfrm>
            <a:off x="4438648" y="5022850"/>
            <a:ext cx="4006852" cy="988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US" sz="800" b="0" i="0" u="none" strike="noStrike" cap="none">
                <a:latin typeface="Calibri"/>
                <a:ea typeface="Calibri"/>
                <a:cs typeface="Calibri"/>
                <a:sym typeface="Calibri"/>
              </a:rPr>
              <a:t>Se enviará invitación con días de anticipación, indicando lugar, hora y fecha a través de Google 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US" sz="800" b="0" i="0" u="none" strike="noStrike" cap="none">
                <a:latin typeface="Calibri"/>
                <a:ea typeface="Calibri"/>
                <a:cs typeface="Calibri"/>
                <a:sym typeface="Calibri"/>
              </a:rPr>
              <a:t>Se grabará la sesión.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US" sz="800" b="0" i="0" u="none" strike="noStrike" cap="none">
                <a:latin typeface="Calibri"/>
                <a:ea typeface="Calibri"/>
                <a:cs typeface="Calibri"/>
                <a:sym typeface="Calibri"/>
              </a:rPr>
              <a:t>Como será virtual la sesión se utilizará una herramienta de videoconferencia con licencia y se harán pruebas para evitar riesgos durante la sesión.</a:t>
            </a:r>
            <a:endParaRPr/>
          </a:p>
        </p:txBody>
      </p:sp>
      <p:sp>
        <p:nvSpPr>
          <p:cNvPr id="165" name="Google Shape;165;p14"/>
          <p:cNvSpPr/>
          <p:nvPr/>
        </p:nvSpPr>
        <p:spPr>
          <a:xfrm>
            <a:off x="304798" y="1282700"/>
            <a:ext cx="1866901" cy="285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SEG0301 </a:t>
            </a:r>
            <a:r>
              <a:rPr lang="en-US" sz="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Diversidad</a:t>
            </a: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SEG0402 </a:t>
            </a:r>
            <a:r>
              <a:rPr lang="en-US" sz="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Argumentación</a:t>
            </a:r>
            <a:endParaRPr dirty="0"/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US" sz="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Ética</a:t>
            </a: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SEG0401 </a:t>
            </a:r>
            <a:r>
              <a:rPr lang="en-US" sz="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Reconocimiento</a:t>
            </a: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y</a:t>
            </a:r>
            <a:endParaRPr dirty="0"/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US" sz="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Empatía</a:t>
            </a: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SEG0601 </a:t>
            </a:r>
            <a:r>
              <a:rPr lang="en-US" sz="800" b="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Lenguaje</a:t>
            </a:r>
            <a:r>
              <a:rPr lang="en-US" sz="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 oral</a:t>
            </a:r>
            <a:endParaRPr sz="800" b="0" i="0" u="none" strike="noStrike" cap="none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14"/>
          <p:cNvSpPr txBox="1"/>
          <p:nvPr/>
        </p:nvSpPr>
        <p:spPr>
          <a:xfrm>
            <a:off x="3976182" y="2188859"/>
            <a:ext cx="51126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14"/>
          <p:cNvSpPr txBox="1"/>
          <p:nvPr/>
        </p:nvSpPr>
        <p:spPr>
          <a:xfrm>
            <a:off x="6180989" y="2480959"/>
            <a:ext cx="59481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14"/>
          <p:cNvSpPr txBox="1"/>
          <p:nvPr/>
        </p:nvSpPr>
        <p:spPr>
          <a:xfrm>
            <a:off x="1506263" y="5450766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3" name="Google Shape;173;p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343603" y="3236213"/>
            <a:ext cx="373064" cy="227984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14"/>
          <p:cNvSpPr/>
          <p:nvPr/>
        </p:nvSpPr>
        <p:spPr>
          <a:xfrm>
            <a:off x="2647949" y="2941380"/>
            <a:ext cx="1739901" cy="36893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14"/>
          <p:cNvSpPr/>
          <p:nvPr/>
        </p:nvSpPr>
        <p:spPr>
          <a:xfrm>
            <a:off x="4452803" y="3491012"/>
            <a:ext cx="4233997" cy="649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US" sz="800" b="0" i="0" u="none" strike="noStrike" cap="none">
                <a:latin typeface="Calibri"/>
                <a:ea typeface="Calibri"/>
                <a:cs typeface="Calibri"/>
                <a:sym typeface="Calibri"/>
              </a:rPr>
              <a:t>Durante la observación se requiere de una guía de observación.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US" sz="800" b="0" i="0" u="none" strike="noStrike" cap="none">
                <a:latin typeface="Calibri"/>
                <a:ea typeface="Calibri"/>
                <a:cs typeface="Calibri"/>
                <a:sym typeface="Calibri"/>
              </a:rPr>
              <a:t>Para el análisis de los resultados se requerirá de una matriz para establecer categorías y agrupar los datos.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US" sz="800" b="0" i="0" u="none" strike="noStrike" cap="none">
                <a:latin typeface="Calibri"/>
                <a:ea typeface="Calibri"/>
                <a:cs typeface="Calibri"/>
                <a:sym typeface="Calibri"/>
              </a:rPr>
              <a:t>Comprarán las notas de observación y la grabación.</a:t>
            </a:r>
            <a:endParaRPr/>
          </a:p>
          <a:p>
            <a:pPr marL="171450" marR="0" lvl="0" indent="-120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20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8" name="Google Shape;178;p14"/>
          <p:cNvCxnSpPr/>
          <p:nvPr/>
        </p:nvCxnSpPr>
        <p:spPr>
          <a:xfrm>
            <a:off x="6451600" y="3194050"/>
            <a:ext cx="2343150" cy="0"/>
          </a:xfrm>
          <a:prstGeom prst="straightConnector1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179" name="Google Shape;179;p14"/>
          <p:cNvSpPr txBox="1"/>
          <p:nvPr/>
        </p:nvSpPr>
        <p:spPr>
          <a:xfrm>
            <a:off x="8266656" y="3906139"/>
            <a:ext cx="619436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14"/>
          <p:cNvSpPr/>
          <p:nvPr/>
        </p:nvSpPr>
        <p:spPr>
          <a:xfrm>
            <a:off x="4429843" y="1435100"/>
            <a:ext cx="2091607" cy="13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latin typeface="Calibri"/>
                <a:ea typeface="Calibri"/>
                <a:cs typeface="Calibri"/>
                <a:sym typeface="Calibri"/>
              </a:rPr>
              <a:t>Grupo focal estándar: 8 participantes 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latin typeface="Calibri"/>
                <a:ea typeface="Calibri"/>
                <a:cs typeface="Calibri"/>
                <a:sym typeface="Calibri"/>
              </a:rPr>
              <a:t>1 sesión.</a:t>
            </a:r>
            <a:endParaRPr/>
          </a:p>
        </p:txBody>
      </p:sp>
      <p:cxnSp>
        <p:nvCxnSpPr>
          <p:cNvPr id="182" name="Google Shape;182;p14"/>
          <p:cNvCxnSpPr/>
          <p:nvPr/>
        </p:nvCxnSpPr>
        <p:spPr>
          <a:xfrm>
            <a:off x="2228850" y="2889250"/>
            <a:ext cx="2171700" cy="0"/>
          </a:xfrm>
          <a:prstGeom prst="straightConnector1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</p:cxnSp>
      <p:cxnSp>
        <p:nvCxnSpPr>
          <p:cNvPr id="183" name="Google Shape;183;p14"/>
          <p:cNvCxnSpPr/>
          <p:nvPr/>
        </p:nvCxnSpPr>
        <p:spPr>
          <a:xfrm>
            <a:off x="1993900" y="2895600"/>
            <a:ext cx="0" cy="3251200"/>
          </a:xfrm>
          <a:prstGeom prst="straightConnector1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184" name="Google Shape;184;p14"/>
          <p:cNvSpPr/>
          <p:nvPr/>
        </p:nvSpPr>
        <p:spPr>
          <a:xfrm>
            <a:off x="269999" y="2903122"/>
            <a:ext cx="1577851" cy="40382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Planeación de la sesión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14"/>
          <p:cNvSpPr/>
          <p:nvPr/>
        </p:nvSpPr>
        <p:spPr>
          <a:xfrm>
            <a:off x="276943" y="3459277"/>
            <a:ext cx="1621707" cy="1856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US" sz="800" b="0" i="0" u="none" strike="noStrike" cap="none">
                <a:latin typeface="Calibri"/>
                <a:ea typeface="Calibri"/>
                <a:cs typeface="Calibri"/>
                <a:sym typeface="Calibri"/>
              </a:rPr>
              <a:t>Fecha: 29 de septiembre</a:t>
            </a:r>
            <a:endParaRPr/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US" sz="800" b="0" i="0" u="none" strike="noStrike" cap="none">
                <a:latin typeface="Calibri"/>
                <a:ea typeface="Calibri"/>
                <a:cs typeface="Calibri"/>
                <a:sym typeface="Calibri"/>
              </a:rPr>
              <a:t>Hora: 8:00 am a 10:30.</a:t>
            </a:r>
            <a:endParaRPr/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US" sz="800" b="0" i="0" u="none" strike="noStrike" cap="none">
                <a:latin typeface="Calibri"/>
                <a:ea typeface="Calibri"/>
                <a:cs typeface="Calibri"/>
                <a:sym typeface="Calibri"/>
              </a:rPr>
              <a:t>Lugar: Aulas 7 salón 708.</a:t>
            </a:r>
            <a:endParaRPr/>
          </a:p>
          <a:p>
            <a:pPr marL="171450" marR="0" lvl="0" indent="-1206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206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206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6" name="Google Shape;186;p14"/>
          <p:cNvCxnSpPr/>
          <p:nvPr/>
        </p:nvCxnSpPr>
        <p:spPr>
          <a:xfrm>
            <a:off x="4425950" y="3206750"/>
            <a:ext cx="0" cy="1517650"/>
          </a:xfrm>
          <a:prstGeom prst="straightConnector1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187" name="Google Shape;187;p14"/>
          <p:cNvSpPr/>
          <p:nvPr/>
        </p:nvSpPr>
        <p:spPr>
          <a:xfrm>
            <a:off x="4406899" y="3179483"/>
            <a:ext cx="996125" cy="313017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Análisis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14"/>
          <p:cNvSpPr/>
          <p:nvPr/>
        </p:nvSpPr>
        <p:spPr>
          <a:xfrm>
            <a:off x="4416550" y="4713317"/>
            <a:ext cx="1577849" cy="37149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Posibles riesgos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9" name="Google Shape;189;p1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338002" y="4796883"/>
            <a:ext cx="347225" cy="294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14" descr="Meeti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258700" y="715150"/>
            <a:ext cx="319900" cy="31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14" descr="Checklist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097300" y="2928900"/>
            <a:ext cx="341350" cy="34135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132;p13"/>
          <p:cNvSpPr/>
          <p:nvPr/>
        </p:nvSpPr>
        <p:spPr>
          <a:xfrm>
            <a:off x="8472028" y="699707"/>
            <a:ext cx="272192" cy="295675"/>
          </a:xfrm>
          <a:custGeom>
            <a:avLst/>
            <a:gdLst/>
            <a:ahLst/>
            <a:cxnLst/>
            <a:rect l="l" t="t" r="r" b="b"/>
            <a:pathLst>
              <a:path w="540885" h="504826" extrusionOk="0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rgbClr val="2C2C2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0" name="Google Shape;102;p10"/>
          <p:cNvPicPr preferRelativeResize="0"/>
          <p:nvPr/>
        </p:nvPicPr>
        <p:blipFill rotWithShape="1">
          <a:blip r:embed="rId9">
            <a:alphaModFix/>
            <a:biLevel thresh="75000"/>
          </a:blip>
          <a:srcRect/>
          <a:stretch/>
        </p:blipFill>
        <p:spPr>
          <a:xfrm>
            <a:off x="1657381" y="2893948"/>
            <a:ext cx="349346" cy="34057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115;p13">
            <a:extLst>
              <a:ext uri="{FF2B5EF4-FFF2-40B4-BE49-F238E27FC236}">
                <a16:creationId xmlns:a16="http://schemas.microsoft.com/office/drawing/2014/main" id="{36F494B3-4920-12DA-45B8-0A2307018B9D}"/>
              </a:ext>
            </a:extLst>
          </p:cNvPr>
          <p:cNvSpPr txBox="1"/>
          <p:nvPr/>
        </p:nvSpPr>
        <p:spPr>
          <a:xfrm>
            <a:off x="896916" y="57630"/>
            <a:ext cx="23934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 de </a:t>
            </a:r>
            <a:r>
              <a:rPr lang="en-US" sz="1400" b="0" i="0" u="none" strike="noStrike" cap="none" dirty="0" err="1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diseño</a:t>
            </a:r>
            <a:r>
              <a:rPr lang="en-US" sz="1400" b="0" i="0" u="none" strike="noStrike" cap="none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 err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Grupos</a:t>
            </a:r>
            <a:r>
              <a:rPr lang="en-US" sz="1400" b="1" i="0" u="none" strike="noStrike" cap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400" b="1" i="0" u="none" strike="noStrike" cap="none" dirty="0" err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enfoque</a:t>
            </a:r>
            <a:endParaRPr sz="1400" b="1" i="0" u="none" strike="noStrike" cap="none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116;p13">
            <a:extLst>
              <a:ext uri="{FF2B5EF4-FFF2-40B4-BE49-F238E27FC236}">
                <a16:creationId xmlns:a16="http://schemas.microsoft.com/office/drawing/2014/main" id="{7D8F482F-6C61-8773-304A-94E8714038A7}"/>
              </a:ext>
            </a:extLst>
          </p:cNvPr>
          <p:cNvSpPr txBox="1"/>
          <p:nvPr/>
        </p:nvSpPr>
        <p:spPr>
          <a:xfrm>
            <a:off x="2652443" y="63064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Género</a:t>
            </a:r>
            <a:r>
              <a:rPr lang="en-US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y Sociedad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17;p13">
            <a:extLst>
              <a:ext uri="{FF2B5EF4-FFF2-40B4-BE49-F238E27FC236}">
                <a16:creationId xmlns:a16="http://schemas.microsoft.com/office/drawing/2014/main" id="{2F02EEED-3677-D344-024B-64FE5A5BDD41}"/>
              </a:ext>
            </a:extLst>
          </p:cNvPr>
          <p:cNvSpPr txBox="1"/>
          <p:nvPr/>
        </p:nvSpPr>
        <p:spPr>
          <a:xfrm>
            <a:off x="4662165" y="63065"/>
            <a:ext cx="3338836" cy="24822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Ana X</a:t>
            </a:r>
            <a:endParaRPr sz="11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118;p13">
            <a:extLst>
              <a:ext uri="{FF2B5EF4-FFF2-40B4-BE49-F238E27FC236}">
                <a16:creationId xmlns:a16="http://schemas.microsoft.com/office/drawing/2014/main" id="{E2EF1B0B-83FE-83F5-D46B-47A9DD0D26D4}"/>
              </a:ext>
            </a:extLst>
          </p:cNvPr>
          <p:cNvSpPr txBox="1"/>
          <p:nvPr/>
        </p:nvSpPr>
        <p:spPr>
          <a:xfrm>
            <a:off x="4662166" y="366369"/>
            <a:ext cx="3338835" cy="2547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Activismo</a:t>
            </a:r>
            <a:r>
              <a:rPr lang="en-US"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1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23;p13">
            <a:extLst>
              <a:ext uri="{FF2B5EF4-FFF2-40B4-BE49-F238E27FC236}">
                <a16:creationId xmlns:a16="http://schemas.microsoft.com/office/drawing/2014/main" id="{A60F3138-505D-72DA-1AB8-0E6CF9D82735}"/>
              </a:ext>
            </a:extLst>
          </p:cNvPr>
          <p:cNvSpPr txBox="1"/>
          <p:nvPr/>
        </p:nvSpPr>
        <p:spPr>
          <a:xfrm>
            <a:off x="2649013" y="371081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Semestre</a:t>
            </a:r>
            <a:r>
              <a:rPr lang="en-US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1 a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Google Shape;129;p13" descr="Meeting">
            <a:extLst>
              <a:ext uri="{FF2B5EF4-FFF2-40B4-BE49-F238E27FC236}">
                <a16:creationId xmlns:a16="http://schemas.microsoft.com/office/drawing/2014/main" id="{799747B3-5E0C-0A0E-D376-177D12623CF6}"/>
              </a:ext>
            </a:extLst>
          </p:cNvPr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79395" y="139825"/>
            <a:ext cx="408373" cy="40837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16BFDE33-5219-22A6-7505-FA8F988EB07E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5"/>
          <p:cNvSpPr/>
          <p:nvPr/>
        </p:nvSpPr>
        <p:spPr>
          <a:xfrm>
            <a:off x="4432300" y="4705350"/>
            <a:ext cx="4292600" cy="1447554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15"/>
          <p:cNvSpPr/>
          <p:nvPr/>
        </p:nvSpPr>
        <p:spPr>
          <a:xfrm>
            <a:off x="4419600" y="686898"/>
            <a:ext cx="2216150" cy="2507152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15"/>
          <p:cNvSpPr/>
          <p:nvPr/>
        </p:nvSpPr>
        <p:spPr>
          <a:xfrm>
            <a:off x="273051" y="658322"/>
            <a:ext cx="1917699" cy="2224577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15"/>
          <p:cNvSpPr/>
          <p:nvPr/>
        </p:nvSpPr>
        <p:spPr>
          <a:xfrm>
            <a:off x="4393879" y="734260"/>
            <a:ext cx="1654495" cy="40915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Tipo de sesión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15"/>
          <p:cNvSpPr/>
          <p:nvPr/>
        </p:nvSpPr>
        <p:spPr>
          <a:xfrm>
            <a:off x="304799" y="756980"/>
            <a:ext cx="1828052" cy="36893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Subcompetencias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15"/>
          <p:cNvSpPr/>
          <p:nvPr/>
        </p:nvSpPr>
        <p:spPr>
          <a:xfrm>
            <a:off x="1984500" y="2890867"/>
            <a:ext cx="2047750" cy="37149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Diseño del guion de discusión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15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44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15"/>
          <p:cNvSpPr/>
          <p:nvPr/>
        </p:nvSpPr>
        <p:spPr>
          <a:xfrm>
            <a:off x="6645399" y="718722"/>
            <a:ext cx="2143001" cy="40382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Personas </a:t>
            </a:r>
            <a:r>
              <a:rPr lang="en-US" b="1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400" b="1" i="0" u="none" strike="noStrike" cap="none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articipantes</a:t>
            </a:r>
            <a:endParaRPr sz="1400" b="0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5" name="Google Shape;205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63784" y="761173"/>
            <a:ext cx="212737" cy="236375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p15"/>
          <p:cNvSpPr txBox="1"/>
          <p:nvPr/>
        </p:nvSpPr>
        <p:spPr>
          <a:xfrm>
            <a:off x="1714860" y="1988301"/>
            <a:ext cx="529068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15"/>
          <p:cNvSpPr txBox="1"/>
          <p:nvPr/>
        </p:nvSpPr>
        <p:spPr>
          <a:xfrm>
            <a:off x="4025104" y="5429115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15"/>
          <p:cNvSpPr txBox="1"/>
          <p:nvPr/>
        </p:nvSpPr>
        <p:spPr>
          <a:xfrm>
            <a:off x="8298406" y="5449189"/>
            <a:ext cx="619436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15"/>
          <p:cNvSpPr/>
          <p:nvPr/>
        </p:nvSpPr>
        <p:spPr>
          <a:xfrm>
            <a:off x="2222122" y="709033"/>
            <a:ext cx="1943478" cy="39093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Objetivo de la sesión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15"/>
          <p:cNvSpPr txBox="1"/>
          <p:nvPr/>
        </p:nvSpPr>
        <p:spPr>
          <a:xfrm>
            <a:off x="8262936" y="2470275"/>
            <a:ext cx="67030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1" name="Google Shape;211;p15" descr="Resultado de imagen para idea ico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48272" y="765367"/>
            <a:ext cx="257028" cy="257028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15"/>
          <p:cNvSpPr txBox="1"/>
          <p:nvPr/>
        </p:nvSpPr>
        <p:spPr>
          <a:xfrm>
            <a:off x="3976182" y="2188859"/>
            <a:ext cx="51126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15"/>
          <p:cNvSpPr txBox="1"/>
          <p:nvPr/>
        </p:nvSpPr>
        <p:spPr>
          <a:xfrm>
            <a:off x="6180989" y="2480959"/>
            <a:ext cx="59481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15"/>
          <p:cNvSpPr txBox="1"/>
          <p:nvPr/>
        </p:nvSpPr>
        <p:spPr>
          <a:xfrm>
            <a:off x="1506263" y="5450766"/>
            <a:ext cx="48165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9" name="Google Shape;219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343603" y="3236213"/>
            <a:ext cx="373064" cy="227984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Google Shape;221;p15"/>
          <p:cNvSpPr/>
          <p:nvPr/>
        </p:nvSpPr>
        <p:spPr>
          <a:xfrm>
            <a:off x="2647949" y="2941380"/>
            <a:ext cx="1739901" cy="36893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3" name="Google Shape;223;p15"/>
          <p:cNvCxnSpPr/>
          <p:nvPr/>
        </p:nvCxnSpPr>
        <p:spPr>
          <a:xfrm>
            <a:off x="6451600" y="3194050"/>
            <a:ext cx="2343150" cy="0"/>
          </a:xfrm>
          <a:prstGeom prst="straightConnector1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224" name="Google Shape;224;p15"/>
          <p:cNvSpPr txBox="1"/>
          <p:nvPr/>
        </p:nvSpPr>
        <p:spPr>
          <a:xfrm>
            <a:off x="8266656" y="3906139"/>
            <a:ext cx="619436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6" name="Google Shape;226;p15"/>
          <p:cNvCxnSpPr/>
          <p:nvPr/>
        </p:nvCxnSpPr>
        <p:spPr>
          <a:xfrm>
            <a:off x="2228850" y="2889250"/>
            <a:ext cx="2171700" cy="0"/>
          </a:xfrm>
          <a:prstGeom prst="straightConnector1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</p:cxnSp>
      <p:cxnSp>
        <p:nvCxnSpPr>
          <p:cNvPr id="227" name="Google Shape;227;p15"/>
          <p:cNvCxnSpPr/>
          <p:nvPr/>
        </p:nvCxnSpPr>
        <p:spPr>
          <a:xfrm>
            <a:off x="1993900" y="2895600"/>
            <a:ext cx="0" cy="3251200"/>
          </a:xfrm>
          <a:prstGeom prst="straightConnector1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228" name="Google Shape;228;p15"/>
          <p:cNvSpPr/>
          <p:nvPr/>
        </p:nvSpPr>
        <p:spPr>
          <a:xfrm>
            <a:off x="269999" y="2903122"/>
            <a:ext cx="1577851" cy="40382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Planeación de la sesión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9" name="Google Shape;229;p15"/>
          <p:cNvCxnSpPr/>
          <p:nvPr/>
        </p:nvCxnSpPr>
        <p:spPr>
          <a:xfrm>
            <a:off x="4425950" y="3206750"/>
            <a:ext cx="0" cy="1517650"/>
          </a:xfrm>
          <a:prstGeom prst="straightConnector1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230" name="Google Shape;230;p15"/>
          <p:cNvSpPr/>
          <p:nvPr/>
        </p:nvSpPr>
        <p:spPr>
          <a:xfrm>
            <a:off x="4406899" y="3179483"/>
            <a:ext cx="996125" cy="313017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Análisis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15"/>
          <p:cNvSpPr/>
          <p:nvPr/>
        </p:nvSpPr>
        <p:spPr>
          <a:xfrm>
            <a:off x="4416550" y="4713317"/>
            <a:ext cx="1577849" cy="37149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Posibles riesgos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2" name="Google Shape;232;p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338002" y="4796883"/>
            <a:ext cx="347225" cy="294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15" descr="Meeti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258700" y="715150"/>
            <a:ext cx="319900" cy="31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15" descr="Checklist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097300" y="2928900"/>
            <a:ext cx="341350" cy="34135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132;p13"/>
          <p:cNvSpPr/>
          <p:nvPr/>
        </p:nvSpPr>
        <p:spPr>
          <a:xfrm>
            <a:off x="8444475" y="746043"/>
            <a:ext cx="272192" cy="295675"/>
          </a:xfrm>
          <a:custGeom>
            <a:avLst/>
            <a:gdLst/>
            <a:ahLst/>
            <a:cxnLst/>
            <a:rect l="l" t="t" r="r" b="b"/>
            <a:pathLst>
              <a:path w="540885" h="504826" extrusionOk="0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rgbClr val="2C2C2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2" name="Google Shape;102;p10"/>
          <p:cNvPicPr preferRelativeResize="0"/>
          <p:nvPr/>
        </p:nvPicPr>
        <p:blipFill rotWithShape="1">
          <a:blip r:embed="rId9">
            <a:alphaModFix/>
            <a:biLevel thresh="75000"/>
          </a:blip>
          <a:srcRect/>
          <a:stretch/>
        </p:blipFill>
        <p:spPr>
          <a:xfrm>
            <a:off x="1705006" y="2893948"/>
            <a:ext cx="349346" cy="34057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115;p13">
            <a:extLst>
              <a:ext uri="{FF2B5EF4-FFF2-40B4-BE49-F238E27FC236}">
                <a16:creationId xmlns:a16="http://schemas.microsoft.com/office/drawing/2014/main" id="{9DC4E3A7-9715-9E07-21C4-BEC140EFE391}"/>
              </a:ext>
            </a:extLst>
          </p:cNvPr>
          <p:cNvSpPr txBox="1"/>
          <p:nvPr/>
        </p:nvSpPr>
        <p:spPr>
          <a:xfrm>
            <a:off x="896916" y="57630"/>
            <a:ext cx="23934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 de </a:t>
            </a:r>
            <a:r>
              <a:rPr lang="en-US" sz="1400" b="0" i="0" u="none" strike="noStrike" cap="none" dirty="0" err="1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diseño</a:t>
            </a:r>
            <a:r>
              <a:rPr lang="en-US" sz="1400" b="0" i="0" u="none" strike="noStrike" cap="none" dirty="0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 err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Grupos</a:t>
            </a:r>
            <a:r>
              <a:rPr lang="en-US" sz="1400" b="1" i="0" u="none" strike="noStrike" cap="none" dirty="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400" b="1" i="0" u="none" strike="noStrike" cap="none" dirty="0" err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enfoque</a:t>
            </a:r>
            <a:endParaRPr sz="1400" b="1" i="0" u="none" strike="noStrike" cap="none" dirty="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116;p13">
            <a:extLst>
              <a:ext uri="{FF2B5EF4-FFF2-40B4-BE49-F238E27FC236}">
                <a16:creationId xmlns:a16="http://schemas.microsoft.com/office/drawing/2014/main" id="{AA6B3431-AFF3-3BD9-5E67-DDEC001E319B}"/>
              </a:ext>
            </a:extLst>
          </p:cNvPr>
          <p:cNvSpPr txBox="1"/>
          <p:nvPr/>
        </p:nvSpPr>
        <p:spPr>
          <a:xfrm>
            <a:off x="2652443" y="63064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Materia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117;p13">
            <a:extLst>
              <a:ext uri="{FF2B5EF4-FFF2-40B4-BE49-F238E27FC236}">
                <a16:creationId xmlns:a16="http://schemas.microsoft.com/office/drawing/2014/main" id="{CB0D8606-FA5D-C9B3-9852-499090653E49}"/>
              </a:ext>
            </a:extLst>
          </p:cNvPr>
          <p:cNvSpPr txBox="1"/>
          <p:nvPr/>
        </p:nvSpPr>
        <p:spPr>
          <a:xfrm>
            <a:off x="4662165" y="63065"/>
            <a:ext cx="3338836" cy="24822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</a:t>
            </a:r>
            <a:r>
              <a:rPr lang="en-US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1100" b="0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docente</a:t>
            </a:r>
            <a:endParaRPr sz="11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118;p13">
            <a:extLst>
              <a:ext uri="{FF2B5EF4-FFF2-40B4-BE49-F238E27FC236}">
                <a16:creationId xmlns:a16="http://schemas.microsoft.com/office/drawing/2014/main" id="{8CA3AE62-6122-9452-F85B-8BA97734F0F7}"/>
              </a:ext>
            </a:extLst>
          </p:cNvPr>
          <p:cNvSpPr txBox="1"/>
          <p:nvPr/>
        </p:nvSpPr>
        <p:spPr>
          <a:xfrm>
            <a:off x="4662166" y="366369"/>
            <a:ext cx="3338835" cy="2547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 de la sesión</a:t>
            </a:r>
            <a:endParaRPr sz="11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23;p13">
            <a:extLst>
              <a:ext uri="{FF2B5EF4-FFF2-40B4-BE49-F238E27FC236}">
                <a16:creationId xmlns:a16="http://schemas.microsoft.com/office/drawing/2014/main" id="{22C93BB0-83E5-9368-5A28-B71E904942B5}"/>
              </a:ext>
            </a:extLst>
          </p:cNvPr>
          <p:cNvSpPr txBox="1"/>
          <p:nvPr/>
        </p:nvSpPr>
        <p:spPr>
          <a:xfrm>
            <a:off x="2649013" y="371081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Semestre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Google Shape;129;p13" descr="Meeting">
            <a:extLst>
              <a:ext uri="{FF2B5EF4-FFF2-40B4-BE49-F238E27FC236}">
                <a16:creationId xmlns:a16="http://schemas.microsoft.com/office/drawing/2014/main" id="{7F1C32A4-FED7-E5C5-9A3D-E9DF7E9B591C}"/>
              </a:ext>
            </a:extLst>
          </p:cNvPr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79395" y="139825"/>
            <a:ext cx="408373" cy="40837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96B2ABB0-E5DC-6B94-FA8A-A8B4B2E27BDB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90C1F38767E4E4E8F7C0F5DE03CE2FF" ma:contentTypeVersion="1" ma:contentTypeDescription="Crear nuevo documento." ma:contentTypeScope="" ma:versionID="0035c5bf3082b40c64fbb28860ee06d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ac2bd80f8c51e56c4b7ff0cea68957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51B1CA-903B-43C0-93C3-5BCB1EF38D8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0AE7AA-472D-4242-BCF4-08B6B676547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EC8F778F-39DE-4B10-AE20-A1F30E0C67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898</Words>
  <Application>Microsoft Office PowerPoint</Application>
  <PresentationFormat>On-screen Show (4:3)</PresentationFormat>
  <Paragraphs>164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Claudia Janeth Hernández Cardona</dc:creator>
  <cp:lastModifiedBy>Laura Patricia Zepeda Orantes</cp:lastModifiedBy>
  <cp:revision>7</cp:revision>
  <dcterms:modified xsi:type="dcterms:W3CDTF">2024-04-16T18:03:15Z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0x010100290C1F38767E4E4E8F7C0F5DE03CE2FF</vt:lpwstr>
  </property>
</Properties>
</file>