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9" r:id="rId6"/>
    <p:sldId id="260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4253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71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AF8A9D53-3518-0E63-5F2D-C61E702314C3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5A3AE0EE-1007-3CC7-A37E-681491B69411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F7C473DC-F439-2316-7F58-55A7229E809C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CF5E6154-FF20-AF5F-C2D0-B2D4AF468D16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46AA7E00-480A-AE7B-A5A8-0169E72B2783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7A42BAE9-5554-48B5-E2DC-23D6609B1B3C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7FFD4A4D-6649-1812-AC59-BE44B10B0D2B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4247EB44-B1AA-9707-0F60-95B8A7B29B06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B24911DD-B528-2601-AD27-A2732E5D4B8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B662DE09-2EC5-8682-A600-6F95BAF7C962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Hackatón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851F14C1-7D33-AFB5-236C-56DBA92E6F4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BDB9F8A-3A53-E668-8351-73D2A5153440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32300" y="4719024"/>
            <a:ext cx="4292600" cy="14338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419600" y="686898"/>
            <a:ext cx="2214648" cy="233356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070101" y="2889250"/>
            <a:ext cx="2359082" cy="324485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304801" y="686898"/>
            <a:ext cx="1777999" cy="21960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4451865" y="3000587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524693" y="4977137"/>
            <a:ext cx="406616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ayudará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plan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estratégico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enfrentar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Cuáles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probablemente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enfrentarán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solucionar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pasaría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exponente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pasaría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terminó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132851" y="2928713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4535286" y="4682397"/>
            <a:ext cx="15777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272675" y="675916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Disciplinas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5344" y="4825492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3923517" y="5431509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211095" y="543150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19434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Problema, reto o desafío a resolver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262936" y="2288820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24850" y="7480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/>
          <p:nvPr/>
        </p:nvSpPr>
        <p:spPr>
          <a:xfrm>
            <a:off x="6673530" y="1066802"/>
            <a:ext cx="203867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conferencias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impartir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fines 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resolver.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necesita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saber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subcompetencias y resolver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exitosamente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Quiénes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podrían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impartir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charlas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conferencias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semestres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mayor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</a:t>
            </a:r>
            <a:r>
              <a:rPr lang="en-US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riencia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nacionales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internacionales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139572" y="1279382"/>
            <a:ext cx="224341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ser socialmente relevante, interesante, que motive la creatividad, desafíe e incentive a su resolución; además debe ser posible de resolver en el tiempo establecido para la actividad.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Recuerda que debes estar abierto a los resultados ya que puede haber más de uno y que debe estar relacionado con las subcompetencias descritas.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4402404" y="1011751"/>
            <a:ext cx="212157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especialización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las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enviará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multidisciplinares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indispensables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desafío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resolver?</a:t>
            </a:r>
            <a:endParaRPr dirty="0"/>
          </a:p>
          <a:p>
            <a:pPr marL="171446" marR="0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Cuántas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personas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171446" marR="0" lvl="0" indent="-171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tengan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persona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  <a:p>
            <a:pPr marL="171446" marR="0" lvl="0" indent="-1206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2123411" y="3355677"/>
            <a:ext cx="1734325" cy="176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estarán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dudas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 los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mismos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expositores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invitados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especiales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interactuarían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podrían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304799" y="1106272"/>
            <a:ext cx="17771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de las subcompetencias que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desarrollarán</a:t>
            </a:r>
            <a:r>
              <a:rPr lang="en-US" sz="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r>
              <a:rPr lang="en-US" sz="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4472980" y="3231095"/>
            <a:ext cx="4169589" cy="129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final.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7311" marR="0" lvl="0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límite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87311" marR="0" lvl="0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jurados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87311" marR="0" lvl="0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rúbrica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cotejo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/>
          </a:p>
          <a:p>
            <a:pPr marL="87311" marR="0" lvl="0" indent="-87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creatividad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concreción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alcanzado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alcance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(local, regional, global),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tecnológico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relevancia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social y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sentido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Recuerda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planteado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mostrarse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individual.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896916" y="57630"/>
            <a:ext cx="2393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Hackatón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2330537" y="7871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340259" y="7871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4340260" y="38202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reto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6210305" y="2285527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1614213" y="543171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02707" y="3060257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 txBox="1"/>
          <p:nvPr/>
        </p:nvSpPr>
        <p:spPr>
          <a:xfrm>
            <a:off x="2327107" y="38673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6485" y="53666"/>
            <a:ext cx="433083" cy="53778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/>
          <p:nvPr/>
        </p:nvSpPr>
        <p:spPr>
          <a:xfrm>
            <a:off x="272438" y="2929846"/>
            <a:ext cx="1562100" cy="369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Tiempo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destinado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3" descr="Stopwatch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38032" y="2919664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3"/>
          <p:cNvSpPr/>
          <p:nvPr/>
        </p:nvSpPr>
        <p:spPr>
          <a:xfrm>
            <a:off x="316561" y="3388494"/>
            <a:ext cx="1789214" cy="1235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tiempo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días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realizará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Recuerda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sea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intensivas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horas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días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3" descr="Boardroom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35774" y="2895805"/>
            <a:ext cx="393700" cy="39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 descr="Group brainstorm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216650" y="717550"/>
            <a:ext cx="342900" cy="34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Google Shape;137;p13"/>
          <p:cNvCxnSpPr/>
          <p:nvPr/>
        </p:nvCxnSpPr>
        <p:spPr>
          <a:xfrm>
            <a:off x="6565905" y="3020461"/>
            <a:ext cx="21336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38" name="Google Shape;138;p13"/>
          <p:cNvSpPr txBox="1"/>
          <p:nvPr/>
        </p:nvSpPr>
        <p:spPr>
          <a:xfrm>
            <a:off x="8281137" y="4031944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26;p13"/>
          <p:cNvSpPr txBox="1"/>
          <p:nvPr/>
        </p:nvSpPr>
        <p:spPr>
          <a:xfrm>
            <a:off x="1661661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C0898DF-CD06-A949-4B8D-2E1512A8124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32300" y="4719024"/>
            <a:ext cx="4292600" cy="14338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419600" y="686898"/>
            <a:ext cx="2214648" cy="233356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070101" y="2889250"/>
            <a:ext cx="2359082" cy="324485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304801" y="686898"/>
            <a:ext cx="1777999" cy="21960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4451865" y="3000587"/>
            <a:ext cx="1296749" cy="57919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524693" y="4977137"/>
            <a:ext cx="406616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>
              <a:buSzPts val="800"/>
              <a:buFont typeface="Calibri"/>
              <a:buAutoNum type="arabicPeriod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No funcione el asistente virtual.</a:t>
            </a:r>
          </a:p>
          <a:p>
            <a:pPr marL="228600" lvl="0" indent="-228600">
              <a:buSzPts val="800"/>
              <a:buFont typeface="Calibri"/>
              <a:buAutoNum type="arabicPeriod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Un ponente no se presente a la charla, conferencia o taller.</a:t>
            </a:r>
          </a:p>
          <a:p>
            <a:pPr marL="228600" lvl="0" indent="-177800">
              <a:buSzPts val="800"/>
            </a:pPr>
            <a:endParaRPr lang="es-MX" sz="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105520" y="2936146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295274" y="69983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4535286" y="4682397"/>
            <a:ext cx="15777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272675" y="675916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Disciplinas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9041" y="735947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5344" y="4825492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1662863" y="2191975"/>
            <a:ext cx="529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3923517" y="5431509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211095" y="543150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19434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Problema, reto o desafío a resolver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262936" y="2288820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24850" y="7480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/>
          <p:nvPr/>
        </p:nvSpPr>
        <p:spPr>
          <a:xfrm>
            <a:off x="6673530" y="1066802"/>
            <a:ext cx="203867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Conferencias sobre asistentes virtuales inteligentes.</a:t>
            </a:r>
            <a:endParaRPr lang="es-MX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Talleres de programación.</a:t>
            </a:r>
            <a:endParaRPr lang="es-MX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Charlas de plataformas en dónde hacer un asistente virtual</a:t>
            </a:r>
            <a:endParaRPr lang="es-MX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Conferencias sobre psicología del lenguaje.</a:t>
            </a:r>
            <a:endParaRPr lang="es-MX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Taller sobre diseño y edición de imágenes.</a:t>
            </a:r>
            <a:endParaRPr lang="es-MX"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139572" y="1279382"/>
            <a:ext cx="224341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Problema: Bajo rendimiento académico en jóvenes de secundaria en temas de física.</a:t>
            </a:r>
            <a:endParaRPr lang="es-MX" sz="800" dirty="0">
              <a:latin typeface="Calibri"/>
              <a:ea typeface="Calibri"/>
              <a:cs typeface="Calibri"/>
            </a:endParaRPr>
          </a:p>
          <a:p>
            <a:pPr lvl="0"/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Reto: Ofrecer mayor asesoría a los alumnos y resolución de dudas.</a:t>
            </a:r>
            <a:endParaRPr lang="es-MX" sz="800" dirty="0">
              <a:latin typeface="Calibri"/>
              <a:ea typeface="Calibri"/>
              <a:cs typeface="Calibri"/>
            </a:endParaRPr>
          </a:p>
          <a:p>
            <a:pPr lvl="0"/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Desafío: Diseñar un asistente virtual inteligente que funcione 24/7 y sea  como tutor en resolución de dudas de temas básicos de conocimiento en física.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4402404" y="1011751"/>
            <a:ext cx="2121572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>
              <a:buSzPts val="800"/>
              <a:buFont typeface="Arial"/>
              <a:buChar char="•"/>
            </a:pP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Ingenierías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Salud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marL="171450" lvl="0" indent="-171450">
              <a:buSzPts val="800"/>
              <a:buFont typeface="Arial"/>
              <a:buChar char="•"/>
            </a:pP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creativos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marL="171450" lvl="0" indent="-120650">
              <a:buSzPts val="800"/>
            </a:pPr>
            <a:endParaRPr lang="en-US" sz="8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2099996" y="3324585"/>
            <a:ext cx="1734325" cy="834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invitada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externa: Personas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desarrolladoras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asistentes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virtuales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lvl="0"/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Profesoras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profesores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lvl="0"/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semestres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superiores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marL="171450" lvl="0" indent="-120650">
              <a:buSzPts val="800"/>
            </a:pPr>
            <a:endParaRPr lang="en-US" sz="8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322812" y="1042379"/>
            <a:ext cx="177718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s-MX" sz="700" b="1" dirty="0">
                <a:latin typeface="Calibri"/>
                <a:ea typeface="Calibri"/>
                <a:cs typeface="Calibri"/>
                <a:sym typeface="Calibri"/>
              </a:rPr>
              <a:t>SEG0201 A Innovación</a:t>
            </a:r>
            <a:endParaRPr lang="es-MX" sz="700" dirty="0"/>
          </a:p>
          <a:p>
            <a:pPr lvl="0"/>
            <a:r>
              <a:rPr lang="es-MX" sz="700" dirty="0">
                <a:latin typeface="Calibri"/>
                <a:ea typeface="Calibri"/>
                <a:cs typeface="Calibri"/>
                <a:sym typeface="Calibri"/>
              </a:rPr>
              <a:t>Genera soluciones innovadoras y de valor ante las problemáticas del entorno, a través de un proceso cíclico que incorpora la validación y el aprendizaje en situaciones positivas y adversas.</a:t>
            </a:r>
            <a:endParaRPr lang="es-MX" sz="700" dirty="0"/>
          </a:p>
          <a:p>
            <a:pPr lvl="0"/>
            <a:endParaRPr lang="es-MX" sz="700" dirty="0"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s-MX" sz="700" b="1" dirty="0">
                <a:latin typeface="Calibri"/>
                <a:ea typeface="Calibri"/>
                <a:cs typeface="Calibri"/>
                <a:sym typeface="Calibri"/>
              </a:rPr>
              <a:t>SEG0302 A Colaboración</a:t>
            </a:r>
            <a:endParaRPr lang="es-MX" sz="700" dirty="0"/>
          </a:p>
          <a:p>
            <a:pPr lvl="0"/>
            <a:r>
              <a:rPr lang="es-MX" sz="700" dirty="0">
                <a:latin typeface="Calibri"/>
                <a:ea typeface="Calibri"/>
                <a:cs typeface="Calibri"/>
                <a:sym typeface="Calibri"/>
              </a:rPr>
              <a:t>Construye acuerdos e interacciones entre diversos grupos y personas, con</a:t>
            </a:r>
            <a:endParaRPr lang="es-MX" sz="700" dirty="0"/>
          </a:p>
          <a:p>
            <a:pPr lvl="0"/>
            <a:r>
              <a:rPr lang="es-MX" sz="700" dirty="0">
                <a:latin typeface="Calibri"/>
                <a:ea typeface="Calibri"/>
                <a:cs typeface="Calibri"/>
                <a:sym typeface="Calibri"/>
              </a:rPr>
              <a:t>base en una comunicación que considera las diferencias y habilidades</a:t>
            </a:r>
            <a:endParaRPr lang="es-MX" sz="700" dirty="0"/>
          </a:p>
          <a:p>
            <a:pPr lvl="0"/>
            <a:r>
              <a:rPr lang="es-MX" sz="700" dirty="0">
                <a:latin typeface="Calibri"/>
                <a:ea typeface="Calibri"/>
                <a:cs typeface="Calibri"/>
                <a:sym typeface="Calibri"/>
              </a:rPr>
              <a:t>propias y de los demás.</a:t>
            </a:r>
          </a:p>
        </p:txBody>
      </p:sp>
      <p:sp>
        <p:nvSpPr>
          <p:cNvPr id="121" name="Google Shape;121;p13"/>
          <p:cNvSpPr/>
          <p:nvPr/>
        </p:nvSpPr>
        <p:spPr>
          <a:xfrm>
            <a:off x="4472980" y="3231095"/>
            <a:ext cx="4169589" cy="1296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896916" y="57630"/>
            <a:ext cx="2393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Hackatón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2545017" y="47826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 err="1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Informática</a:t>
            </a:r>
            <a:r>
              <a:rPr lang="en-US" sz="1100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 Industrial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4554739" y="47827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José Luis Herrera Lara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4554740" y="351131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1100"/>
            </a:pP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Bajo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rendimiento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académico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materias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10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exactas</a:t>
            </a:r>
            <a:endParaRPr lang="es-MX" sz="10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6208818" y="2246690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1614213" y="543171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02707" y="3060257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 txBox="1"/>
          <p:nvPr/>
        </p:nvSpPr>
        <p:spPr>
          <a:xfrm>
            <a:off x="2541587" y="355843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3er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6485" y="53666"/>
            <a:ext cx="433083" cy="53778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/>
          <p:nvPr/>
        </p:nvSpPr>
        <p:spPr>
          <a:xfrm>
            <a:off x="224304" y="2916039"/>
            <a:ext cx="1562100" cy="369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Tiempo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destinado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3" descr="Stopwatch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38032" y="2919664"/>
            <a:ext cx="298450" cy="29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3"/>
          <p:cNvSpPr/>
          <p:nvPr/>
        </p:nvSpPr>
        <p:spPr>
          <a:xfrm>
            <a:off x="314268" y="3391383"/>
            <a:ext cx="1789214" cy="311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semana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800" dirty="0"/>
          </a:p>
          <a:p>
            <a:pPr lvl="0"/>
            <a:r>
              <a:rPr lang="en-US" sz="800" dirty="0" err="1">
                <a:latin typeface="Calibri"/>
                <a:ea typeface="Calibri"/>
                <a:cs typeface="Calibri"/>
                <a:sym typeface="Calibri"/>
              </a:rPr>
              <a:t>Horarios</a:t>
            </a:r>
            <a:r>
              <a:rPr lang="en-US" sz="800" dirty="0">
                <a:latin typeface="Calibri"/>
                <a:ea typeface="Calibri"/>
                <a:cs typeface="Calibri"/>
                <a:sym typeface="Calibri"/>
              </a:rPr>
              <a:t>: 8 a 6 pm.</a:t>
            </a:r>
            <a:endParaRPr lang="en-US" sz="800" dirty="0"/>
          </a:p>
        </p:txBody>
      </p:sp>
      <p:pic>
        <p:nvPicPr>
          <p:cNvPr id="135" name="Google Shape;135;p13" descr="Boardroom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35774" y="2895805"/>
            <a:ext cx="393700" cy="39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 descr="Group brainstorm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216650" y="717550"/>
            <a:ext cx="342900" cy="34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Google Shape;137;p13"/>
          <p:cNvCxnSpPr/>
          <p:nvPr/>
        </p:nvCxnSpPr>
        <p:spPr>
          <a:xfrm>
            <a:off x="6565905" y="3020461"/>
            <a:ext cx="21336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38" name="Google Shape;138;p13"/>
          <p:cNvSpPr txBox="1"/>
          <p:nvPr/>
        </p:nvSpPr>
        <p:spPr>
          <a:xfrm>
            <a:off x="8281137" y="4031944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6674" y="3314662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7311" lvl="0" indent="-87311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Fecha límite de entrega y presentación: Sábado.</a:t>
            </a:r>
            <a:endParaRPr lang="es-MX" dirty="0"/>
          </a:p>
          <a:p>
            <a:pPr marL="87311" lvl="0" indent="-87311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Lista de jurados a evaluar: Mentores.</a:t>
            </a:r>
            <a:endParaRPr lang="es-MX" dirty="0"/>
          </a:p>
          <a:p>
            <a:pPr marL="87311" lvl="0" indent="-87311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Instrumentos de evaluación: Rúbrica para el equipo y guías de observación personal de los participantes durante todo el evento.</a:t>
            </a:r>
            <a:endParaRPr lang="es-MX" dirty="0"/>
          </a:p>
          <a:p>
            <a:pPr marL="87311" lvl="0" indent="-87311">
              <a:buSzPts val="800"/>
              <a:buFont typeface="Arial"/>
              <a:buChar char="•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Definición de criterios:</a:t>
            </a:r>
            <a:endParaRPr lang="es-MX" dirty="0"/>
          </a:p>
          <a:p>
            <a:pPr marL="171450" lvl="3" indent="-171450">
              <a:buSzPts val="800"/>
              <a:buFont typeface="Courier New"/>
              <a:buChar char="o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Nivel de creatividad e innovación.</a:t>
            </a:r>
            <a:endParaRPr lang="es-MX" dirty="0"/>
          </a:p>
          <a:p>
            <a:pPr marL="171450" lvl="3" indent="-171450">
              <a:buSzPts val="800"/>
              <a:buFont typeface="Courier New"/>
              <a:buChar char="o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Nivel de concreción alcanzado.</a:t>
            </a:r>
            <a:endParaRPr lang="es-MX" dirty="0"/>
          </a:p>
          <a:p>
            <a:pPr marL="171450" lvl="3" indent="-171450">
              <a:buSzPts val="800"/>
              <a:buFont typeface="Courier New"/>
              <a:buChar char="o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Alcance de la solución</a:t>
            </a:r>
            <a:endParaRPr lang="es-MX" dirty="0"/>
          </a:p>
          <a:p>
            <a:pPr marL="171450" lvl="3" indent="-171450">
              <a:buSzPts val="800"/>
              <a:buFont typeface="Courier New"/>
              <a:buChar char="o"/>
            </a:pPr>
            <a:r>
              <a:rPr lang="es-MX" sz="800" dirty="0">
                <a:latin typeface="Calibri"/>
                <a:ea typeface="Calibri"/>
                <a:cs typeface="Calibri"/>
                <a:sym typeface="Calibri"/>
              </a:rPr>
              <a:t>Impacto tecnológico.</a:t>
            </a:r>
            <a:endParaRPr lang="es-MX" dirty="0"/>
          </a:p>
          <a:p>
            <a:pPr marL="171450" lvl="3" indent="-120650">
              <a:buSzPts val="800"/>
            </a:pPr>
            <a:endParaRPr lang="es-MX" sz="8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20650">
              <a:buSzPts val="800"/>
            </a:pPr>
            <a:endParaRPr lang="es-MX" sz="8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24C23C6-323A-3808-05CD-58106854F4AD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356917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32300" y="4719024"/>
            <a:ext cx="4292600" cy="14338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419600" y="686898"/>
            <a:ext cx="2214648" cy="233356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070101" y="2889250"/>
            <a:ext cx="2359082" cy="3244850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264551" y="686898"/>
            <a:ext cx="1818250" cy="219600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4420821" y="3021783"/>
            <a:ext cx="1296749" cy="28765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Conocimientos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061976" y="2935067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Mentores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4419600" y="4760227"/>
            <a:ext cx="1577700" cy="3714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272675" y="675916"/>
            <a:ext cx="8444100" cy="5469000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4486401" y="728247"/>
            <a:ext cx="141682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Disciplinas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5344" y="4825492"/>
            <a:ext cx="347225" cy="29438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3923517" y="5431509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8211095" y="543150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2152272" y="728083"/>
            <a:ext cx="1943400" cy="3909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Problema, reto o desafío a resolver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8262936" y="2288820"/>
            <a:ext cx="6702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3" descr="Resultado de imagen para idea ic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24850" y="7480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3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6208818" y="2246690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1635233" y="546324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02707" y="3060257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/>
          <p:nvPr/>
        </p:nvSpPr>
        <p:spPr>
          <a:xfrm>
            <a:off x="291147" y="2905830"/>
            <a:ext cx="1562100" cy="369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Tiempo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destinado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3" descr="Stopwatch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38032" y="2919664"/>
            <a:ext cx="298450" cy="29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 descr="Boardroom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935774" y="2895805"/>
            <a:ext cx="393700" cy="39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 descr="Group brainstorm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216650" y="717550"/>
            <a:ext cx="342900" cy="34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7" name="Google Shape;137;p13"/>
          <p:cNvCxnSpPr/>
          <p:nvPr/>
        </p:nvCxnSpPr>
        <p:spPr>
          <a:xfrm>
            <a:off x="6565905" y="3020461"/>
            <a:ext cx="21336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38" name="Google Shape;138;p13"/>
          <p:cNvSpPr txBox="1"/>
          <p:nvPr/>
        </p:nvSpPr>
        <p:spPr>
          <a:xfrm>
            <a:off x="8281137" y="4031944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126;p13"/>
          <p:cNvSpPr txBox="1"/>
          <p:nvPr/>
        </p:nvSpPr>
        <p:spPr>
          <a:xfrm>
            <a:off x="1661661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22;p13">
            <a:extLst>
              <a:ext uri="{FF2B5EF4-FFF2-40B4-BE49-F238E27FC236}">
                <a16:creationId xmlns:a16="http://schemas.microsoft.com/office/drawing/2014/main" id="{E471A4E3-E312-FA37-63D1-0E6AB1FF0B44}"/>
              </a:ext>
            </a:extLst>
          </p:cNvPr>
          <p:cNvSpPr txBox="1"/>
          <p:nvPr/>
        </p:nvSpPr>
        <p:spPr>
          <a:xfrm>
            <a:off x="896916" y="57630"/>
            <a:ext cx="2393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Hackatón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23;p13">
            <a:extLst>
              <a:ext uri="{FF2B5EF4-FFF2-40B4-BE49-F238E27FC236}">
                <a16:creationId xmlns:a16="http://schemas.microsoft.com/office/drawing/2014/main" id="{1882182A-C4D2-F4E0-11E6-8908916E4019}"/>
              </a:ext>
            </a:extLst>
          </p:cNvPr>
          <p:cNvSpPr txBox="1"/>
          <p:nvPr/>
        </p:nvSpPr>
        <p:spPr>
          <a:xfrm>
            <a:off x="2330537" y="78717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24;p13">
            <a:extLst>
              <a:ext uri="{FF2B5EF4-FFF2-40B4-BE49-F238E27FC236}">
                <a16:creationId xmlns:a16="http://schemas.microsoft.com/office/drawing/2014/main" id="{AFA84664-F66B-15A4-2BE6-072DFC1C9DF4}"/>
              </a:ext>
            </a:extLst>
          </p:cNvPr>
          <p:cNvSpPr txBox="1"/>
          <p:nvPr/>
        </p:nvSpPr>
        <p:spPr>
          <a:xfrm>
            <a:off x="4340259" y="78718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5;p13">
            <a:extLst>
              <a:ext uri="{FF2B5EF4-FFF2-40B4-BE49-F238E27FC236}">
                <a16:creationId xmlns:a16="http://schemas.microsoft.com/office/drawing/2014/main" id="{94CFD71E-D48C-443C-5C3E-BEE6A93204BC}"/>
              </a:ext>
            </a:extLst>
          </p:cNvPr>
          <p:cNvSpPr txBox="1"/>
          <p:nvPr/>
        </p:nvSpPr>
        <p:spPr>
          <a:xfrm>
            <a:off x="4340260" y="382022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reto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30;p13">
            <a:extLst>
              <a:ext uri="{FF2B5EF4-FFF2-40B4-BE49-F238E27FC236}">
                <a16:creationId xmlns:a16="http://schemas.microsoft.com/office/drawing/2014/main" id="{A2E1CE84-7DF9-13B9-3244-AACF833CC21A}"/>
              </a:ext>
            </a:extLst>
          </p:cNvPr>
          <p:cNvSpPr txBox="1"/>
          <p:nvPr/>
        </p:nvSpPr>
        <p:spPr>
          <a:xfrm>
            <a:off x="2327107" y="38673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31;p13">
            <a:extLst>
              <a:ext uri="{FF2B5EF4-FFF2-40B4-BE49-F238E27FC236}">
                <a16:creationId xmlns:a16="http://schemas.microsoft.com/office/drawing/2014/main" id="{E93E2225-B731-BCC4-041D-99C8D6EA3D6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6485" y="53666"/>
            <a:ext cx="433083" cy="5377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F89FDB8-CC0E-29BB-492B-8272C5F3932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45360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7ECC42-5449-46B3-A029-7CBE5181A66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4C1700C-484C-4771-A688-0335A75E5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234F23-04BD-4E6A-94FF-77400119D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858</Words>
  <Application>Microsoft Office PowerPoint</Application>
  <PresentationFormat>On-screen Show (4:3)</PresentationFormat>
  <Paragraphs>142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Angélica Castillo Lara</dc:creator>
  <cp:lastModifiedBy>Laura Patricia Zepeda Orantes</cp:lastModifiedBy>
  <cp:revision>10</cp:revision>
  <dcterms:modified xsi:type="dcterms:W3CDTF">2024-04-16T17:52:05Z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