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4"/>
  </p:sldMasterIdLst>
  <p:notesMasterIdLst>
    <p:notesMasterId r:id="rId8"/>
  </p:notesMasterIdLst>
  <p:sldIdLst>
    <p:sldId id="256" r:id="rId5"/>
    <p:sldId id="257" r:id="rId6"/>
    <p:sldId id="258" r:id="rId7"/>
  </p:sldIdLst>
  <p:sldSz cx="9144000" cy="6858000" type="screen4x3"/>
  <p:notesSz cx="7023100" cy="9309100"/>
  <p:embeddedFontLst>
    <p:embeddedFont>
      <p:font typeface="Montserrat" panose="00000500000000000000" pitchFamily="2"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660"/>
  </p:normalViewPr>
  <p:slideViewPr>
    <p:cSldViewPr snapToGrid="0">
      <p:cViewPr varScale="1">
        <p:scale>
          <a:sx n="64" d="100"/>
          <a:sy n="64"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lnSpc>
                <a:spcPct val="100000"/>
              </a:lnSpc>
              <a:spcBef>
                <a:spcPts val="0"/>
              </a:spcBef>
              <a:spcAft>
                <a:spcPts val="0"/>
              </a:spcAft>
              <a:buSzPts val="1400"/>
              <a:buNone/>
            </a:pPr>
            <a:endParaRPr/>
          </a:p>
        </p:txBody>
      </p:sp>
      <p:sp>
        <p:nvSpPr>
          <p:cNvPr id="87" name="Google Shape;87;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2: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lnSpc>
                <a:spcPct val="100000"/>
              </a:lnSpc>
              <a:spcBef>
                <a:spcPts val="0"/>
              </a:spcBef>
              <a:spcAft>
                <a:spcPts val="0"/>
              </a:spcAft>
              <a:buSzPts val="1400"/>
              <a:buNone/>
            </a:pPr>
            <a:endParaRPr/>
          </a:p>
        </p:txBody>
      </p:sp>
      <p:sp>
        <p:nvSpPr>
          <p:cNvPr id="138" name="Google Shape;138;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3: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lnSpc>
                <a:spcPct val="100000"/>
              </a:lnSpc>
              <a:spcBef>
                <a:spcPts val="0"/>
              </a:spcBef>
              <a:spcAft>
                <a:spcPts val="0"/>
              </a:spcAft>
              <a:buSzPts val="1400"/>
              <a:buNone/>
            </a:pPr>
            <a:endParaRPr/>
          </a:p>
        </p:txBody>
      </p:sp>
      <p:sp>
        <p:nvSpPr>
          <p:cNvPr id="189" name="Google Shape;189;p3: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rot="5400000">
            <a:off x="4732337" y="2171705"/>
            <a:ext cx="5851525" cy="20574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541338" y="190505"/>
            <a:ext cx="5851525" cy="6019800"/>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2" name="Google Shape;82;p11"/>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9" name="Google Shape;29;p3"/>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5" name="Google Shape;35;p4"/>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1" name="Google Shape;41;p5"/>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2" name="Google Shape;42;p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5"/>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5"/>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8" name="Google Shape;48;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9" name="Google Shape;49;p6"/>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0" name="Google Shape;50;p6"/>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1" name="Google Shape;51;p6"/>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6"/>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8"/>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2" name="Google Shape;62;p8"/>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3" name="Google Shape;63;p8"/>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9"/>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0" name="Google Shape;70;p9"/>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9"/>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0"/>
          <p:cNvSpPr txBox="1">
            <a:spLocks noGrp="1"/>
          </p:cNvSpPr>
          <p:nvPr>
            <p:ph type="body" idx="1"/>
          </p:nvPr>
        </p:nvSpPr>
        <p:spPr>
          <a:xfrm rot="5400000">
            <a:off x="3162302" y="-1104897"/>
            <a:ext cx="2819396" cy="8229600"/>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6" name="Google Shape;76;p10"/>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creativecommons.org/licenses/by-sa/4.0/deed.e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 name="Google Shape;12;p1">
            <a:extLst>
              <a:ext uri="{FF2B5EF4-FFF2-40B4-BE49-F238E27FC236}">
                <a16:creationId xmlns:a16="http://schemas.microsoft.com/office/drawing/2014/main" id="{84E6F4F8-6EA9-603B-ADBE-03F89FA65E7E}"/>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5C275DCC-4F8D-617D-34EC-25C96F62F011}"/>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42430433-519D-8931-C64D-D6A73A68EBD8}"/>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D57C798C-2091-99B8-F86F-67FAF225D462}"/>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F5DA69BC-3743-9993-3356-E900722F9B29}"/>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68124436-80F8-2613-0C9C-325874404AEE}"/>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3F64F14B-5296-B507-12AB-4E2958997FD1}"/>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B0B21782-700A-B19E-4D7E-C29DA2F85D25}"/>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B979C9BB-8660-E2FF-CCC3-1A080CC6C75B}"/>
              </a:ext>
            </a:extLst>
          </p:cNvPr>
          <p:cNvPicPr>
            <a:picLocks noChangeAspect="1"/>
          </p:cNvPicPr>
          <p:nvPr userDrawn="1"/>
        </p:nvPicPr>
        <p:blipFill>
          <a:blip r:embed="rId12"/>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83E73045-A608-D88B-423D-B427AB8518B1}"/>
              </a:ext>
            </a:extLst>
          </p:cNvPr>
          <p:cNvSpPr/>
          <p:nvPr userDrawn="1"/>
        </p:nvSpPr>
        <p:spPr>
          <a:xfrm>
            <a:off x="2572801" y="6298351"/>
            <a:ext cx="6389953" cy="307777"/>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a:t>
            </a:r>
            <a:r>
              <a:rPr lang="en-US" sz="700" dirty="0" err="1">
                <a:solidFill>
                  <a:schemeClr val="bg1"/>
                </a:solidFill>
                <a:latin typeface="Calibri" panose="020F0502020204030204" pitchFamily="34" charset="0"/>
                <a:cs typeface="Calibri" panose="020F0502020204030204" pitchFamily="34" charset="0"/>
              </a:rPr>
              <a:t>Laboratorio</a:t>
            </a:r>
            <a:r>
              <a:rPr lang="en-US" sz="700" dirty="0">
                <a:solidFill>
                  <a:schemeClr val="bg1"/>
                </a:solidFill>
                <a:latin typeface="Calibri" panose="020F0502020204030204" pitchFamily="34" charset="0"/>
                <a:cs typeface="Calibri" panose="020F0502020204030204" pitchFamily="34" charset="0"/>
              </a:rPr>
              <a:t> </a:t>
            </a:r>
            <a:r>
              <a:rPr lang="en-US" sz="700" dirty="0" err="1">
                <a:solidFill>
                  <a:schemeClr val="bg1"/>
                </a:solidFill>
                <a:latin typeface="Calibri" panose="020F0502020204030204" pitchFamily="34" charset="0"/>
                <a:cs typeface="Calibri" panose="020F0502020204030204" pitchFamily="34" charset="0"/>
              </a:rPr>
              <a:t>Viviente</a:t>
            </a:r>
            <a:r>
              <a:rPr lang="en-US" sz="700" dirty="0">
                <a:solidFill>
                  <a:schemeClr val="bg1"/>
                </a:solidFill>
                <a:latin typeface="Calibri" panose="020F0502020204030204" pitchFamily="34" charset="0"/>
                <a:cs typeface="Calibri" panose="020F0502020204030204" pitchFamily="34" charset="0"/>
              </a:rPr>
              <a:t> [</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4E19E07F-6C88-ABE9-49DA-E5E783EBE6BD}"/>
              </a:ext>
            </a:extLst>
          </p:cNvPr>
          <p:cNvPicPr>
            <a:picLocks noChangeAspect="1"/>
          </p:cNvPicPr>
          <p:nvPr userDrawn="1"/>
        </p:nvPicPr>
        <p:blipFill>
          <a:blip r:embed="rId13"/>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79CEA59B-7109-88B8-9DBE-123749365778}"/>
              </a:ext>
            </a:extLst>
          </p:cNvPr>
          <p:cNvSpPr txBox="1"/>
          <p:nvPr userDrawn="1"/>
        </p:nvSpPr>
        <p:spPr>
          <a:xfrm>
            <a:off x="2572801" y="6519187"/>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4">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4">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4">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2"/>
          <p:cNvSpPr/>
          <p:nvPr/>
        </p:nvSpPr>
        <p:spPr>
          <a:xfrm>
            <a:off x="4432300" y="4705350"/>
            <a:ext cx="4292600" cy="1447554"/>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2"/>
          <p:cNvSpPr/>
          <p:nvPr/>
        </p:nvSpPr>
        <p:spPr>
          <a:xfrm>
            <a:off x="4419600" y="686898"/>
            <a:ext cx="2216150" cy="250715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Google Shape;91;p12"/>
          <p:cNvSpPr/>
          <p:nvPr/>
        </p:nvSpPr>
        <p:spPr>
          <a:xfrm>
            <a:off x="292101" y="677372"/>
            <a:ext cx="1917699" cy="222457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0070C0"/>
              </a:solidFill>
              <a:latin typeface="Calibri"/>
              <a:ea typeface="Calibri"/>
              <a:cs typeface="Calibri"/>
              <a:sym typeface="Calibri"/>
            </a:endParaRPr>
          </a:p>
        </p:txBody>
      </p:sp>
      <p:sp>
        <p:nvSpPr>
          <p:cNvPr id="92" name="Google Shape;92;p12"/>
          <p:cNvSpPr/>
          <p:nvPr/>
        </p:nvSpPr>
        <p:spPr>
          <a:xfrm>
            <a:off x="2251144" y="3241457"/>
            <a:ext cx="1971396" cy="1433701"/>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a:solidFill>
                  <a:srgbClr val="3F3F3F"/>
                </a:solidFill>
                <a:latin typeface="Montserrat"/>
                <a:ea typeface="Montserrat"/>
                <a:cs typeface="Montserrat"/>
                <a:sym typeface="Montserrat"/>
              </a:rPr>
              <a:t>Establecer el plan piloto para el primer laboratorio</a:t>
            </a:r>
            <a:endParaRPr/>
          </a:p>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a:solidFill>
                  <a:srgbClr val="3F3F3F"/>
                </a:solidFill>
                <a:latin typeface="Montserrat"/>
                <a:ea typeface="Montserrat"/>
                <a:cs typeface="Montserrat"/>
                <a:sym typeface="Montserrat"/>
              </a:rPr>
              <a:t>Armar la infraestructura tecnológica para desarrollar el piloto</a:t>
            </a:r>
            <a:endParaRPr/>
          </a:p>
          <a:p>
            <a:pPr marL="171450" marR="0" lvl="0" indent="-171450" algn="l" rtl="0">
              <a:lnSpc>
                <a:spcPct val="100000"/>
              </a:lnSpc>
              <a:spcBef>
                <a:spcPts val="0"/>
              </a:spcBef>
              <a:spcAft>
                <a:spcPts val="0"/>
              </a:spcAft>
              <a:buClr>
                <a:srgbClr val="000000"/>
              </a:buClr>
              <a:buSzPts val="800"/>
              <a:buFont typeface="Arial"/>
              <a:buChar char="•"/>
            </a:pPr>
            <a:r>
              <a:rPr lang="en-US" sz="700" b="0" i="0" u="none" strike="noStrike" cap="none">
                <a:solidFill>
                  <a:srgbClr val="3F3F3F"/>
                </a:solidFill>
                <a:latin typeface="Montserrat"/>
                <a:ea typeface="Montserrat"/>
                <a:cs typeface="Montserrat"/>
                <a:sym typeface="Montserrat"/>
              </a:rPr>
              <a:t>Conducir el piloto</a:t>
            </a:r>
            <a:endParaRPr/>
          </a:p>
        </p:txBody>
      </p:sp>
      <p:sp>
        <p:nvSpPr>
          <p:cNvPr id="93" name="Google Shape;93;p12"/>
          <p:cNvSpPr/>
          <p:nvPr/>
        </p:nvSpPr>
        <p:spPr>
          <a:xfrm>
            <a:off x="4393879" y="734260"/>
            <a:ext cx="1654495"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Entidad legal</a:t>
            </a:r>
            <a:endParaRPr sz="1400" b="0" i="0" u="none" strike="noStrike" cap="none">
              <a:solidFill>
                <a:srgbClr val="000000"/>
              </a:solidFill>
              <a:latin typeface="Arial"/>
              <a:ea typeface="Arial"/>
              <a:cs typeface="Arial"/>
              <a:sym typeface="Arial"/>
            </a:endParaRPr>
          </a:p>
        </p:txBody>
      </p:sp>
      <p:sp>
        <p:nvSpPr>
          <p:cNvPr id="94" name="Google Shape;94;p12"/>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Subcompetencias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p:txBody>
      </p:sp>
      <p:sp>
        <p:nvSpPr>
          <p:cNvPr id="95" name="Google Shape;95;p12"/>
          <p:cNvSpPr/>
          <p:nvPr/>
        </p:nvSpPr>
        <p:spPr>
          <a:xfrm>
            <a:off x="2346604" y="2890724"/>
            <a:ext cx="2047750"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Piloto</a:t>
            </a: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B0F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96" name="Google Shape;96;p12"/>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lnSpc>
                <a:spcPct val="100000"/>
              </a:lnSpc>
              <a:spcBef>
                <a:spcPts val="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p:txBody>
      </p:sp>
      <p:sp>
        <p:nvSpPr>
          <p:cNvPr id="97" name="Google Shape;97;p12"/>
          <p:cNvSpPr/>
          <p:nvPr/>
        </p:nvSpPr>
        <p:spPr>
          <a:xfrm>
            <a:off x="6645399" y="718722"/>
            <a:ext cx="214300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Servicios</a:t>
            </a:r>
            <a:endParaRPr sz="1400" b="0" i="0" u="none" strike="noStrike" cap="none">
              <a:solidFill>
                <a:srgbClr val="00B0F0"/>
              </a:solidFill>
              <a:latin typeface="Calibri"/>
              <a:ea typeface="Calibri"/>
              <a:cs typeface="Calibri"/>
              <a:sym typeface="Calibri"/>
            </a:endParaRPr>
          </a:p>
        </p:txBody>
      </p:sp>
      <p:pic>
        <p:nvPicPr>
          <p:cNvPr id="98" name="Google Shape;98;p12"/>
          <p:cNvPicPr preferRelativeResize="0"/>
          <p:nvPr/>
        </p:nvPicPr>
        <p:blipFill rotWithShape="1">
          <a:blip r:embed="rId3">
            <a:alphaModFix/>
          </a:blip>
          <a:srcRect/>
          <a:stretch/>
        </p:blipFill>
        <p:spPr>
          <a:xfrm>
            <a:off x="1963784" y="761173"/>
            <a:ext cx="212737" cy="236375"/>
          </a:xfrm>
          <a:prstGeom prst="rect">
            <a:avLst/>
          </a:prstGeom>
          <a:noFill/>
          <a:ln>
            <a:noFill/>
          </a:ln>
        </p:spPr>
      </p:pic>
      <p:sp>
        <p:nvSpPr>
          <p:cNvPr id="99" name="Google Shape;99;p12"/>
          <p:cNvSpPr txBox="1"/>
          <p:nvPr/>
        </p:nvSpPr>
        <p:spPr>
          <a:xfrm>
            <a:off x="1714860" y="1988301"/>
            <a:ext cx="529068"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1</a:t>
            </a:r>
            <a:endParaRPr sz="1400" b="0" i="0" u="none" strike="noStrike" cap="none">
              <a:solidFill>
                <a:srgbClr val="000000"/>
              </a:solidFill>
              <a:latin typeface="Arial"/>
              <a:ea typeface="Arial"/>
              <a:cs typeface="Arial"/>
              <a:sym typeface="Arial"/>
            </a:endParaRPr>
          </a:p>
        </p:txBody>
      </p:sp>
      <p:sp>
        <p:nvSpPr>
          <p:cNvPr id="100" name="Google Shape;100;p12"/>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6</a:t>
            </a:r>
            <a:endParaRPr sz="1400" b="0" i="0" u="none" strike="noStrike" cap="none">
              <a:solidFill>
                <a:srgbClr val="000000"/>
              </a:solidFill>
              <a:latin typeface="Arial"/>
              <a:ea typeface="Arial"/>
              <a:cs typeface="Arial"/>
              <a:sym typeface="Arial"/>
            </a:endParaRPr>
          </a:p>
        </p:txBody>
      </p:sp>
      <p:sp>
        <p:nvSpPr>
          <p:cNvPr id="101" name="Google Shape;101;p12"/>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8</a:t>
            </a:r>
            <a:endParaRPr sz="1400" b="0" i="0" u="none" strike="noStrike" cap="none">
              <a:solidFill>
                <a:srgbClr val="000000"/>
              </a:solidFill>
              <a:latin typeface="Arial"/>
              <a:ea typeface="Arial"/>
              <a:cs typeface="Arial"/>
              <a:sym typeface="Arial"/>
            </a:endParaRPr>
          </a:p>
        </p:txBody>
      </p:sp>
      <p:sp>
        <p:nvSpPr>
          <p:cNvPr id="102" name="Google Shape;102;p12"/>
          <p:cNvSpPr/>
          <p:nvPr/>
        </p:nvSpPr>
        <p:spPr>
          <a:xfrm>
            <a:off x="2245095" y="771676"/>
            <a:ext cx="1943478"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B0F0"/>
                </a:solidFill>
                <a:latin typeface="Calibri"/>
                <a:ea typeface="Calibri"/>
                <a:cs typeface="Calibri"/>
                <a:sym typeface="Calibri"/>
              </a:rPr>
              <a:t>Set up</a:t>
            </a:r>
            <a:endParaRPr sz="1400" b="0" i="0" u="none" strike="noStrike" cap="none" dirty="0">
              <a:solidFill>
                <a:srgbClr val="000000"/>
              </a:solidFill>
              <a:latin typeface="Arial"/>
              <a:ea typeface="Arial"/>
              <a:cs typeface="Arial"/>
              <a:sym typeface="Arial"/>
            </a:endParaRPr>
          </a:p>
        </p:txBody>
      </p:sp>
      <p:sp>
        <p:nvSpPr>
          <p:cNvPr id="103" name="Google Shape;103;p12"/>
          <p:cNvSpPr txBox="1"/>
          <p:nvPr/>
        </p:nvSpPr>
        <p:spPr>
          <a:xfrm>
            <a:off x="8262936" y="2470275"/>
            <a:ext cx="670309"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4</a:t>
            </a:r>
            <a:endParaRPr sz="1400" b="0" i="0" u="none" strike="noStrike" cap="none">
              <a:solidFill>
                <a:srgbClr val="000000"/>
              </a:solidFill>
              <a:latin typeface="Arial"/>
              <a:ea typeface="Arial"/>
              <a:cs typeface="Arial"/>
              <a:sym typeface="Arial"/>
            </a:endParaRPr>
          </a:p>
        </p:txBody>
      </p:sp>
      <p:pic>
        <p:nvPicPr>
          <p:cNvPr id="104" name="Google Shape;104;p12" descr="Resultado de imagen para idea icon"/>
          <p:cNvPicPr preferRelativeResize="0"/>
          <p:nvPr/>
        </p:nvPicPr>
        <p:blipFill rotWithShape="1">
          <a:blip r:embed="rId4">
            <a:alphaModFix/>
          </a:blip>
          <a:srcRect/>
          <a:stretch/>
        </p:blipFill>
        <p:spPr>
          <a:xfrm>
            <a:off x="4048272" y="765367"/>
            <a:ext cx="257028" cy="257028"/>
          </a:xfrm>
          <a:prstGeom prst="rect">
            <a:avLst/>
          </a:prstGeom>
          <a:noFill/>
          <a:ln>
            <a:noFill/>
          </a:ln>
        </p:spPr>
      </p:pic>
      <p:sp>
        <p:nvSpPr>
          <p:cNvPr id="105" name="Google Shape;105;p12"/>
          <p:cNvSpPr/>
          <p:nvPr/>
        </p:nvSpPr>
        <p:spPr>
          <a:xfrm>
            <a:off x="2110942" y="1149450"/>
            <a:ext cx="2283412" cy="1077218"/>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dirty="0" err="1">
                <a:solidFill>
                  <a:srgbClr val="3F3F3F"/>
                </a:solidFill>
                <a:latin typeface="Montserrat"/>
                <a:ea typeface="Montserrat"/>
                <a:cs typeface="Montserrat"/>
                <a:sym typeface="Montserrat"/>
              </a:rPr>
              <a:t>Establecer</a:t>
            </a:r>
            <a:r>
              <a:rPr lang="en-US" sz="700" b="0" i="0" u="none" strike="noStrike" cap="none" dirty="0">
                <a:solidFill>
                  <a:srgbClr val="3F3F3F"/>
                </a:solidFill>
                <a:latin typeface="Montserrat"/>
                <a:ea typeface="Montserrat"/>
                <a:cs typeface="Montserrat"/>
                <a:sym typeface="Montserrat"/>
              </a:rPr>
              <a:t> la </a:t>
            </a:r>
            <a:r>
              <a:rPr lang="en-US" sz="700" b="0" i="0" u="none" strike="noStrike" cap="none" dirty="0" err="1">
                <a:solidFill>
                  <a:srgbClr val="3F3F3F"/>
                </a:solidFill>
                <a:latin typeface="Montserrat"/>
                <a:ea typeface="Montserrat"/>
                <a:cs typeface="Montserrat"/>
                <a:sym typeface="Montserrat"/>
              </a:rPr>
              <a:t>comunidad</a:t>
            </a:r>
            <a:r>
              <a:rPr lang="en-US" sz="700" b="0" i="0" u="none" strike="noStrike" cap="none" dirty="0">
                <a:solidFill>
                  <a:srgbClr val="3F3F3F"/>
                </a:solidFill>
                <a:latin typeface="Montserrat"/>
                <a:ea typeface="Montserrat"/>
                <a:cs typeface="Montserrat"/>
                <a:sym typeface="Montserrat"/>
              </a:rPr>
              <a:t> de personas </a:t>
            </a:r>
            <a:r>
              <a:rPr lang="en-US" sz="700" b="0" i="0" u="none" strike="noStrike" cap="none" dirty="0" err="1">
                <a:solidFill>
                  <a:srgbClr val="3F3F3F"/>
                </a:solidFill>
                <a:latin typeface="Montserrat"/>
                <a:ea typeface="Montserrat"/>
                <a:cs typeface="Montserrat"/>
                <a:sym typeface="Montserrat"/>
              </a:rPr>
              <a:t>desarrolladoras</a:t>
            </a:r>
            <a:r>
              <a:rPr lang="en-US" sz="700" b="0" i="0" u="none" strike="noStrike" cap="none" dirty="0">
                <a:solidFill>
                  <a:srgbClr val="3F3F3F"/>
                </a:solidFill>
                <a:latin typeface="Montserrat"/>
                <a:ea typeface="Montserrat"/>
                <a:cs typeface="Montserrat"/>
                <a:sym typeface="Montserrat"/>
              </a:rPr>
              <a:t> de </a:t>
            </a:r>
            <a:r>
              <a:rPr lang="en-US" sz="700" b="0" i="0" u="none" strike="noStrike" cap="none" dirty="0" err="1">
                <a:solidFill>
                  <a:srgbClr val="3F3F3F"/>
                </a:solidFill>
                <a:latin typeface="Montserrat"/>
                <a:ea typeface="Montserrat"/>
                <a:cs typeface="Montserrat"/>
                <a:sym typeface="Montserrat"/>
              </a:rPr>
              <a:t>servicio</a:t>
            </a:r>
            <a:r>
              <a:rPr lang="en-US" sz="700" b="0" i="0" u="none" strike="noStrike" cap="none" dirty="0">
                <a:solidFill>
                  <a:srgbClr val="3F3F3F"/>
                </a:solidFill>
                <a:latin typeface="Montserrat"/>
                <a:ea typeface="Montserrat"/>
                <a:cs typeface="Montserrat"/>
                <a:sym typeface="Montserrat"/>
              </a:rPr>
              <a:t> y </a:t>
            </a:r>
            <a:r>
              <a:rPr lang="en-US" sz="700" b="0" i="0" u="none" strike="noStrike" cap="none" dirty="0" err="1">
                <a:solidFill>
                  <a:srgbClr val="3F3F3F"/>
                </a:solidFill>
                <a:latin typeface="Montserrat"/>
                <a:ea typeface="Montserrat"/>
                <a:cs typeface="Montserrat"/>
                <a:sym typeface="Montserrat"/>
              </a:rPr>
              <a:t>tecnología</a:t>
            </a:r>
            <a:r>
              <a:rPr lang="en-US" sz="700" b="0" i="0" u="none" strike="noStrike" cap="none" dirty="0">
                <a:solidFill>
                  <a:srgbClr val="3F3F3F"/>
                </a:solidFill>
                <a:latin typeface="Montserrat"/>
                <a:ea typeface="Montserrat"/>
                <a:cs typeface="Montserrat"/>
                <a:sym typeface="Montserrat"/>
              </a:rPr>
              <a:t>.</a:t>
            </a:r>
            <a:endParaRPr sz="700" b="0" i="0" u="none" strike="noStrike" cap="none" dirty="0">
              <a:solidFill>
                <a:srgbClr val="3F3F3F"/>
              </a:solidFill>
              <a:latin typeface="Montserrat"/>
              <a:ea typeface="Montserrat"/>
              <a:cs typeface="Montserrat"/>
              <a:sym typeface="Montserrat"/>
            </a:endParaRPr>
          </a:p>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dirty="0" err="1">
                <a:solidFill>
                  <a:srgbClr val="3F3F3F"/>
                </a:solidFill>
                <a:latin typeface="Montserrat"/>
                <a:ea typeface="Montserrat"/>
                <a:cs typeface="Montserrat"/>
                <a:sym typeface="Montserrat"/>
              </a:rPr>
              <a:t>Establecer</a:t>
            </a:r>
            <a:r>
              <a:rPr lang="en-US" sz="700" b="0" i="0" u="none" strike="noStrike" cap="none" dirty="0">
                <a:solidFill>
                  <a:srgbClr val="3F3F3F"/>
                </a:solidFill>
                <a:latin typeface="Montserrat"/>
                <a:ea typeface="Montserrat"/>
                <a:cs typeface="Montserrat"/>
                <a:sym typeface="Montserrat"/>
              </a:rPr>
              <a:t> la </a:t>
            </a:r>
            <a:r>
              <a:rPr lang="en-US" sz="700" b="0" i="0" u="none" strike="noStrike" cap="none" dirty="0" err="1">
                <a:solidFill>
                  <a:srgbClr val="3F3F3F"/>
                </a:solidFill>
                <a:latin typeface="Montserrat"/>
                <a:ea typeface="Montserrat"/>
                <a:cs typeface="Montserrat"/>
                <a:sym typeface="Montserrat"/>
              </a:rPr>
              <a:t>comunidad</a:t>
            </a:r>
            <a:r>
              <a:rPr lang="en-US" sz="700" b="0" i="0" u="none" strike="noStrike" cap="none" dirty="0">
                <a:solidFill>
                  <a:srgbClr val="3F3F3F"/>
                </a:solidFill>
                <a:latin typeface="Montserrat"/>
                <a:ea typeface="Montserrat"/>
                <a:cs typeface="Montserrat"/>
                <a:sym typeface="Montserrat"/>
              </a:rPr>
              <a:t> de personas </a:t>
            </a:r>
            <a:r>
              <a:rPr lang="en-US" sz="700" b="0" i="0" u="none" strike="noStrike" cap="none" dirty="0" err="1">
                <a:solidFill>
                  <a:srgbClr val="3F3F3F"/>
                </a:solidFill>
                <a:latin typeface="Montserrat"/>
                <a:ea typeface="Montserrat"/>
                <a:cs typeface="Montserrat"/>
                <a:sym typeface="Montserrat"/>
              </a:rPr>
              <a:t>participantes</a:t>
            </a:r>
            <a:r>
              <a:rPr lang="en-US" sz="700" b="0" i="0" u="none" strike="noStrike" cap="none" dirty="0">
                <a:solidFill>
                  <a:srgbClr val="3F3F3F"/>
                </a:solidFill>
                <a:latin typeface="Montserrat"/>
                <a:ea typeface="Montserrat"/>
                <a:cs typeface="Montserrat"/>
                <a:sym typeface="Montserrat"/>
              </a:rPr>
              <a:t> (</a:t>
            </a:r>
            <a:r>
              <a:rPr lang="en-US" sz="700" b="0" i="0" u="none" strike="noStrike" cap="none" dirty="0" err="1">
                <a:solidFill>
                  <a:srgbClr val="3F3F3F"/>
                </a:solidFill>
                <a:latin typeface="Montserrat"/>
                <a:ea typeface="Montserrat"/>
                <a:cs typeface="Montserrat"/>
                <a:sym typeface="Montserrat"/>
              </a:rPr>
              <a:t>público</a:t>
            </a:r>
            <a:r>
              <a:rPr lang="en-US" sz="700" b="0" i="0" u="none" strike="noStrike" cap="none" dirty="0">
                <a:solidFill>
                  <a:srgbClr val="3F3F3F"/>
                </a:solidFill>
                <a:latin typeface="Montserrat"/>
                <a:ea typeface="Montserrat"/>
                <a:cs typeface="Montserrat"/>
                <a:sym typeface="Montserrat"/>
              </a:rPr>
              <a:t> y social).</a:t>
            </a:r>
            <a:endParaRPr sz="700" b="0" i="0" u="none" strike="noStrike" cap="none" dirty="0">
              <a:solidFill>
                <a:srgbClr val="3F3F3F"/>
              </a:solidFill>
              <a:latin typeface="Montserrat"/>
              <a:ea typeface="Montserrat"/>
              <a:cs typeface="Montserrat"/>
              <a:sym typeface="Montserrat"/>
            </a:endParaRPr>
          </a:p>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dirty="0" err="1">
                <a:solidFill>
                  <a:srgbClr val="3F3F3F"/>
                </a:solidFill>
                <a:latin typeface="Montserrat"/>
                <a:ea typeface="Montserrat"/>
                <a:cs typeface="Montserrat"/>
                <a:sym typeface="Montserrat"/>
              </a:rPr>
              <a:t>Establecer</a:t>
            </a:r>
            <a:r>
              <a:rPr lang="en-US" sz="700" b="0" i="0" u="none" strike="noStrike" cap="none" dirty="0">
                <a:solidFill>
                  <a:srgbClr val="3F3F3F"/>
                </a:solidFill>
                <a:latin typeface="Montserrat"/>
                <a:ea typeface="Montserrat"/>
                <a:cs typeface="Montserrat"/>
                <a:sym typeface="Montserrat"/>
              </a:rPr>
              <a:t> la </a:t>
            </a:r>
            <a:r>
              <a:rPr lang="en-US" sz="700" b="0" i="0" u="none" strike="noStrike" cap="none" dirty="0" err="1">
                <a:solidFill>
                  <a:srgbClr val="3F3F3F"/>
                </a:solidFill>
                <a:latin typeface="Montserrat"/>
                <a:ea typeface="Montserrat"/>
                <a:cs typeface="Montserrat"/>
                <a:sym typeface="Montserrat"/>
              </a:rPr>
              <a:t>comunidad</a:t>
            </a:r>
            <a:r>
              <a:rPr lang="en-US" sz="700" b="0" i="0" u="none" strike="noStrike" cap="none" dirty="0">
                <a:solidFill>
                  <a:srgbClr val="3F3F3F"/>
                </a:solidFill>
                <a:latin typeface="Montserrat"/>
                <a:ea typeface="Montserrat"/>
                <a:cs typeface="Montserrat"/>
                <a:sym typeface="Montserrat"/>
              </a:rPr>
              <a:t> de </a:t>
            </a:r>
            <a:r>
              <a:rPr lang="en-US" sz="700" b="0" i="0" u="none" strike="noStrike" cap="none" dirty="0" err="1">
                <a:solidFill>
                  <a:srgbClr val="3F3F3F"/>
                </a:solidFill>
                <a:latin typeface="Montserrat"/>
                <a:ea typeface="Montserrat"/>
                <a:cs typeface="Montserrat"/>
                <a:sym typeface="Montserrat"/>
              </a:rPr>
              <a:t>profesionales</a:t>
            </a:r>
            <a:r>
              <a:rPr lang="en-US" sz="700" b="0" i="0" u="none" strike="noStrike" cap="none" dirty="0">
                <a:solidFill>
                  <a:srgbClr val="3F3F3F"/>
                </a:solidFill>
                <a:latin typeface="Montserrat"/>
                <a:ea typeface="Montserrat"/>
                <a:cs typeface="Montserrat"/>
                <a:sym typeface="Montserrat"/>
              </a:rPr>
              <a:t>.</a:t>
            </a:r>
            <a:endParaRPr sz="700" b="0" i="0" u="none" strike="noStrike" cap="none" dirty="0">
              <a:solidFill>
                <a:srgbClr val="3F3F3F"/>
              </a:solidFill>
              <a:latin typeface="Montserrat"/>
              <a:ea typeface="Montserrat"/>
              <a:cs typeface="Montserrat"/>
              <a:sym typeface="Montserrat"/>
            </a:endParaRPr>
          </a:p>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dirty="0" err="1">
                <a:solidFill>
                  <a:srgbClr val="3F3F3F"/>
                </a:solidFill>
                <a:latin typeface="Montserrat"/>
                <a:ea typeface="Montserrat"/>
                <a:cs typeface="Montserrat"/>
                <a:sym typeface="Montserrat"/>
              </a:rPr>
              <a:t>Establecer</a:t>
            </a:r>
            <a:r>
              <a:rPr lang="en-US" sz="700" b="0" i="0" u="none" strike="noStrike" cap="none" dirty="0">
                <a:solidFill>
                  <a:srgbClr val="3F3F3F"/>
                </a:solidFill>
                <a:latin typeface="Montserrat"/>
                <a:ea typeface="Montserrat"/>
                <a:cs typeface="Montserrat"/>
                <a:sym typeface="Montserrat"/>
              </a:rPr>
              <a:t> la </a:t>
            </a:r>
            <a:r>
              <a:rPr lang="en-US" sz="700" b="0" i="0" u="none" strike="noStrike" cap="none" dirty="0" err="1">
                <a:solidFill>
                  <a:srgbClr val="3F3F3F"/>
                </a:solidFill>
                <a:latin typeface="Montserrat"/>
                <a:ea typeface="Montserrat"/>
                <a:cs typeface="Montserrat"/>
                <a:sym typeface="Montserrat"/>
              </a:rPr>
              <a:t>comunidad</a:t>
            </a:r>
            <a:r>
              <a:rPr lang="en-US" sz="700" b="0" i="0" u="none" strike="noStrike" cap="none" dirty="0">
                <a:solidFill>
                  <a:srgbClr val="3F3F3F"/>
                </a:solidFill>
                <a:latin typeface="Montserrat"/>
                <a:ea typeface="Montserrat"/>
                <a:cs typeface="Montserrat"/>
                <a:sym typeface="Montserrat"/>
              </a:rPr>
              <a:t> de personas </a:t>
            </a:r>
            <a:r>
              <a:rPr lang="en-US" sz="700" b="0" i="0" u="none" strike="noStrike" cap="none" dirty="0" err="1">
                <a:solidFill>
                  <a:srgbClr val="3F3F3F"/>
                </a:solidFill>
                <a:latin typeface="Montserrat"/>
                <a:ea typeface="Montserrat"/>
                <a:cs typeface="Montserrat"/>
                <a:sym typeface="Montserrat"/>
              </a:rPr>
              <a:t>usuarias</a:t>
            </a:r>
            <a:r>
              <a:rPr lang="en-US" sz="700" b="0" i="0" u="none" strike="noStrike" cap="none" dirty="0">
                <a:solidFill>
                  <a:srgbClr val="3F3F3F"/>
                </a:solidFill>
                <a:latin typeface="Montserrat"/>
                <a:ea typeface="Montserrat"/>
                <a:cs typeface="Montserrat"/>
                <a:sym typeface="Montserrat"/>
              </a:rPr>
              <a:t>.</a:t>
            </a:r>
            <a:endParaRPr sz="700" b="0" i="0" u="none" strike="noStrike" cap="none" dirty="0">
              <a:solidFill>
                <a:srgbClr val="3F3F3F"/>
              </a:solidFill>
              <a:latin typeface="Montserrat"/>
              <a:ea typeface="Montserrat"/>
              <a:cs typeface="Montserrat"/>
              <a:sym typeface="Montserrat"/>
            </a:endParaRPr>
          </a:p>
          <a:p>
            <a:pPr marL="0" marR="0" lvl="0" indent="0" algn="just" rtl="0">
              <a:lnSpc>
                <a:spcPct val="100000"/>
              </a:lnSpc>
              <a:spcBef>
                <a:spcPts val="0"/>
              </a:spcBef>
              <a:spcAft>
                <a:spcPts val="0"/>
              </a:spcAft>
              <a:buClr>
                <a:srgbClr val="000000"/>
              </a:buClr>
              <a:buSzPts val="800"/>
              <a:buFont typeface="Arial"/>
              <a:buNone/>
            </a:pPr>
            <a:endParaRPr sz="800" b="0" i="0" u="none" strike="noStrike" cap="none" dirty="0">
              <a:solidFill>
                <a:schemeClr val="dk1"/>
              </a:solidFill>
              <a:latin typeface="Calibri"/>
              <a:ea typeface="Calibri"/>
              <a:cs typeface="Calibri"/>
              <a:sym typeface="Calibri"/>
            </a:endParaRPr>
          </a:p>
        </p:txBody>
      </p:sp>
      <p:sp>
        <p:nvSpPr>
          <p:cNvPr id="106" name="Google Shape;106;p12"/>
          <p:cNvSpPr/>
          <p:nvPr/>
        </p:nvSpPr>
        <p:spPr>
          <a:xfrm>
            <a:off x="6645401" y="1038083"/>
            <a:ext cx="2041399" cy="1446550"/>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a:solidFill>
                  <a:srgbClr val="3F3F3F"/>
                </a:solidFill>
                <a:latin typeface="Montserrat"/>
                <a:ea typeface="Montserrat"/>
                <a:cs typeface="Montserrat"/>
                <a:sym typeface="Montserrat"/>
              </a:rPr>
              <a:t>Montar los servicios de TI para el trabajo colaborativo .</a:t>
            </a:r>
            <a:endParaRPr sz="700" b="0" i="0" u="none" strike="noStrike" cap="none">
              <a:solidFill>
                <a:srgbClr val="3F3F3F"/>
              </a:solidFill>
              <a:latin typeface="Montserrat"/>
              <a:ea typeface="Montserrat"/>
              <a:cs typeface="Montserrat"/>
              <a:sym typeface="Montserrat"/>
            </a:endParaRPr>
          </a:p>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a:solidFill>
                  <a:srgbClr val="3F3F3F"/>
                </a:solidFill>
                <a:latin typeface="Montserrat"/>
                <a:ea typeface="Montserrat"/>
                <a:cs typeface="Montserrat"/>
                <a:sym typeface="Montserrat"/>
              </a:rPr>
              <a:t>Identificar un modelo de desempeño.</a:t>
            </a:r>
            <a:endParaRPr sz="700" b="0" i="0" u="none" strike="noStrike" cap="none">
              <a:solidFill>
                <a:srgbClr val="3F3F3F"/>
              </a:solidFill>
              <a:latin typeface="Montserrat"/>
              <a:ea typeface="Montserrat"/>
              <a:cs typeface="Montserrat"/>
              <a:sym typeface="Montserrat"/>
            </a:endParaRPr>
          </a:p>
          <a:p>
            <a:pPr marL="0" marR="0" lvl="0" indent="0" algn="just"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a:p>
            <a:pPr marL="171446" marR="0" lvl="0" indent="-120646" algn="just" rtl="0">
              <a:lnSpc>
                <a:spcPct val="100000"/>
              </a:lnSpc>
              <a:spcBef>
                <a:spcPts val="0"/>
              </a:spcBef>
              <a:spcAft>
                <a:spcPts val="0"/>
              </a:spcAft>
              <a:buClr>
                <a:schemeClr val="dk1"/>
              </a:buClr>
              <a:buSzPts val="800"/>
              <a:buFont typeface="Arial"/>
              <a:buNone/>
            </a:pPr>
            <a:endParaRPr sz="1400" b="0" i="0" u="none" strike="noStrike" cap="none">
              <a:solidFill>
                <a:srgbClr val="000000"/>
              </a:solidFill>
              <a:latin typeface="Arial"/>
              <a:ea typeface="Arial"/>
              <a:cs typeface="Arial"/>
              <a:sym typeface="Arial"/>
            </a:endParaRPr>
          </a:p>
        </p:txBody>
      </p:sp>
      <p:sp>
        <p:nvSpPr>
          <p:cNvPr id="107" name="Google Shape;107;p12"/>
          <p:cNvSpPr/>
          <p:nvPr/>
        </p:nvSpPr>
        <p:spPr>
          <a:xfrm>
            <a:off x="4406898" y="4972050"/>
            <a:ext cx="4006852" cy="98837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a:solidFill>
                  <a:schemeClr val="dk1"/>
                </a:solidFill>
                <a:latin typeface="Calibri"/>
                <a:ea typeface="Calibri"/>
                <a:cs typeface="Calibri"/>
                <a:sym typeface="Calibri"/>
              </a:rPr>
              <a:t>Algunos de los riesgos que se pueden presentar son:</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La dificultad para definer la entidad legal.</a:t>
            </a:r>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El setup y los servicios de tecnología, puede que no sean los óptimos o que la entidad legar sobrepase la preparación disponible.</a:t>
            </a:r>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Riesgos al correr el piloto.</a:t>
            </a:r>
            <a:endParaRPr sz="1400" b="0" i="0" u="none" strike="noStrike" cap="none">
              <a:solidFill>
                <a:srgbClr val="000000"/>
              </a:solidFill>
              <a:latin typeface="Arial"/>
              <a:ea typeface="Arial"/>
              <a:cs typeface="Arial"/>
              <a:sym typeface="Arial"/>
            </a:endParaRPr>
          </a:p>
        </p:txBody>
      </p:sp>
      <p:sp>
        <p:nvSpPr>
          <p:cNvPr id="108" name="Google Shape;108;p12"/>
          <p:cNvSpPr txBox="1"/>
          <p:nvPr/>
        </p:nvSpPr>
        <p:spPr>
          <a:xfrm>
            <a:off x="896916" y="57630"/>
            <a:ext cx="2393437"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71C2"/>
                </a:solidFill>
                <a:latin typeface="Calibri"/>
                <a:ea typeface="Calibri"/>
                <a:cs typeface="Calibri"/>
                <a:sym typeface="Calibri"/>
              </a:rPr>
              <a:t>Canvas de diseño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C000"/>
                </a:solidFill>
                <a:latin typeface="Calibri"/>
                <a:ea typeface="Calibri"/>
                <a:cs typeface="Calibri"/>
                <a:sym typeface="Calibri"/>
              </a:rPr>
              <a:t>Laboratorio viviente</a:t>
            </a:r>
            <a:endParaRPr sz="1400" b="1" i="0" u="none" strike="noStrike" cap="none">
              <a:solidFill>
                <a:srgbClr val="FFC000"/>
              </a:solidFill>
              <a:latin typeface="Calibri"/>
              <a:ea typeface="Calibri"/>
              <a:cs typeface="Calibri"/>
              <a:sym typeface="Calibri"/>
            </a:endParaRPr>
          </a:p>
        </p:txBody>
      </p:sp>
      <p:sp>
        <p:nvSpPr>
          <p:cNvPr id="109" name="Google Shape;109;p12"/>
          <p:cNvSpPr txBox="1"/>
          <p:nvPr/>
        </p:nvSpPr>
        <p:spPr>
          <a:xfrm>
            <a:off x="2587202" y="78652"/>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Materia </a:t>
            </a:r>
            <a:endParaRPr sz="1400" b="0" i="0" u="none" strike="noStrike" cap="none">
              <a:solidFill>
                <a:srgbClr val="000000"/>
              </a:solidFill>
              <a:latin typeface="Arial"/>
              <a:ea typeface="Arial"/>
              <a:cs typeface="Arial"/>
              <a:sym typeface="Arial"/>
            </a:endParaRPr>
          </a:p>
        </p:txBody>
      </p:sp>
      <p:sp>
        <p:nvSpPr>
          <p:cNvPr id="110" name="Google Shape;110;p12"/>
          <p:cNvSpPr txBox="1"/>
          <p:nvPr/>
        </p:nvSpPr>
        <p:spPr>
          <a:xfrm>
            <a:off x="4596924" y="78653"/>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err="1">
                <a:solidFill>
                  <a:srgbClr val="7F7F7F"/>
                </a:solidFill>
                <a:latin typeface="Calibri"/>
                <a:ea typeface="Calibri"/>
                <a:cs typeface="Calibri"/>
                <a:sym typeface="Calibri"/>
              </a:rPr>
              <a:t>Nombre</a:t>
            </a:r>
            <a:r>
              <a:rPr lang="en-US" sz="1100" b="0" i="0" u="none" strike="noStrike" cap="none" dirty="0">
                <a:solidFill>
                  <a:srgbClr val="7F7F7F"/>
                </a:solidFill>
                <a:latin typeface="Calibri"/>
                <a:ea typeface="Calibri"/>
                <a:cs typeface="Calibri"/>
                <a:sym typeface="Calibri"/>
              </a:rPr>
              <a:t> del </a:t>
            </a:r>
            <a:r>
              <a:rPr lang="en-US" sz="1100" b="0" i="0" u="none" strike="noStrike" cap="none" dirty="0" err="1">
                <a:solidFill>
                  <a:srgbClr val="7F7F7F"/>
                </a:solidFill>
                <a:latin typeface="Calibri"/>
                <a:ea typeface="Calibri"/>
                <a:cs typeface="Calibri"/>
                <a:sym typeface="Calibri"/>
              </a:rPr>
              <a:t>docente</a:t>
            </a:r>
            <a:endParaRPr sz="1100" b="0" i="0" u="none" strike="noStrike" cap="none" dirty="0">
              <a:solidFill>
                <a:srgbClr val="7F7F7F"/>
              </a:solidFill>
              <a:latin typeface="Calibri"/>
              <a:ea typeface="Calibri"/>
              <a:cs typeface="Calibri"/>
              <a:sym typeface="Calibri"/>
            </a:endParaRPr>
          </a:p>
        </p:txBody>
      </p:sp>
      <p:sp>
        <p:nvSpPr>
          <p:cNvPr id="111" name="Google Shape;111;p12"/>
          <p:cNvSpPr txBox="1"/>
          <p:nvPr/>
        </p:nvSpPr>
        <p:spPr>
          <a:xfrm>
            <a:off x="4596925" y="381957"/>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Nombre de la sesión</a:t>
            </a:r>
            <a:endParaRPr sz="1100" b="0" i="0" u="none" strike="noStrike" cap="none">
              <a:solidFill>
                <a:srgbClr val="7F7F7F"/>
              </a:solidFill>
              <a:latin typeface="Calibri"/>
              <a:ea typeface="Calibri"/>
              <a:cs typeface="Calibri"/>
              <a:sym typeface="Calibri"/>
            </a:endParaRPr>
          </a:p>
        </p:txBody>
      </p:sp>
      <p:sp>
        <p:nvSpPr>
          <p:cNvPr id="112" name="Google Shape;112;p12"/>
          <p:cNvSpPr txBox="1"/>
          <p:nvPr/>
        </p:nvSpPr>
        <p:spPr>
          <a:xfrm>
            <a:off x="3976182" y="2188859"/>
            <a:ext cx="51126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2</a:t>
            </a:r>
            <a:endParaRPr sz="1400" b="0" i="0" u="none" strike="noStrike" cap="none">
              <a:solidFill>
                <a:srgbClr val="000000"/>
              </a:solidFill>
              <a:latin typeface="Arial"/>
              <a:ea typeface="Arial"/>
              <a:cs typeface="Arial"/>
              <a:sym typeface="Arial"/>
            </a:endParaRPr>
          </a:p>
        </p:txBody>
      </p:sp>
      <p:sp>
        <p:nvSpPr>
          <p:cNvPr id="113" name="Google Shape;113;p12"/>
          <p:cNvSpPr txBox="1"/>
          <p:nvPr/>
        </p:nvSpPr>
        <p:spPr>
          <a:xfrm>
            <a:off x="6180989" y="2480959"/>
            <a:ext cx="594819"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3</a:t>
            </a:r>
            <a:endParaRPr sz="1400" b="0" i="0" u="none" strike="noStrike" cap="none">
              <a:solidFill>
                <a:srgbClr val="000000"/>
              </a:solidFill>
              <a:latin typeface="Arial"/>
              <a:ea typeface="Arial"/>
              <a:cs typeface="Arial"/>
              <a:sym typeface="Arial"/>
            </a:endParaRPr>
          </a:p>
        </p:txBody>
      </p:sp>
      <p:sp>
        <p:nvSpPr>
          <p:cNvPr id="114" name="Google Shape;114;p12"/>
          <p:cNvSpPr txBox="1"/>
          <p:nvPr/>
        </p:nvSpPr>
        <p:spPr>
          <a:xfrm>
            <a:off x="1506263" y="5450766"/>
            <a:ext cx="48165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5</a:t>
            </a:r>
            <a:endParaRPr sz="1400" b="0" i="0" u="none" strike="noStrike" cap="none">
              <a:solidFill>
                <a:srgbClr val="000000"/>
              </a:solidFill>
              <a:latin typeface="Arial"/>
              <a:ea typeface="Arial"/>
              <a:cs typeface="Arial"/>
              <a:sym typeface="Arial"/>
            </a:endParaRPr>
          </a:p>
        </p:txBody>
      </p:sp>
      <p:pic>
        <p:nvPicPr>
          <p:cNvPr id="115" name="Google Shape;115;p12"/>
          <p:cNvPicPr preferRelativeResize="0"/>
          <p:nvPr/>
        </p:nvPicPr>
        <p:blipFill rotWithShape="1">
          <a:blip r:embed="rId5">
            <a:alphaModFix/>
          </a:blip>
          <a:srcRect/>
          <a:stretch/>
        </p:blipFill>
        <p:spPr>
          <a:xfrm>
            <a:off x="8343603" y="3236213"/>
            <a:ext cx="373064" cy="227984"/>
          </a:xfrm>
          <a:prstGeom prst="rect">
            <a:avLst/>
          </a:prstGeom>
          <a:noFill/>
          <a:ln>
            <a:noFill/>
          </a:ln>
        </p:spPr>
      </p:pic>
      <p:sp>
        <p:nvSpPr>
          <p:cNvPr id="116" name="Google Shape;116;p12"/>
          <p:cNvSpPr txBox="1"/>
          <p:nvPr/>
        </p:nvSpPr>
        <p:spPr>
          <a:xfrm>
            <a:off x="2583772" y="386669"/>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Semestre </a:t>
            </a:r>
            <a:endParaRPr sz="1400" b="0" i="0" u="none" strike="noStrike" cap="none">
              <a:solidFill>
                <a:srgbClr val="000000"/>
              </a:solidFill>
              <a:latin typeface="Arial"/>
              <a:ea typeface="Arial"/>
              <a:cs typeface="Arial"/>
              <a:sym typeface="Arial"/>
            </a:endParaRPr>
          </a:p>
        </p:txBody>
      </p:sp>
      <p:sp>
        <p:nvSpPr>
          <p:cNvPr id="117" name="Google Shape;117;p12"/>
          <p:cNvSpPr/>
          <p:nvPr/>
        </p:nvSpPr>
        <p:spPr>
          <a:xfrm>
            <a:off x="2647949" y="2941380"/>
            <a:ext cx="1739901"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p:txBody>
      </p:sp>
      <p:pic>
        <p:nvPicPr>
          <p:cNvPr id="118" name="Google Shape;118;p12" descr="Stopwatch"/>
          <p:cNvPicPr preferRelativeResize="0"/>
          <p:nvPr/>
        </p:nvPicPr>
        <p:blipFill rotWithShape="1">
          <a:blip r:embed="rId6">
            <a:alphaModFix/>
          </a:blip>
          <a:srcRect/>
          <a:stretch/>
        </p:blipFill>
        <p:spPr>
          <a:xfrm>
            <a:off x="1682750" y="2914650"/>
            <a:ext cx="298450" cy="298450"/>
          </a:xfrm>
          <a:prstGeom prst="rect">
            <a:avLst/>
          </a:prstGeom>
          <a:noFill/>
          <a:ln>
            <a:noFill/>
          </a:ln>
        </p:spPr>
      </p:pic>
      <p:sp>
        <p:nvSpPr>
          <p:cNvPr id="119" name="Google Shape;119;p12"/>
          <p:cNvSpPr/>
          <p:nvPr/>
        </p:nvSpPr>
        <p:spPr>
          <a:xfrm>
            <a:off x="4452803" y="3491012"/>
            <a:ext cx="4233997" cy="605064"/>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Consiste en planear los instrumentos que se utilizarán y en su caso herramientas tecnológicas que permitirán el análisis de los resultados y posibles mejoras posteriors.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p:txBody>
      </p:sp>
      <p:cxnSp>
        <p:nvCxnSpPr>
          <p:cNvPr id="120" name="Google Shape;120;p12"/>
          <p:cNvCxnSpPr/>
          <p:nvPr/>
        </p:nvCxnSpPr>
        <p:spPr>
          <a:xfrm>
            <a:off x="6451600" y="3194050"/>
            <a:ext cx="2343150" cy="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21" name="Google Shape;121;p12"/>
          <p:cNvSpPr txBox="1"/>
          <p:nvPr/>
        </p:nvSpPr>
        <p:spPr>
          <a:xfrm>
            <a:off x="8266656" y="3906139"/>
            <a:ext cx="619436"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7</a:t>
            </a:r>
            <a:endParaRPr sz="1400" b="0" i="0" u="none" strike="noStrike" cap="none">
              <a:solidFill>
                <a:srgbClr val="000000"/>
              </a:solidFill>
              <a:latin typeface="Arial"/>
              <a:ea typeface="Arial"/>
              <a:cs typeface="Arial"/>
              <a:sym typeface="Arial"/>
            </a:endParaRPr>
          </a:p>
        </p:txBody>
      </p:sp>
      <p:pic>
        <p:nvPicPr>
          <p:cNvPr id="122" name="Google Shape;122;p12" descr="Meeting"/>
          <p:cNvPicPr preferRelativeResize="0"/>
          <p:nvPr/>
        </p:nvPicPr>
        <p:blipFill rotWithShape="1">
          <a:blip r:embed="rId7">
            <a:alphaModFix/>
          </a:blip>
          <a:srcRect/>
          <a:stretch/>
        </p:blipFill>
        <p:spPr>
          <a:xfrm>
            <a:off x="479395" y="139825"/>
            <a:ext cx="408373" cy="408373"/>
          </a:xfrm>
          <a:prstGeom prst="rect">
            <a:avLst/>
          </a:prstGeom>
          <a:noFill/>
          <a:ln>
            <a:noFill/>
          </a:ln>
        </p:spPr>
      </p:pic>
      <p:sp>
        <p:nvSpPr>
          <p:cNvPr id="123" name="Google Shape;123;p12"/>
          <p:cNvSpPr/>
          <p:nvPr/>
        </p:nvSpPr>
        <p:spPr>
          <a:xfrm>
            <a:off x="4418774" y="1088591"/>
            <a:ext cx="2091607" cy="1817573"/>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a:solidFill>
                  <a:srgbClr val="3F3F3F"/>
                </a:solidFill>
                <a:latin typeface="Montserrat"/>
                <a:ea typeface="Montserrat"/>
                <a:cs typeface="Montserrat"/>
                <a:sym typeface="Montserrat"/>
              </a:rPr>
              <a:t>Definir la entidad legal que representará el laboratorio.</a:t>
            </a:r>
            <a:endParaRPr sz="700" b="0" i="0" u="none" strike="noStrike" cap="none">
              <a:solidFill>
                <a:srgbClr val="3F3F3F"/>
              </a:solidFill>
              <a:latin typeface="Montserrat"/>
              <a:ea typeface="Montserrat"/>
              <a:cs typeface="Montserrat"/>
              <a:sym typeface="Montserrat"/>
            </a:endParaRPr>
          </a:p>
          <a:p>
            <a:pPr marL="171446" marR="0" lvl="0" indent="-120646" algn="just" rtl="0">
              <a:lnSpc>
                <a:spcPct val="100000"/>
              </a:lnSpc>
              <a:spcBef>
                <a:spcPts val="0"/>
              </a:spcBef>
              <a:spcAft>
                <a:spcPts val="0"/>
              </a:spcAft>
              <a:buClr>
                <a:schemeClr val="dk1"/>
              </a:buClr>
              <a:buSzPts val="800"/>
              <a:buFont typeface="Arial"/>
              <a:buNone/>
            </a:pPr>
            <a:endParaRPr sz="1400" b="0" i="0" u="none" strike="noStrike" cap="none">
              <a:solidFill>
                <a:srgbClr val="000000"/>
              </a:solidFill>
              <a:latin typeface="Arial"/>
              <a:ea typeface="Arial"/>
              <a:cs typeface="Arial"/>
              <a:sym typeface="Arial"/>
            </a:endParaRPr>
          </a:p>
        </p:txBody>
      </p:sp>
      <p:cxnSp>
        <p:nvCxnSpPr>
          <p:cNvPr id="124" name="Google Shape;124;p12"/>
          <p:cNvCxnSpPr/>
          <p:nvPr/>
        </p:nvCxnSpPr>
        <p:spPr>
          <a:xfrm>
            <a:off x="2228850" y="2889250"/>
            <a:ext cx="2171700"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25" name="Google Shape;125;p12"/>
          <p:cNvCxnSpPr/>
          <p:nvPr/>
        </p:nvCxnSpPr>
        <p:spPr>
          <a:xfrm>
            <a:off x="2243928" y="2893313"/>
            <a:ext cx="0" cy="325120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26" name="Google Shape;126;p12"/>
          <p:cNvSpPr/>
          <p:nvPr/>
        </p:nvSpPr>
        <p:spPr>
          <a:xfrm>
            <a:off x="269999" y="2903122"/>
            <a:ext cx="157785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Operación</a:t>
            </a:r>
            <a:endParaRPr sz="1400" b="0" i="0" u="none" strike="noStrike" cap="none">
              <a:solidFill>
                <a:srgbClr val="00B0F0"/>
              </a:solidFill>
              <a:latin typeface="Calibri"/>
              <a:ea typeface="Calibri"/>
              <a:cs typeface="Calibri"/>
              <a:sym typeface="Calibri"/>
            </a:endParaRPr>
          </a:p>
        </p:txBody>
      </p:sp>
      <p:sp>
        <p:nvSpPr>
          <p:cNvPr id="127" name="Google Shape;127;p12"/>
          <p:cNvSpPr/>
          <p:nvPr/>
        </p:nvSpPr>
        <p:spPr>
          <a:xfrm>
            <a:off x="277480" y="3248331"/>
            <a:ext cx="1621707" cy="1856052"/>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dirty="0" err="1">
                <a:solidFill>
                  <a:srgbClr val="3F3F3F"/>
                </a:solidFill>
                <a:latin typeface="Montserrat"/>
                <a:ea typeface="Montserrat"/>
                <a:cs typeface="Montserrat"/>
                <a:sym typeface="Montserrat"/>
              </a:rPr>
              <a:t>Identificar</a:t>
            </a:r>
            <a:r>
              <a:rPr lang="en-US" sz="700" b="0" i="0" u="none" strike="noStrike" cap="none" dirty="0">
                <a:solidFill>
                  <a:srgbClr val="3F3F3F"/>
                </a:solidFill>
                <a:latin typeface="Montserrat"/>
                <a:ea typeface="Montserrat"/>
                <a:cs typeface="Montserrat"/>
                <a:sym typeface="Montserrat"/>
              </a:rPr>
              <a:t> </a:t>
            </a:r>
            <a:r>
              <a:rPr lang="en-US" sz="700" b="0" i="0" u="none" strike="noStrike" cap="none" dirty="0" err="1">
                <a:solidFill>
                  <a:srgbClr val="3F3F3F"/>
                </a:solidFill>
                <a:latin typeface="Montserrat"/>
                <a:ea typeface="Montserrat"/>
                <a:cs typeface="Montserrat"/>
                <a:sym typeface="Montserrat"/>
              </a:rPr>
              <a:t>una</a:t>
            </a:r>
            <a:r>
              <a:rPr lang="en-US" sz="700" b="0" i="0" u="none" strike="noStrike" cap="none" dirty="0">
                <a:solidFill>
                  <a:srgbClr val="3F3F3F"/>
                </a:solidFill>
                <a:latin typeface="Montserrat"/>
                <a:ea typeface="Montserrat"/>
                <a:cs typeface="Montserrat"/>
                <a:sym typeface="Montserrat"/>
              </a:rPr>
              <a:t> idea para </a:t>
            </a:r>
            <a:r>
              <a:rPr lang="en-US" sz="700" b="0" i="0" u="none" strike="noStrike" cap="none" dirty="0" err="1">
                <a:solidFill>
                  <a:srgbClr val="3F3F3F"/>
                </a:solidFill>
                <a:latin typeface="Montserrat"/>
                <a:ea typeface="Montserrat"/>
                <a:cs typeface="Montserrat"/>
                <a:sym typeface="Montserrat"/>
              </a:rPr>
              <a:t>desarrollar</a:t>
            </a:r>
            <a:r>
              <a:rPr lang="en-US" sz="700" b="0" i="0" u="none" strike="noStrike" cap="none" dirty="0">
                <a:solidFill>
                  <a:srgbClr val="3F3F3F"/>
                </a:solidFill>
                <a:latin typeface="Montserrat"/>
                <a:ea typeface="Montserrat"/>
                <a:cs typeface="Montserrat"/>
                <a:sym typeface="Montserrat"/>
              </a:rPr>
              <a:t> o los </a:t>
            </a:r>
            <a:r>
              <a:rPr lang="en-US" sz="700" b="0" i="0" u="none" strike="noStrike" cap="none" dirty="0" err="1">
                <a:solidFill>
                  <a:srgbClr val="3F3F3F"/>
                </a:solidFill>
                <a:latin typeface="Montserrat"/>
                <a:ea typeface="Montserrat"/>
                <a:cs typeface="Montserrat"/>
                <a:sym typeface="Montserrat"/>
              </a:rPr>
              <a:t>mecanismos</a:t>
            </a:r>
            <a:r>
              <a:rPr lang="en-US" sz="700" b="0" i="0" u="none" strike="noStrike" cap="none" dirty="0">
                <a:solidFill>
                  <a:srgbClr val="3F3F3F"/>
                </a:solidFill>
                <a:latin typeface="Montserrat"/>
                <a:ea typeface="Montserrat"/>
                <a:cs typeface="Montserrat"/>
                <a:sym typeface="Montserrat"/>
              </a:rPr>
              <a:t> de </a:t>
            </a:r>
            <a:r>
              <a:rPr lang="en-US" sz="700" b="0" i="0" u="none" strike="noStrike" cap="none" dirty="0" err="1">
                <a:solidFill>
                  <a:srgbClr val="3F3F3F"/>
                </a:solidFill>
                <a:latin typeface="Montserrat"/>
                <a:ea typeface="Montserrat"/>
                <a:cs typeface="Montserrat"/>
                <a:sym typeface="Montserrat"/>
              </a:rPr>
              <a:t>creación</a:t>
            </a:r>
            <a:r>
              <a:rPr lang="en-US" sz="700" b="0" i="0" u="none" strike="noStrike" cap="none" dirty="0">
                <a:solidFill>
                  <a:srgbClr val="3F3F3F"/>
                </a:solidFill>
                <a:latin typeface="Montserrat"/>
                <a:ea typeface="Montserrat"/>
                <a:cs typeface="Montserrat"/>
                <a:sym typeface="Montserrat"/>
              </a:rPr>
              <a:t> de la </a:t>
            </a:r>
            <a:r>
              <a:rPr lang="en-US" sz="700" b="0" i="0" u="none" strike="noStrike" cap="none" dirty="0" err="1">
                <a:solidFill>
                  <a:srgbClr val="3F3F3F"/>
                </a:solidFill>
                <a:latin typeface="Montserrat"/>
                <a:ea typeface="Montserrat"/>
                <a:cs typeface="Montserrat"/>
                <a:sym typeface="Montserrat"/>
              </a:rPr>
              <a:t>demanda</a:t>
            </a:r>
            <a:r>
              <a:rPr lang="en-US" sz="700" b="0" i="0" u="none" strike="noStrike" cap="none" dirty="0">
                <a:solidFill>
                  <a:srgbClr val="3F3F3F"/>
                </a:solidFill>
                <a:latin typeface="Montserrat"/>
                <a:ea typeface="Montserrat"/>
                <a:cs typeface="Montserrat"/>
                <a:sym typeface="Montserrat"/>
              </a:rPr>
              <a:t> (se </a:t>
            </a:r>
            <a:r>
              <a:rPr lang="en-US" sz="700" b="0" i="0" u="none" strike="noStrike" cap="none" dirty="0" err="1">
                <a:solidFill>
                  <a:srgbClr val="3F3F3F"/>
                </a:solidFill>
                <a:latin typeface="Montserrat"/>
                <a:ea typeface="Montserrat"/>
                <a:cs typeface="Montserrat"/>
                <a:sym typeface="Montserrat"/>
              </a:rPr>
              <a:t>debe</a:t>
            </a:r>
            <a:r>
              <a:rPr lang="en-US" sz="700" b="0" i="0" u="none" strike="noStrike" cap="none" dirty="0">
                <a:solidFill>
                  <a:srgbClr val="3F3F3F"/>
                </a:solidFill>
                <a:latin typeface="Montserrat"/>
                <a:ea typeface="Montserrat"/>
                <a:cs typeface="Montserrat"/>
                <a:sym typeface="Montserrat"/>
              </a:rPr>
              <a:t> </a:t>
            </a:r>
            <a:r>
              <a:rPr lang="en-US" sz="700" b="0" i="0" u="none" strike="noStrike" cap="none" dirty="0" err="1">
                <a:solidFill>
                  <a:srgbClr val="3F3F3F"/>
                </a:solidFill>
                <a:latin typeface="Montserrat"/>
                <a:ea typeface="Montserrat"/>
                <a:cs typeface="Montserrat"/>
                <a:sym typeface="Montserrat"/>
              </a:rPr>
              <a:t>involucrar</a:t>
            </a:r>
            <a:r>
              <a:rPr lang="en-US" sz="700" b="0" i="0" u="none" strike="noStrike" cap="none" dirty="0">
                <a:solidFill>
                  <a:srgbClr val="3F3F3F"/>
                </a:solidFill>
                <a:latin typeface="Montserrat"/>
                <a:ea typeface="Montserrat"/>
                <a:cs typeface="Montserrat"/>
                <a:sym typeface="Montserrat"/>
              </a:rPr>
              <a:t> a la persona </a:t>
            </a:r>
            <a:r>
              <a:rPr lang="en-US" sz="700" b="0" i="0" u="none" strike="noStrike" cap="none" dirty="0" err="1">
                <a:solidFill>
                  <a:srgbClr val="3F3F3F"/>
                </a:solidFill>
                <a:latin typeface="Montserrat"/>
                <a:ea typeface="Montserrat"/>
                <a:cs typeface="Montserrat"/>
                <a:sym typeface="Montserrat"/>
              </a:rPr>
              <a:t>usuaria</a:t>
            </a:r>
            <a:r>
              <a:rPr lang="en-US" sz="700" b="0" i="0" u="none" strike="noStrike" cap="none" dirty="0">
                <a:solidFill>
                  <a:srgbClr val="3F3F3F"/>
                </a:solidFill>
                <a:latin typeface="Montserrat"/>
                <a:ea typeface="Montserrat"/>
                <a:cs typeface="Montserrat"/>
                <a:sym typeface="Montserrat"/>
              </a:rPr>
              <a:t>, </a:t>
            </a:r>
            <a:r>
              <a:rPr lang="en-US" sz="700" b="0" i="0" u="none" strike="noStrike" cap="none" dirty="0" err="1">
                <a:solidFill>
                  <a:srgbClr val="3F3F3F"/>
                </a:solidFill>
                <a:latin typeface="Montserrat"/>
                <a:ea typeface="Montserrat"/>
                <a:cs typeface="Montserrat"/>
                <a:sym typeface="Montserrat"/>
              </a:rPr>
              <a:t>responde</a:t>
            </a:r>
            <a:r>
              <a:rPr lang="en-US" sz="700" b="0" i="0" u="none" strike="noStrike" cap="none" dirty="0">
                <a:solidFill>
                  <a:srgbClr val="3F3F3F"/>
                </a:solidFill>
                <a:latin typeface="Montserrat"/>
                <a:ea typeface="Montserrat"/>
                <a:cs typeface="Montserrat"/>
                <a:sym typeface="Montserrat"/>
              </a:rPr>
              <a:t> al campo para </a:t>
            </a:r>
            <a:r>
              <a:rPr lang="en-US" sz="700" b="0" i="0" u="none" strike="noStrike" cap="none" dirty="0" err="1">
                <a:solidFill>
                  <a:srgbClr val="3F3F3F"/>
                </a:solidFill>
                <a:latin typeface="Montserrat"/>
                <a:ea typeface="Montserrat"/>
                <a:cs typeface="Montserrat"/>
                <a:sym typeface="Montserrat"/>
              </a:rPr>
              <a:t>el</a:t>
            </a:r>
            <a:r>
              <a:rPr lang="en-US" sz="700" b="0" i="0" u="none" strike="noStrike" cap="none" dirty="0">
                <a:solidFill>
                  <a:srgbClr val="3F3F3F"/>
                </a:solidFill>
                <a:latin typeface="Montserrat"/>
                <a:ea typeface="Montserrat"/>
                <a:cs typeface="Montserrat"/>
                <a:sym typeface="Montserrat"/>
              </a:rPr>
              <a:t> primer </a:t>
            </a:r>
            <a:r>
              <a:rPr lang="en-US" sz="700" b="0" i="0" u="none" strike="noStrike" cap="none" dirty="0" err="1">
                <a:solidFill>
                  <a:srgbClr val="3F3F3F"/>
                </a:solidFill>
                <a:latin typeface="Montserrat"/>
                <a:ea typeface="Montserrat"/>
                <a:cs typeface="Montserrat"/>
                <a:sym typeface="Montserrat"/>
              </a:rPr>
              <a:t>piloto</a:t>
            </a:r>
            <a:r>
              <a:rPr lang="en-US" sz="700" b="0" i="0" u="none" strike="noStrike" cap="none" dirty="0">
                <a:solidFill>
                  <a:srgbClr val="3F3F3F"/>
                </a:solidFill>
                <a:latin typeface="Montserrat"/>
                <a:ea typeface="Montserrat"/>
                <a:cs typeface="Montserrat"/>
                <a:sym typeface="Montserrat"/>
              </a:rPr>
              <a:t>)</a:t>
            </a:r>
            <a:endParaRPr dirty="0"/>
          </a:p>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dirty="0" err="1">
                <a:solidFill>
                  <a:srgbClr val="3F3F3F"/>
                </a:solidFill>
                <a:latin typeface="Montserrat"/>
                <a:ea typeface="Montserrat"/>
                <a:cs typeface="Montserrat"/>
                <a:sym typeface="Montserrat"/>
              </a:rPr>
              <a:t>Identificar</a:t>
            </a:r>
            <a:r>
              <a:rPr lang="en-US" sz="700" b="0" i="0" u="none" strike="noStrike" cap="none" dirty="0">
                <a:solidFill>
                  <a:srgbClr val="3F3F3F"/>
                </a:solidFill>
                <a:latin typeface="Montserrat"/>
                <a:ea typeface="Montserrat"/>
                <a:cs typeface="Montserrat"/>
                <a:sym typeface="Montserrat"/>
              </a:rPr>
              <a:t> un </a:t>
            </a:r>
            <a:r>
              <a:rPr lang="en-US" sz="700" b="0" i="0" u="none" strike="noStrike" cap="none" dirty="0" err="1">
                <a:solidFill>
                  <a:srgbClr val="3F3F3F"/>
                </a:solidFill>
                <a:latin typeface="Montserrat"/>
                <a:ea typeface="Montserrat"/>
                <a:cs typeface="Montserrat"/>
                <a:sym typeface="Montserrat"/>
              </a:rPr>
              <a:t>grupo</a:t>
            </a:r>
            <a:r>
              <a:rPr lang="en-US" sz="700" b="0" i="0" u="none" strike="noStrike" cap="none" dirty="0">
                <a:solidFill>
                  <a:srgbClr val="3F3F3F"/>
                </a:solidFill>
                <a:latin typeface="Montserrat"/>
                <a:ea typeface="Montserrat"/>
                <a:cs typeface="Montserrat"/>
                <a:sym typeface="Montserrat"/>
              </a:rPr>
              <a:t> de </a:t>
            </a:r>
            <a:r>
              <a:rPr lang="en-US" sz="700" b="0" i="0" u="none" strike="noStrike" cap="none" dirty="0" err="1">
                <a:solidFill>
                  <a:srgbClr val="3F3F3F"/>
                </a:solidFill>
                <a:latin typeface="Montserrat"/>
                <a:ea typeface="Montserrat"/>
                <a:cs typeface="Montserrat"/>
                <a:sym typeface="Montserrat"/>
              </a:rPr>
              <a:t>servicios</a:t>
            </a:r>
            <a:r>
              <a:rPr lang="en-US" sz="700" b="0" i="0" u="none" strike="noStrike" cap="none" dirty="0">
                <a:solidFill>
                  <a:srgbClr val="3F3F3F"/>
                </a:solidFill>
                <a:latin typeface="Montserrat"/>
                <a:ea typeface="Montserrat"/>
                <a:cs typeface="Montserrat"/>
                <a:sym typeface="Montserrat"/>
              </a:rPr>
              <a:t> y personas </a:t>
            </a:r>
            <a:r>
              <a:rPr lang="en-US" sz="700" b="0" i="0" u="none" strike="noStrike" cap="none" dirty="0" err="1">
                <a:solidFill>
                  <a:srgbClr val="3F3F3F"/>
                </a:solidFill>
                <a:latin typeface="Montserrat"/>
                <a:ea typeface="Montserrat"/>
                <a:cs typeface="Montserrat"/>
                <a:sym typeface="Montserrat"/>
              </a:rPr>
              <a:t>desarrolladoras</a:t>
            </a:r>
            <a:r>
              <a:rPr lang="en-US" sz="700" b="0" i="0" u="none" strike="noStrike" cap="none" dirty="0">
                <a:solidFill>
                  <a:srgbClr val="3F3F3F"/>
                </a:solidFill>
                <a:latin typeface="Montserrat"/>
                <a:ea typeface="Montserrat"/>
                <a:cs typeface="Montserrat"/>
                <a:sym typeface="Montserrat"/>
              </a:rPr>
              <a:t> de </a:t>
            </a:r>
            <a:r>
              <a:rPr lang="en-US" sz="700" b="0" i="0" u="none" strike="noStrike" cap="none" dirty="0" err="1">
                <a:solidFill>
                  <a:srgbClr val="3F3F3F"/>
                </a:solidFill>
                <a:latin typeface="Montserrat"/>
                <a:ea typeface="Montserrat"/>
                <a:cs typeface="Montserrat"/>
                <a:sym typeface="Montserrat"/>
              </a:rPr>
              <a:t>tecnologías</a:t>
            </a:r>
            <a:r>
              <a:rPr lang="en-US" sz="700" b="0" i="0" u="none" strike="noStrike" cap="none" dirty="0">
                <a:solidFill>
                  <a:srgbClr val="3F3F3F"/>
                </a:solidFill>
                <a:latin typeface="Montserrat"/>
                <a:ea typeface="Montserrat"/>
                <a:cs typeface="Montserrat"/>
                <a:sym typeface="Montserrat"/>
              </a:rPr>
              <a:t> (</a:t>
            </a:r>
            <a:r>
              <a:rPr lang="en-US" sz="700" b="0" i="0" u="none" strike="noStrike" cap="none" dirty="0" err="1">
                <a:solidFill>
                  <a:srgbClr val="3F3F3F"/>
                </a:solidFill>
                <a:latin typeface="Montserrat"/>
                <a:ea typeface="Montserrat"/>
                <a:cs typeface="Montserrat"/>
                <a:sym typeface="Montserrat"/>
              </a:rPr>
              <a:t>grupo</a:t>
            </a:r>
            <a:r>
              <a:rPr lang="en-US" sz="700" b="0" i="0" u="none" strike="noStrike" cap="none" dirty="0">
                <a:solidFill>
                  <a:srgbClr val="3F3F3F"/>
                </a:solidFill>
                <a:latin typeface="Montserrat"/>
                <a:ea typeface="Montserrat"/>
                <a:cs typeface="Montserrat"/>
                <a:sym typeface="Montserrat"/>
              </a:rPr>
              <a:t> de personas </a:t>
            </a:r>
            <a:r>
              <a:rPr lang="en-US" sz="700" b="0" i="0" u="none" strike="noStrike" cap="none" dirty="0" err="1">
                <a:solidFill>
                  <a:srgbClr val="3F3F3F"/>
                </a:solidFill>
                <a:latin typeface="Montserrat"/>
                <a:ea typeface="Montserrat"/>
                <a:cs typeface="Montserrat"/>
                <a:sym typeface="Montserrat"/>
              </a:rPr>
              <a:t>expertas</a:t>
            </a:r>
            <a:r>
              <a:rPr lang="en-US" sz="700" b="0" i="0" u="none" strike="noStrike" cap="none" dirty="0">
                <a:solidFill>
                  <a:srgbClr val="3F3F3F"/>
                </a:solidFill>
                <a:latin typeface="Montserrat"/>
                <a:ea typeface="Montserrat"/>
                <a:cs typeface="Montserrat"/>
                <a:sym typeface="Montserrat"/>
              </a:rPr>
              <a:t> </a:t>
            </a:r>
            <a:r>
              <a:rPr lang="en-US" sz="700" b="0" i="0" u="none" strike="noStrike" cap="none" dirty="0" err="1">
                <a:solidFill>
                  <a:srgbClr val="3F3F3F"/>
                </a:solidFill>
                <a:latin typeface="Montserrat"/>
                <a:ea typeface="Montserrat"/>
                <a:cs typeface="Montserrat"/>
                <a:sym typeface="Montserrat"/>
              </a:rPr>
              <a:t>virtuales</a:t>
            </a:r>
            <a:r>
              <a:rPr lang="en-US" sz="700" b="0" i="0" u="none" strike="noStrike" cap="none" dirty="0">
                <a:solidFill>
                  <a:srgbClr val="3F3F3F"/>
                </a:solidFill>
                <a:latin typeface="Montserrat"/>
                <a:ea typeface="Montserrat"/>
                <a:cs typeface="Montserrat"/>
                <a:sym typeface="Montserrat"/>
              </a:rPr>
              <a:t>)</a:t>
            </a:r>
            <a:endParaRPr dirty="0"/>
          </a:p>
          <a:p>
            <a:pPr marL="171450" marR="0" lvl="1" indent="-171450" algn="l" rtl="0">
              <a:lnSpc>
                <a:spcPct val="100000"/>
              </a:lnSpc>
              <a:spcBef>
                <a:spcPts val="0"/>
              </a:spcBef>
              <a:spcAft>
                <a:spcPts val="0"/>
              </a:spcAft>
              <a:buClr>
                <a:srgbClr val="3F3F3F"/>
              </a:buClr>
              <a:buSzPts val="700"/>
              <a:buFont typeface="Noto Sans Symbols"/>
              <a:buChar char="▪"/>
            </a:pPr>
            <a:r>
              <a:rPr lang="en-US" sz="700" b="0" i="0" u="none" strike="noStrike" cap="none" dirty="0" err="1">
                <a:solidFill>
                  <a:srgbClr val="3F3F3F"/>
                </a:solidFill>
                <a:latin typeface="Montserrat"/>
                <a:ea typeface="Montserrat"/>
                <a:cs typeface="Montserrat"/>
                <a:sym typeface="Montserrat"/>
              </a:rPr>
              <a:t>Identificar</a:t>
            </a:r>
            <a:r>
              <a:rPr lang="en-US" sz="700" b="0" i="0" u="none" strike="noStrike" cap="none" dirty="0">
                <a:solidFill>
                  <a:srgbClr val="3F3F3F"/>
                </a:solidFill>
                <a:latin typeface="Montserrat"/>
                <a:ea typeface="Montserrat"/>
                <a:cs typeface="Montserrat"/>
                <a:sym typeface="Montserrat"/>
              </a:rPr>
              <a:t> los </a:t>
            </a:r>
            <a:r>
              <a:rPr lang="en-US" sz="700" b="0" i="0" u="none" strike="noStrike" cap="none" dirty="0" err="1">
                <a:solidFill>
                  <a:srgbClr val="3F3F3F"/>
                </a:solidFill>
                <a:latin typeface="Montserrat"/>
                <a:ea typeface="Montserrat"/>
                <a:cs typeface="Montserrat"/>
                <a:sym typeface="Montserrat"/>
              </a:rPr>
              <a:t>requisitos</a:t>
            </a:r>
            <a:r>
              <a:rPr lang="en-US" sz="700" b="0" i="0" u="none" strike="noStrike" cap="none" dirty="0">
                <a:solidFill>
                  <a:srgbClr val="3F3F3F"/>
                </a:solidFill>
                <a:latin typeface="Montserrat"/>
                <a:ea typeface="Montserrat"/>
                <a:cs typeface="Montserrat"/>
                <a:sym typeface="Montserrat"/>
              </a:rPr>
              <a:t> para </a:t>
            </a:r>
            <a:r>
              <a:rPr lang="en-US" sz="700" b="0" i="0" u="none" strike="noStrike" cap="none" dirty="0" err="1">
                <a:solidFill>
                  <a:srgbClr val="3F3F3F"/>
                </a:solidFill>
                <a:latin typeface="Montserrat"/>
                <a:ea typeface="Montserrat"/>
                <a:cs typeface="Montserrat"/>
                <a:sym typeface="Montserrat"/>
              </a:rPr>
              <a:t>llevar</a:t>
            </a:r>
            <a:r>
              <a:rPr lang="en-US" sz="700" b="0" i="0" u="none" strike="noStrike" cap="none" dirty="0">
                <a:solidFill>
                  <a:srgbClr val="3F3F3F"/>
                </a:solidFill>
                <a:latin typeface="Montserrat"/>
                <a:ea typeface="Montserrat"/>
                <a:cs typeface="Montserrat"/>
                <a:sym typeface="Montserrat"/>
              </a:rPr>
              <a:t> a </a:t>
            </a:r>
            <a:r>
              <a:rPr lang="en-US" sz="700" b="0" i="0" u="none" strike="noStrike" cap="none" dirty="0" err="1">
                <a:solidFill>
                  <a:srgbClr val="3F3F3F"/>
                </a:solidFill>
                <a:latin typeface="Montserrat"/>
                <a:ea typeface="Montserrat"/>
                <a:cs typeface="Montserrat"/>
                <a:sym typeface="Montserrat"/>
              </a:rPr>
              <a:t>cabo</a:t>
            </a:r>
            <a:r>
              <a:rPr lang="en-US" sz="700" b="0" i="0" u="none" strike="noStrike" cap="none" dirty="0">
                <a:solidFill>
                  <a:srgbClr val="3F3F3F"/>
                </a:solidFill>
                <a:latin typeface="Montserrat"/>
                <a:ea typeface="Montserrat"/>
                <a:cs typeface="Montserrat"/>
                <a:sym typeface="Montserrat"/>
              </a:rPr>
              <a:t> </a:t>
            </a:r>
            <a:r>
              <a:rPr lang="en-US" sz="700" b="0" i="0" u="none" strike="noStrike" cap="none" dirty="0" err="1">
                <a:solidFill>
                  <a:srgbClr val="3F3F3F"/>
                </a:solidFill>
                <a:latin typeface="Montserrat"/>
                <a:ea typeface="Montserrat"/>
                <a:cs typeface="Montserrat"/>
                <a:sym typeface="Montserrat"/>
              </a:rPr>
              <a:t>el</a:t>
            </a:r>
            <a:r>
              <a:rPr lang="en-US" sz="700" b="0" i="0" u="none" strike="noStrike" cap="none" dirty="0">
                <a:solidFill>
                  <a:srgbClr val="3F3F3F"/>
                </a:solidFill>
                <a:latin typeface="Montserrat"/>
                <a:ea typeface="Montserrat"/>
                <a:cs typeface="Montserrat"/>
                <a:sym typeface="Montserrat"/>
              </a:rPr>
              <a:t> primer </a:t>
            </a:r>
            <a:r>
              <a:rPr lang="en-US" sz="700" b="0" i="0" u="none" strike="noStrike" cap="none" dirty="0" err="1">
                <a:solidFill>
                  <a:srgbClr val="3F3F3F"/>
                </a:solidFill>
                <a:latin typeface="Montserrat"/>
                <a:ea typeface="Montserrat"/>
                <a:cs typeface="Montserrat"/>
                <a:sym typeface="Montserrat"/>
              </a:rPr>
              <a:t>piloto</a:t>
            </a:r>
            <a:r>
              <a:rPr lang="en-US" sz="700" b="0" i="0" u="none" strike="noStrike" cap="none" dirty="0">
                <a:solidFill>
                  <a:srgbClr val="3F3F3F"/>
                </a:solidFill>
                <a:latin typeface="Montserrat"/>
                <a:ea typeface="Montserrat"/>
                <a:cs typeface="Montserrat"/>
                <a:sym typeface="Montserrat"/>
              </a:rPr>
              <a:t> y sus personas </a:t>
            </a:r>
            <a:r>
              <a:rPr lang="en-US" sz="700" b="0" i="0" u="none" strike="noStrike" cap="none" dirty="0" err="1">
                <a:solidFill>
                  <a:srgbClr val="3F3F3F"/>
                </a:solidFill>
                <a:latin typeface="Montserrat"/>
                <a:ea typeface="Montserrat"/>
                <a:cs typeface="Montserrat"/>
                <a:sym typeface="Montserrat"/>
              </a:rPr>
              <a:t>usuarias</a:t>
            </a:r>
            <a:endParaRPr sz="800" b="0" i="0" u="none" strike="noStrike" cap="none" dirty="0">
              <a:solidFill>
                <a:schemeClr val="dk1"/>
              </a:solidFill>
              <a:latin typeface="Calibri"/>
              <a:ea typeface="Calibri"/>
              <a:cs typeface="Calibri"/>
              <a:sym typeface="Calibri"/>
            </a:endParaRPr>
          </a:p>
          <a:p>
            <a:pPr marL="171446" marR="0" lvl="0" indent="-120646" algn="just" rtl="0">
              <a:lnSpc>
                <a:spcPct val="100000"/>
              </a:lnSpc>
              <a:spcBef>
                <a:spcPts val="0"/>
              </a:spcBef>
              <a:spcAft>
                <a:spcPts val="0"/>
              </a:spcAft>
              <a:buClr>
                <a:schemeClr val="dk1"/>
              </a:buClr>
              <a:buSzPts val="800"/>
              <a:buFont typeface="Arial"/>
              <a:buNone/>
            </a:pPr>
            <a:endParaRPr sz="1400" b="0" i="0" u="none" strike="noStrike" cap="none" dirty="0">
              <a:solidFill>
                <a:srgbClr val="000000"/>
              </a:solidFill>
              <a:latin typeface="Arial"/>
              <a:ea typeface="Arial"/>
              <a:cs typeface="Arial"/>
              <a:sym typeface="Arial"/>
            </a:endParaRPr>
          </a:p>
        </p:txBody>
      </p:sp>
      <p:cxnSp>
        <p:nvCxnSpPr>
          <p:cNvPr id="128" name="Google Shape;128;p12"/>
          <p:cNvCxnSpPr/>
          <p:nvPr/>
        </p:nvCxnSpPr>
        <p:spPr>
          <a:xfrm>
            <a:off x="4425950" y="3206750"/>
            <a:ext cx="0" cy="151765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29" name="Google Shape;129;p12"/>
          <p:cNvSpPr/>
          <p:nvPr/>
        </p:nvSpPr>
        <p:spPr>
          <a:xfrm>
            <a:off x="4406899" y="3179483"/>
            <a:ext cx="3251201" cy="313017"/>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Análisis de resultados</a:t>
            </a:r>
            <a:endParaRPr sz="1400" b="0" i="0" u="none" strike="noStrike" cap="none">
              <a:solidFill>
                <a:srgbClr val="000000"/>
              </a:solidFill>
              <a:latin typeface="Arial"/>
              <a:ea typeface="Arial"/>
              <a:cs typeface="Arial"/>
              <a:sym typeface="Arial"/>
            </a:endParaRPr>
          </a:p>
        </p:txBody>
      </p:sp>
      <p:sp>
        <p:nvSpPr>
          <p:cNvPr id="130" name="Google Shape;130;p12"/>
          <p:cNvSpPr/>
          <p:nvPr/>
        </p:nvSpPr>
        <p:spPr>
          <a:xfrm>
            <a:off x="4416550" y="4713317"/>
            <a:ext cx="1577849"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Posibles riesgos</a:t>
            </a: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B0F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pic>
        <p:nvPicPr>
          <p:cNvPr id="131" name="Google Shape;131;p12"/>
          <p:cNvPicPr preferRelativeResize="0"/>
          <p:nvPr/>
        </p:nvPicPr>
        <p:blipFill rotWithShape="1">
          <a:blip r:embed="rId8">
            <a:alphaModFix/>
          </a:blip>
          <a:srcRect/>
          <a:stretch/>
        </p:blipFill>
        <p:spPr>
          <a:xfrm>
            <a:off x="8338002" y="4796883"/>
            <a:ext cx="347225" cy="294386"/>
          </a:xfrm>
          <a:prstGeom prst="rect">
            <a:avLst/>
          </a:prstGeom>
          <a:noFill/>
          <a:ln>
            <a:noFill/>
          </a:ln>
        </p:spPr>
      </p:pic>
      <p:pic>
        <p:nvPicPr>
          <p:cNvPr id="132" name="Google Shape;132;p12" descr="Target Audience"/>
          <p:cNvPicPr preferRelativeResize="0"/>
          <p:nvPr/>
        </p:nvPicPr>
        <p:blipFill rotWithShape="1">
          <a:blip r:embed="rId9">
            <a:alphaModFix/>
          </a:blip>
          <a:srcRect/>
          <a:stretch/>
        </p:blipFill>
        <p:spPr>
          <a:xfrm>
            <a:off x="8299450" y="692150"/>
            <a:ext cx="387350" cy="387350"/>
          </a:xfrm>
          <a:prstGeom prst="rect">
            <a:avLst/>
          </a:prstGeom>
          <a:noFill/>
          <a:ln>
            <a:noFill/>
          </a:ln>
        </p:spPr>
      </p:pic>
      <p:pic>
        <p:nvPicPr>
          <p:cNvPr id="133" name="Google Shape;133;p12" descr="Meeting"/>
          <p:cNvPicPr preferRelativeResize="0"/>
          <p:nvPr/>
        </p:nvPicPr>
        <p:blipFill rotWithShape="1">
          <a:blip r:embed="rId10">
            <a:alphaModFix/>
          </a:blip>
          <a:srcRect/>
          <a:stretch/>
        </p:blipFill>
        <p:spPr>
          <a:xfrm>
            <a:off x="6258700" y="715150"/>
            <a:ext cx="319900" cy="319900"/>
          </a:xfrm>
          <a:prstGeom prst="rect">
            <a:avLst/>
          </a:prstGeom>
          <a:noFill/>
          <a:ln>
            <a:noFill/>
          </a:ln>
        </p:spPr>
      </p:pic>
      <p:sp>
        <p:nvSpPr>
          <p:cNvPr id="135" name="Google Shape;135;p12"/>
          <p:cNvSpPr/>
          <p:nvPr/>
        </p:nvSpPr>
        <p:spPr>
          <a:xfrm>
            <a:off x="294899" y="1057125"/>
            <a:ext cx="1866901" cy="119634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SEG0201. Innovación</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SEG0202. Emprendimiento</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Consciente</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SEG0402. Argumentación ética</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SEG0404. Compromiso ciudadano para la transformación social</a:t>
            </a:r>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SEG0603. Comprensión de otros códigos</a:t>
            </a:r>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SEG0604. Comunicación dialógica</a:t>
            </a:r>
            <a:endParaRPr sz="800" b="0" i="0" u="none" strike="noStrike" cap="none">
              <a:solidFill>
                <a:schemeClr val="dk1"/>
              </a:solidFill>
              <a:latin typeface="Calibri"/>
              <a:ea typeface="Calibri"/>
              <a:cs typeface="Calibri"/>
              <a:sym typeface="Calibri"/>
            </a:endParaRPr>
          </a:p>
        </p:txBody>
      </p:sp>
      <p:pic>
        <p:nvPicPr>
          <p:cNvPr id="2" name="Picture 1"/>
          <p:cNvPicPr>
            <a:picLocks noChangeAspect="1"/>
          </p:cNvPicPr>
          <p:nvPr/>
        </p:nvPicPr>
        <p:blipFill>
          <a:blip r:embed="rId11">
            <a:duotone>
              <a:prstClr val="black"/>
              <a:schemeClr val="tx2">
                <a:tint val="45000"/>
                <a:satMod val="400000"/>
              </a:schemeClr>
            </a:duotone>
          </a:blip>
          <a:stretch>
            <a:fillRect/>
          </a:stretch>
        </p:blipFill>
        <p:spPr>
          <a:xfrm>
            <a:off x="4018018" y="2979738"/>
            <a:ext cx="341125" cy="298484"/>
          </a:xfrm>
          <a:prstGeom prst="rect">
            <a:avLst/>
          </a:prstGeom>
        </p:spPr>
      </p:pic>
      <p:sp>
        <p:nvSpPr>
          <p:cNvPr id="3" name="CuadroTexto 2">
            <a:extLst>
              <a:ext uri="{FF2B5EF4-FFF2-40B4-BE49-F238E27FC236}">
                <a16:creationId xmlns:a16="http://schemas.microsoft.com/office/drawing/2014/main" id="{4E3F6B18-C82E-0668-6831-35AA8E1506A9}"/>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3"/>
          <p:cNvSpPr/>
          <p:nvPr/>
        </p:nvSpPr>
        <p:spPr>
          <a:xfrm>
            <a:off x="4432300" y="4705350"/>
            <a:ext cx="4292600" cy="1447554"/>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1" name="Google Shape;141;p13"/>
          <p:cNvSpPr/>
          <p:nvPr/>
        </p:nvSpPr>
        <p:spPr>
          <a:xfrm>
            <a:off x="4419600" y="686898"/>
            <a:ext cx="2216150" cy="250715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2" name="Google Shape;142;p13"/>
          <p:cNvSpPr/>
          <p:nvPr/>
        </p:nvSpPr>
        <p:spPr>
          <a:xfrm>
            <a:off x="292101" y="677372"/>
            <a:ext cx="1917699" cy="222457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3" name="Google Shape;143;p13"/>
          <p:cNvSpPr/>
          <p:nvPr/>
        </p:nvSpPr>
        <p:spPr>
          <a:xfrm>
            <a:off x="2248319" y="3239880"/>
            <a:ext cx="1971396" cy="1433701"/>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800" b="0" i="0" u="none" strike="noStrike" cap="none">
                <a:solidFill>
                  <a:schemeClr val="dk1"/>
                </a:solidFill>
                <a:latin typeface="Calibri"/>
                <a:ea typeface="Calibri"/>
                <a:cs typeface="Calibri"/>
                <a:sym typeface="Calibri"/>
              </a:rPr>
              <a:t>Puede emplearse para moverse libremente en las minas y realizar actividades de pruebas, así como de rescate.</a:t>
            </a:r>
            <a:endParaRPr sz="800" b="0" i="0" u="none" strike="noStrike" cap="none">
              <a:solidFill>
                <a:schemeClr val="dk1"/>
              </a:solidFill>
              <a:latin typeface="Calibri"/>
              <a:ea typeface="Calibri"/>
              <a:cs typeface="Calibri"/>
              <a:sym typeface="Calibri"/>
            </a:endParaRPr>
          </a:p>
          <a:p>
            <a:pPr marL="171450" marR="0" lvl="1" indent="-127000" algn="l" rtl="0">
              <a:lnSpc>
                <a:spcPct val="100000"/>
              </a:lnSpc>
              <a:spcBef>
                <a:spcPts val="0"/>
              </a:spcBef>
              <a:spcAft>
                <a:spcPts val="0"/>
              </a:spcAft>
              <a:buClr>
                <a:srgbClr val="3F3F3F"/>
              </a:buClr>
              <a:buSzPts val="700"/>
              <a:buFont typeface="Noto Sans Symbols"/>
              <a:buNone/>
            </a:pPr>
            <a:endParaRPr sz="700" b="0" i="0" u="none" strike="noStrike" cap="none">
              <a:solidFill>
                <a:srgbClr val="3F3F3F"/>
              </a:solidFill>
              <a:latin typeface="Montserrat"/>
              <a:ea typeface="Montserrat"/>
              <a:cs typeface="Montserrat"/>
              <a:sym typeface="Montserrat"/>
            </a:endParaRPr>
          </a:p>
        </p:txBody>
      </p:sp>
      <p:sp>
        <p:nvSpPr>
          <p:cNvPr id="144" name="Google Shape;144;p13"/>
          <p:cNvSpPr/>
          <p:nvPr/>
        </p:nvSpPr>
        <p:spPr>
          <a:xfrm>
            <a:off x="4393879" y="734260"/>
            <a:ext cx="1654495"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Entidad legal</a:t>
            </a:r>
            <a:endParaRPr sz="1400" b="0" i="0" u="none" strike="noStrike" cap="none">
              <a:solidFill>
                <a:srgbClr val="000000"/>
              </a:solidFill>
              <a:latin typeface="Arial"/>
              <a:ea typeface="Arial"/>
              <a:cs typeface="Arial"/>
              <a:sym typeface="Arial"/>
            </a:endParaRPr>
          </a:p>
        </p:txBody>
      </p:sp>
      <p:sp>
        <p:nvSpPr>
          <p:cNvPr id="145" name="Google Shape;145;p1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Subcompetencias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p:txBody>
      </p:sp>
      <p:sp>
        <p:nvSpPr>
          <p:cNvPr id="146" name="Google Shape;146;p13"/>
          <p:cNvSpPr/>
          <p:nvPr/>
        </p:nvSpPr>
        <p:spPr>
          <a:xfrm>
            <a:off x="2346604" y="2890724"/>
            <a:ext cx="2047750"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Piloto</a:t>
            </a:r>
            <a:r>
              <a:rPr lang="en-US" sz="1400" b="0" i="0" u="none" strike="noStrike" cap="none">
                <a:solidFill>
                  <a:srgbClr val="00B0F0"/>
                </a:solidFill>
                <a:latin typeface="Calibri"/>
                <a:ea typeface="Calibri"/>
                <a:cs typeface="Calibri"/>
                <a:sym typeface="Calibri"/>
              </a:rPr>
              <a:t> </a:t>
            </a:r>
            <a:endParaRPr sz="800" b="0" i="0" u="none" strike="noStrike" cap="none">
              <a:solidFill>
                <a:schemeClr val="dk1"/>
              </a:solidFill>
              <a:latin typeface="Calibri"/>
              <a:ea typeface="Calibri"/>
              <a:cs typeface="Calibri"/>
              <a:sym typeface="Calibri"/>
            </a:endParaRPr>
          </a:p>
        </p:txBody>
      </p:sp>
      <p:sp>
        <p:nvSpPr>
          <p:cNvPr id="147" name="Google Shape;147;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lnSpc>
                <a:spcPct val="100000"/>
              </a:lnSpc>
              <a:spcBef>
                <a:spcPts val="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p:txBody>
      </p:sp>
      <p:sp>
        <p:nvSpPr>
          <p:cNvPr id="148" name="Google Shape;148;p13"/>
          <p:cNvSpPr/>
          <p:nvPr/>
        </p:nvSpPr>
        <p:spPr>
          <a:xfrm>
            <a:off x="6645399" y="718722"/>
            <a:ext cx="214300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Servicios</a:t>
            </a:r>
            <a:endParaRPr sz="1400" b="0" i="0" u="none" strike="noStrike" cap="none">
              <a:solidFill>
                <a:srgbClr val="00B0F0"/>
              </a:solidFill>
              <a:latin typeface="Calibri"/>
              <a:ea typeface="Calibri"/>
              <a:cs typeface="Calibri"/>
              <a:sym typeface="Calibri"/>
            </a:endParaRPr>
          </a:p>
        </p:txBody>
      </p:sp>
      <p:pic>
        <p:nvPicPr>
          <p:cNvPr id="149" name="Google Shape;149;p13"/>
          <p:cNvPicPr preferRelativeResize="0"/>
          <p:nvPr/>
        </p:nvPicPr>
        <p:blipFill rotWithShape="1">
          <a:blip r:embed="rId3">
            <a:alphaModFix/>
          </a:blip>
          <a:srcRect/>
          <a:stretch/>
        </p:blipFill>
        <p:spPr>
          <a:xfrm>
            <a:off x="1963784" y="761173"/>
            <a:ext cx="212737" cy="236375"/>
          </a:xfrm>
          <a:prstGeom prst="rect">
            <a:avLst/>
          </a:prstGeom>
          <a:noFill/>
          <a:ln>
            <a:noFill/>
          </a:ln>
        </p:spPr>
      </p:pic>
      <p:sp>
        <p:nvSpPr>
          <p:cNvPr id="150" name="Google Shape;150;p13"/>
          <p:cNvSpPr txBox="1"/>
          <p:nvPr/>
        </p:nvSpPr>
        <p:spPr>
          <a:xfrm>
            <a:off x="1714860" y="1988301"/>
            <a:ext cx="529068"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1</a:t>
            </a:r>
            <a:endParaRPr sz="1400" b="0" i="0" u="none" strike="noStrike" cap="none">
              <a:solidFill>
                <a:srgbClr val="000000"/>
              </a:solidFill>
              <a:latin typeface="Arial"/>
              <a:ea typeface="Arial"/>
              <a:cs typeface="Arial"/>
              <a:sym typeface="Arial"/>
            </a:endParaRPr>
          </a:p>
        </p:txBody>
      </p:sp>
      <p:sp>
        <p:nvSpPr>
          <p:cNvPr id="151" name="Google Shape;151;p13"/>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6</a:t>
            </a:r>
            <a:endParaRPr sz="1400" b="0" i="0" u="none" strike="noStrike" cap="none">
              <a:solidFill>
                <a:srgbClr val="000000"/>
              </a:solidFill>
              <a:latin typeface="Arial"/>
              <a:ea typeface="Arial"/>
              <a:cs typeface="Arial"/>
              <a:sym typeface="Arial"/>
            </a:endParaRPr>
          </a:p>
        </p:txBody>
      </p:sp>
      <p:sp>
        <p:nvSpPr>
          <p:cNvPr id="152" name="Google Shape;152;p13"/>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8</a:t>
            </a:r>
            <a:endParaRPr sz="1400" b="0" i="0" u="none" strike="noStrike" cap="none">
              <a:solidFill>
                <a:srgbClr val="000000"/>
              </a:solidFill>
              <a:latin typeface="Arial"/>
              <a:ea typeface="Arial"/>
              <a:cs typeface="Arial"/>
              <a:sym typeface="Arial"/>
            </a:endParaRPr>
          </a:p>
        </p:txBody>
      </p:sp>
      <p:sp>
        <p:nvSpPr>
          <p:cNvPr id="153" name="Google Shape;153;p13"/>
          <p:cNvSpPr/>
          <p:nvPr/>
        </p:nvSpPr>
        <p:spPr>
          <a:xfrm>
            <a:off x="2222122" y="709033"/>
            <a:ext cx="1943478"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Set up</a:t>
            </a:r>
            <a:endParaRPr sz="1400" b="0" i="0" u="none" strike="noStrike" cap="none">
              <a:solidFill>
                <a:srgbClr val="000000"/>
              </a:solidFill>
              <a:latin typeface="Arial"/>
              <a:ea typeface="Arial"/>
              <a:cs typeface="Arial"/>
              <a:sym typeface="Arial"/>
            </a:endParaRPr>
          </a:p>
        </p:txBody>
      </p:sp>
      <p:sp>
        <p:nvSpPr>
          <p:cNvPr id="154" name="Google Shape;154;p13"/>
          <p:cNvSpPr txBox="1"/>
          <p:nvPr/>
        </p:nvSpPr>
        <p:spPr>
          <a:xfrm>
            <a:off x="8262936" y="2470275"/>
            <a:ext cx="670309"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4</a:t>
            </a:r>
            <a:endParaRPr sz="1400" b="0" i="0" u="none" strike="noStrike" cap="none">
              <a:solidFill>
                <a:srgbClr val="000000"/>
              </a:solidFill>
              <a:latin typeface="Arial"/>
              <a:ea typeface="Arial"/>
              <a:cs typeface="Arial"/>
              <a:sym typeface="Arial"/>
            </a:endParaRPr>
          </a:p>
        </p:txBody>
      </p:sp>
      <p:pic>
        <p:nvPicPr>
          <p:cNvPr id="155" name="Google Shape;155;p13" descr="Resultado de imagen para idea icon"/>
          <p:cNvPicPr preferRelativeResize="0"/>
          <p:nvPr/>
        </p:nvPicPr>
        <p:blipFill rotWithShape="1">
          <a:blip r:embed="rId4">
            <a:alphaModFix/>
          </a:blip>
          <a:srcRect/>
          <a:stretch/>
        </p:blipFill>
        <p:spPr>
          <a:xfrm>
            <a:off x="4048272" y="765367"/>
            <a:ext cx="257028" cy="257028"/>
          </a:xfrm>
          <a:prstGeom prst="rect">
            <a:avLst/>
          </a:prstGeom>
          <a:noFill/>
          <a:ln>
            <a:noFill/>
          </a:ln>
        </p:spPr>
      </p:pic>
      <p:sp>
        <p:nvSpPr>
          <p:cNvPr id="156" name="Google Shape;156;p13"/>
          <p:cNvSpPr/>
          <p:nvPr/>
        </p:nvSpPr>
        <p:spPr>
          <a:xfrm>
            <a:off x="2190749" y="1009256"/>
            <a:ext cx="2086536" cy="136087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s-MX" sz="800" b="0" i="0" u="none" strike="noStrike" cap="none" dirty="0">
                <a:solidFill>
                  <a:schemeClr val="dk1"/>
                </a:solidFill>
                <a:latin typeface="Calibri"/>
                <a:ea typeface="Calibri"/>
                <a:cs typeface="Calibri"/>
                <a:sym typeface="Calibri"/>
              </a:rPr>
              <a:t>La minería es una de las actividades más antiguas que sigue teniendo importancia en nuestra sociedad, debido a que gracias a dicha actividad se obtienen los materiales necesarios para la fabricación de la mayoría de los productos que utilizamos hoy en día. Sin embargo, las condiciones en las que se desarrolla este trabajo, lo convierte en uno de los oficios más peligrosos para quienes lo practican.</a:t>
            </a:r>
          </a:p>
        </p:txBody>
      </p:sp>
      <p:sp>
        <p:nvSpPr>
          <p:cNvPr id="157" name="Google Shape;157;p13"/>
          <p:cNvSpPr/>
          <p:nvPr/>
        </p:nvSpPr>
        <p:spPr>
          <a:xfrm>
            <a:off x="6645401" y="1038083"/>
            <a:ext cx="2041399" cy="1446550"/>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800" b="0" i="0" u="none" strike="noStrike" cap="none">
                <a:solidFill>
                  <a:schemeClr val="dk1"/>
                </a:solidFill>
                <a:latin typeface="Calibri"/>
                <a:ea typeface="Calibri"/>
                <a:cs typeface="Calibri"/>
                <a:sym typeface="Calibri"/>
              </a:rPr>
              <a:t>LabVIEW</a:t>
            </a:r>
            <a:endParaRPr sz="800" b="0" i="0" u="none" strike="noStrike" cap="none">
              <a:solidFill>
                <a:schemeClr val="dk1"/>
              </a:solidFill>
              <a:latin typeface="Calibri"/>
              <a:ea typeface="Calibri"/>
              <a:cs typeface="Calibri"/>
              <a:sym typeface="Calibri"/>
            </a:endParaRPr>
          </a:p>
          <a:p>
            <a:pPr marL="171450" marR="0" lvl="1" indent="-171450" algn="l" rtl="0">
              <a:lnSpc>
                <a:spcPct val="100000"/>
              </a:lnSpc>
              <a:spcBef>
                <a:spcPts val="0"/>
              </a:spcBef>
              <a:spcAft>
                <a:spcPts val="0"/>
              </a:spcAft>
              <a:buClr>
                <a:srgbClr val="3F3F3F"/>
              </a:buClr>
              <a:buSzPts val="700"/>
              <a:buFont typeface="Noto Sans Symbols"/>
              <a:buChar char="▪"/>
            </a:pPr>
            <a:r>
              <a:rPr lang="en-US" sz="800" b="0" i="0" u="none" strike="noStrike" cap="none">
                <a:solidFill>
                  <a:schemeClr val="dk1"/>
                </a:solidFill>
                <a:latin typeface="Calibri"/>
                <a:ea typeface="Calibri"/>
                <a:cs typeface="Calibri"/>
                <a:sym typeface="Calibri"/>
              </a:rPr>
              <a:t>Computadora</a:t>
            </a:r>
            <a:endParaRPr sz="800" b="0" i="0" u="none" strike="noStrike" cap="none">
              <a:solidFill>
                <a:schemeClr val="dk1"/>
              </a:solidFill>
              <a:latin typeface="Calibri"/>
              <a:ea typeface="Calibri"/>
              <a:cs typeface="Calibri"/>
              <a:sym typeface="Calibri"/>
            </a:endParaRPr>
          </a:p>
          <a:p>
            <a:pPr marL="171450" marR="0" lvl="1" indent="-171450" algn="l" rtl="0">
              <a:lnSpc>
                <a:spcPct val="100000"/>
              </a:lnSpc>
              <a:spcBef>
                <a:spcPts val="0"/>
              </a:spcBef>
              <a:spcAft>
                <a:spcPts val="0"/>
              </a:spcAft>
              <a:buClr>
                <a:srgbClr val="3F3F3F"/>
              </a:buClr>
              <a:buSzPts val="700"/>
              <a:buFont typeface="Noto Sans Symbols"/>
              <a:buChar char="▪"/>
            </a:pPr>
            <a:r>
              <a:rPr lang="en-US" sz="800" b="0" i="0" u="none" strike="noStrike" cap="none">
                <a:solidFill>
                  <a:schemeClr val="dk1"/>
                </a:solidFill>
                <a:latin typeface="Calibri"/>
                <a:ea typeface="Calibri"/>
                <a:cs typeface="Calibri"/>
                <a:sym typeface="Calibri"/>
              </a:rPr>
              <a:t>Red inalambrica</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a:p>
            <a:pPr marL="171446" marR="0" lvl="0" indent="-120646" algn="just" rtl="0">
              <a:lnSpc>
                <a:spcPct val="100000"/>
              </a:lnSpc>
              <a:spcBef>
                <a:spcPts val="0"/>
              </a:spcBef>
              <a:spcAft>
                <a:spcPts val="0"/>
              </a:spcAft>
              <a:buClr>
                <a:schemeClr val="dk1"/>
              </a:buClr>
              <a:buSzPts val="8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3"/>
          <p:cNvSpPr/>
          <p:nvPr/>
        </p:nvSpPr>
        <p:spPr>
          <a:xfrm>
            <a:off x="4406899" y="5048116"/>
            <a:ext cx="4006852" cy="988376"/>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Los riesgos a los que se exponen se podrían minimizar al hacer pruebas previas sobre la estabilidad del espacio y aire, así como exponerlos el menor tiempo posible en actividades que pudieran ser realizadas por objetos mecánicos.</a:t>
            </a:r>
            <a:endParaRPr sz="800" b="0" i="0" u="none" strike="noStrike" cap="none">
              <a:solidFill>
                <a:schemeClr val="dk1"/>
              </a:solidFill>
              <a:latin typeface="Calibri"/>
              <a:ea typeface="Calibri"/>
              <a:cs typeface="Calibri"/>
              <a:sym typeface="Calibri"/>
            </a:endParaRPr>
          </a:p>
        </p:txBody>
      </p:sp>
      <p:sp>
        <p:nvSpPr>
          <p:cNvPr id="159" name="Google Shape;159;p13"/>
          <p:cNvSpPr/>
          <p:nvPr/>
        </p:nvSpPr>
        <p:spPr>
          <a:xfrm>
            <a:off x="304798" y="1106272"/>
            <a:ext cx="1866901" cy="119634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SEG0202. Innovación</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SEG0202. Emprendimiento</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Consciente</a:t>
            </a:r>
            <a:endParaRPr sz="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SEG0404. Compromiso ciudadano para la transformación social</a:t>
            </a:r>
            <a:endParaRPr/>
          </a:p>
          <a:p>
            <a:pPr marL="0" marR="0" lvl="0" indent="0" algn="just" rtl="0">
              <a:lnSpc>
                <a:spcPct val="100000"/>
              </a:lnSpc>
              <a:spcBef>
                <a:spcPts val="0"/>
              </a:spcBef>
              <a:spcAft>
                <a:spcPts val="0"/>
              </a:spcAft>
              <a:buNone/>
            </a:pPr>
            <a:r>
              <a:rPr lang="en-US" sz="800" b="0" i="0" u="none" strike="noStrike" cap="none">
                <a:solidFill>
                  <a:schemeClr val="dk1"/>
                </a:solidFill>
                <a:latin typeface="Calibri"/>
                <a:ea typeface="Calibri"/>
                <a:cs typeface="Calibri"/>
                <a:sym typeface="Calibri"/>
              </a:rPr>
              <a:t>SEG0604. Comunicación dialógica</a:t>
            </a:r>
            <a:endParaRPr sz="800" b="0" i="0" u="none" strike="noStrike" cap="none">
              <a:solidFill>
                <a:schemeClr val="dk1"/>
              </a:solidFill>
              <a:latin typeface="Calibri"/>
              <a:ea typeface="Calibri"/>
              <a:cs typeface="Calibri"/>
              <a:sym typeface="Calibri"/>
            </a:endParaRPr>
          </a:p>
        </p:txBody>
      </p:sp>
      <p:sp>
        <p:nvSpPr>
          <p:cNvPr id="160" name="Google Shape;160;p13"/>
          <p:cNvSpPr txBox="1"/>
          <p:nvPr/>
        </p:nvSpPr>
        <p:spPr>
          <a:xfrm>
            <a:off x="896916" y="57630"/>
            <a:ext cx="2393437"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71C2"/>
                </a:solidFill>
                <a:latin typeface="Calibri"/>
                <a:ea typeface="Calibri"/>
                <a:cs typeface="Calibri"/>
                <a:sym typeface="Calibri"/>
              </a:rPr>
              <a:t>Canvas de diseño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1" i="0" u="none" strike="noStrike" cap="none">
                <a:solidFill>
                  <a:srgbClr val="FFC000"/>
                </a:solidFill>
                <a:latin typeface="Calibri"/>
                <a:ea typeface="Calibri"/>
                <a:cs typeface="Calibri"/>
                <a:sym typeface="Calibri"/>
              </a:rPr>
              <a:t>Laboratorio viviente</a:t>
            </a:r>
            <a:endParaRPr sz="1400" b="1" i="0" u="none" strike="noStrike" cap="none">
              <a:solidFill>
                <a:srgbClr val="FFC000"/>
              </a:solidFill>
              <a:latin typeface="Calibri"/>
              <a:ea typeface="Calibri"/>
              <a:cs typeface="Calibri"/>
              <a:sym typeface="Calibri"/>
            </a:endParaRPr>
          </a:p>
        </p:txBody>
      </p:sp>
      <p:sp>
        <p:nvSpPr>
          <p:cNvPr id="164" name="Google Shape;164;p13"/>
          <p:cNvSpPr txBox="1"/>
          <p:nvPr/>
        </p:nvSpPr>
        <p:spPr>
          <a:xfrm>
            <a:off x="3976182" y="2188859"/>
            <a:ext cx="51126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2</a:t>
            </a:r>
            <a:endParaRPr sz="1400" b="0" i="0" u="none" strike="noStrike" cap="none">
              <a:solidFill>
                <a:srgbClr val="000000"/>
              </a:solidFill>
              <a:latin typeface="Arial"/>
              <a:ea typeface="Arial"/>
              <a:cs typeface="Arial"/>
              <a:sym typeface="Arial"/>
            </a:endParaRPr>
          </a:p>
        </p:txBody>
      </p:sp>
      <p:sp>
        <p:nvSpPr>
          <p:cNvPr id="165" name="Google Shape;165;p13"/>
          <p:cNvSpPr txBox="1"/>
          <p:nvPr/>
        </p:nvSpPr>
        <p:spPr>
          <a:xfrm>
            <a:off x="6180989" y="2480959"/>
            <a:ext cx="594819"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3</a:t>
            </a:r>
            <a:endParaRPr sz="1400" b="0" i="0" u="none" strike="noStrike" cap="none">
              <a:solidFill>
                <a:srgbClr val="000000"/>
              </a:solidFill>
              <a:latin typeface="Arial"/>
              <a:ea typeface="Arial"/>
              <a:cs typeface="Arial"/>
              <a:sym typeface="Arial"/>
            </a:endParaRPr>
          </a:p>
        </p:txBody>
      </p:sp>
      <p:sp>
        <p:nvSpPr>
          <p:cNvPr id="166" name="Google Shape;166;p13"/>
          <p:cNvSpPr txBox="1"/>
          <p:nvPr/>
        </p:nvSpPr>
        <p:spPr>
          <a:xfrm>
            <a:off x="1763069" y="5430004"/>
            <a:ext cx="48165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dirty="0">
                <a:solidFill>
                  <a:srgbClr val="D8D8D8"/>
                </a:solidFill>
                <a:latin typeface="Calibri"/>
                <a:ea typeface="Calibri"/>
                <a:cs typeface="Calibri"/>
                <a:sym typeface="Calibri"/>
              </a:rPr>
              <a:t>5</a:t>
            </a:r>
            <a:endParaRPr sz="1400" b="0" i="0" u="none" strike="noStrike" cap="none" dirty="0">
              <a:solidFill>
                <a:srgbClr val="000000"/>
              </a:solidFill>
              <a:latin typeface="Arial"/>
              <a:ea typeface="Arial"/>
              <a:cs typeface="Arial"/>
              <a:sym typeface="Arial"/>
            </a:endParaRPr>
          </a:p>
        </p:txBody>
      </p:sp>
      <p:pic>
        <p:nvPicPr>
          <p:cNvPr id="167" name="Google Shape;167;p13"/>
          <p:cNvPicPr preferRelativeResize="0"/>
          <p:nvPr/>
        </p:nvPicPr>
        <p:blipFill rotWithShape="1">
          <a:blip r:embed="rId5">
            <a:alphaModFix/>
          </a:blip>
          <a:srcRect/>
          <a:stretch/>
        </p:blipFill>
        <p:spPr>
          <a:xfrm>
            <a:off x="8343603" y="3236213"/>
            <a:ext cx="373064" cy="227984"/>
          </a:xfrm>
          <a:prstGeom prst="rect">
            <a:avLst/>
          </a:prstGeom>
          <a:noFill/>
          <a:ln>
            <a:noFill/>
          </a:ln>
        </p:spPr>
      </p:pic>
      <p:sp>
        <p:nvSpPr>
          <p:cNvPr id="169" name="Google Shape;169;p13"/>
          <p:cNvSpPr/>
          <p:nvPr/>
        </p:nvSpPr>
        <p:spPr>
          <a:xfrm>
            <a:off x="2647949" y="2941380"/>
            <a:ext cx="1739901"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p:txBody>
      </p:sp>
      <p:pic>
        <p:nvPicPr>
          <p:cNvPr id="170" name="Google Shape;170;p13" descr="Stopwatch"/>
          <p:cNvPicPr preferRelativeResize="0"/>
          <p:nvPr/>
        </p:nvPicPr>
        <p:blipFill rotWithShape="1">
          <a:blip r:embed="rId6">
            <a:alphaModFix/>
          </a:blip>
          <a:srcRect/>
          <a:stretch/>
        </p:blipFill>
        <p:spPr>
          <a:xfrm>
            <a:off x="1682750" y="2914650"/>
            <a:ext cx="298450" cy="298450"/>
          </a:xfrm>
          <a:prstGeom prst="rect">
            <a:avLst/>
          </a:prstGeom>
          <a:noFill/>
          <a:ln>
            <a:noFill/>
          </a:ln>
        </p:spPr>
      </p:pic>
      <p:sp>
        <p:nvSpPr>
          <p:cNvPr id="171" name="Google Shape;171;p13"/>
          <p:cNvSpPr/>
          <p:nvPr/>
        </p:nvSpPr>
        <p:spPr>
          <a:xfrm>
            <a:off x="4452803" y="3491012"/>
            <a:ext cx="4233997" cy="605064"/>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Control de motores mediante salidas digitales myRIO</a:t>
            </a:r>
            <a:endParaRPr sz="8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Control de motor DC con puente H myRIO</a:t>
            </a:r>
            <a:endParaRPr sz="800" b="0" i="0" u="none" strike="noStrike" cap="none">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Control de servomotor mediante PWM</a:t>
            </a:r>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Envió de variables mediante shared variables</a:t>
            </a:r>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Control inalámbrico</a:t>
            </a:r>
            <a:endParaRPr/>
          </a:p>
          <a:p>
            <a:pPr marL="171450" marR="0" lvl="0" indent="-171450" algn="l" rtl="0">
              <a:lnSpc>
                <a:spcPct val="100000"/>
              </a:lnSpc>
              <a:spcBef>
                <a:spcPts val="0"/>
              </a:spcBef>
              <a:spcAft>
                <a:spcPts val="0"/>
              </a:spcAft>
              <a:buClr>
                <a:srgbClr val="000000"/>
              </a:buClr>
              <a:buSzPts val="800"/>
              <a:buFont typeface="Arial"/>
              <a:buChar char="•"/>
            </a:pPr>
            <a:r>
              <a:rPr lang="en-US" sz="800" b="0" i="0" u="none" strike="noStrike" cap="none">
                <a:solidFill>
                  <a:schemeClr val="dk1"/>
                </a:solidFill>
                <a:latin typeface="Calibri"/>
                <a:ea typeface="Calibri"/>
                <a:cs typeface="Calibri"/>
                <a:sym typeface="Calibri"/>
              </a:rPr>
              <a:t>Control mediante dispositivo periférico</a:t>
            </a:r>
            <a:endParaRPr sz="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Calibri"/>
              <a:ea typeface="Calibri"/>
              <a:cs typeface="Calibri"/>
              <a:sym typeface="Calibri"/>
            </a:endParaRPr>
          </a:p>
        </p:txBody>
      </p:sp>
      <p:cxnSp>
        <p:nvCxnSpPr>
          <p:cNvPr id="172" name="Google Shape;172;p13"/>
          <p:cNvCxnSpPr/>
          <p:nvPr/>
        </p:nvCxnSpPr>
        <p:spPr>
          <a:xfrm>
            <a:off x="6451600" y="3194050"/>
            <a:ext cx="2343150" cy="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73" name="Google Shape;173;p13"/>
          <p:cNvSpPr txBox="1"/>
          <p:nvPr/>
        </p:nvSpPr>
        <p:spPr>
          <a:xfrm>
            <a:off x="8266656" y="3906139"/>
            <a:ext cx="619436"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7</a:t>
            </a:r>
            <a:endParaRPr sz="1400" b="0" i="0" u="none" strike="noStrike" cap="none">
              <a:solidFill>
                <a:srgbClr val="000000"/>
              </a:solidFill>
              <a:latin typeface="Arial"/>
              <a:ea typeface="Arial"/>
              <a:cs typeface="Arial"/>
              <a:sym typeface="Arial"/>
            </a:endParaRPr>
          </a:p>
        </p:txBody>
      </p:sp>
      <p:pic>
        <p:nvPicPr>
          <p:cNvPr id="174" name="Google Shape;174;p13" descr="Meeting"/>
          <p:cNvPicPr preferRelativeResize="0"/>
          <p:nvPr/>
        </p:nvPicPr>
        <p:blipFill rotWithShape="1">
          <a:blip r:embed="rId7">
            <a:alphaModFix/>
          </a:blip>
          <a:srcRect/>
          <a:stretch/>
        </p:blipFill>
        <p:spPr>
          <a:xfrm>
            <a:off x="479395" y="139825"/>
            <a:ext cx="408373" cy="408373"/>
          </a:xfrm>
          <a:prstGeom prst="rect">
            <a:avLst/>
          </a:prstGeom>
          <a:noFill/>
          <a:ln>
            <a:noFill/>
          </a:ln>
        </p:spPr>
      </p:pic>
      <p:sp>
        <p:nvSpPr>
          <p:cNvPr id="175" name="Google Shape;175;p13"/>
          <p:cNvSpPr/>
          <p:nvPr/>
        </p:nvSpPr>
        <p:spPr>
          <a:xfrm>
            <a:off x="4418774" y="1088591"/>
            <a:ext cx="2091607" cy="1817573"/>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800" b="0" i="0" u="none" strike="noStrike" cap="none">
                <a:solidFill>
                  <a:schemeClr val="dk1"/>
                </a:solidFill>
                <a:latin typeface="Calibri"/>
                <a:ea typeface="Calibri"/>
                <a:cs typeface="Calibri"/>
                <a:sym typeface="Calibri"/>
              </a:rPr>
              <a:t>Asociación de Ingenieros de Minas, Metalurgistas y Geólogos de México A.C. </a:t>
            </a:r>
            <a:endParaRPr/>
          </a:p>
          <a:p>
            <a:pPr marL="171446" marR="0" lvl="0" indent="-120646" algn="just" rtl="0">
              <a:lnSpc>
                <a:spcPct val="100000"/>
              </a:lnSpc>
              <a:spcBef>
                <a:spcPts val="0"/>
              </a:spcBef>
              <a:spcAft>
                <a:spcPts val="0"/>
              </a:spcAft>
              <a:buClr>
                <a:schemeClr val="dk1"/>
              </a:buClr>
              <a:buSzPts val="800"/>
              <a:buFont typeface="Arial"/>
              <a:buNone/>
            </a:pPr>
            <a:endParaRPr sz="1400" b="0" i="0" u="none" strike="noStrike" cap="none">
              <a:solidFill>
                <a:srgbClr val="000000"/>
              </a:solidFill>
              <a:latin typeface="Arial"/>
              <a:ea typeface="Arial"/>
              <a:cs typeface="Arial"/>
              <a:sym typeface="Arial"/>
            </a:endParaRPr>
          </a:p>
        </p:txBody>
      </p:sp>
      <p:cxnSp>
        <p:nvCxnSpPr>
          <p:cNvPr id="176" name="Google Shape;176;p13"/>
          <p:cNvCxnSpPr/>
          <p:nvPr/>
        </p:nvCxnSpPr>
        <p:spPr>
          <a:xfrm>
            <a:off x="2228850" y="2889250"/>
            <a:ext cx="2171700"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77" name="Google Shape;177;p13"/>
          <p:cNvCxnSpPr/>
          <p:nvPr/>
        </p:nvCxnSpPr>
        <p:spPr>
          <a:xfrm>
            <a:off x="2243928" y="2893313"/>
            <a:ext cx="0" cy="325120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78" name="Google Shape;178;p13"/>
          <p:cNvSpPr/>
          <p:nvPr/>
        </p:nvSpPr>
        <p:spPr>
          <a:xfrm>
            <a:off x="269999" y="2903122"/>
            <a:ext cx="157785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Operación</a:t>
            </a:r>
            <a:endParaRPr sz="1400" b="0" i="0" u="none" strike="noStrike" cap="none">
              <a:solidFill>
                <a:srgbClr val="00B0F0"/>
              </a:solidFill>
              <a:latin typeface="Calibri"/>
              <a:ea typeface="Calibri"/>
              <a:cs typeface="Calibri"/>
              <a:sym typeface="Calibri"/>
            </a:endParaRPr>
          </a:p>
        </p:txBody>
      </p:sp>
      <p:sp>
        <p:nvSpPr>
          <p:cNvPr id="179" name="Google Shape;179;p13"/>
          <p:cNvSpPr/>
          <p:nvPr/>
        </p:nvSpPr>
        <p:spPr>
          <a:xfrm>
            <a:off x="277480" y="3248331"/>
            <a:ext cx="1621707" cy="1856052"/>
          </a:xfrm>
          <a:prstGeom prst="rect">
            <a:avLst/>
          </a:prstGeom>
          <a:noFill/>
          <a:ln>
            <a:noFill/>
          </a:ln>
        </p:spPr>
        <p:txBody>
          <a:bodyPr spcFirstLastPara="1" wrap="square" lIns="91425" tIns="45700" rIns="91425" bIns="45700" anchor="t" anchorCtr="0">
            <a:noAutofit/>
          </a:bodyPr>
          <a:lstStyle/>
          <a:p>
            <a:pPr marL="171450" marR="0" lvl="1" indent="-171450" algn="l" rtl="0">
              <a:lnSpc>
                <a:spcPct val="100000"/>
              </a:lnSpc>
              <a:spcBef>
                <a:spcPts val="0"/>
              </a:spcBef>
              <a:spcAft>
                <a:spcPts val="0"/>
              </a:spcAft>
              <a:buClr>
                <a:srgbClr val="3F3F3F"/>
              </a:buClr>
              <a:buSzPts val="700"/>
              <a:buFont typeface="Noto Sans Symbols"/>
              <a:buChar char="▪"/>
            </a:pPr>
            <a:r>
              <a:rPr lang="en-US" sz="800" b="0" i="0" u="none" strike="noStrike" cap="none">
                <a:solidFill>
                  <a:schemeClr val="dk1"/>
                </a:solidFill>
                <a:latin typeface="Calibri"/>
                <a:ea typeface="Calibri"/>
                <a:cs typeface="Calibri"/>
                <a:sym typeface="Calibri"/>
              </a:rPr>
              <a:t>Se propone diseñar un robot que pueda ser manipulado de manera inalámbrica haciendo uso de una plataforma de instrumentación virtual (LabVIEW). Dicho robot deberá tener movimiento (giros y desplazamiento), así como ser manipulación mediante el teclado de la computadora.</a:t>
            </a:r>
            <a:endParaRPr/>
          </a:p>
          <a:p>
            <a:pPr marL="171446" marR="0" lvl="0" indent="-120646" algn="just" rtl="0">
              <a:lnSpc>
                <a:spcPct val="100000"/>
              </a:lnSpc>
              <a:spcBef>
                <a:spcPts val="0"/>
              </a:spcBef>
              <a:spcAft>
                <a:spcPts val="0"/>
              </a:spcAft>
              <a:buClr>
                <a:schemeClr val="dk1"/>
              </a:buClr>
              <a:buSzPts val="800"/>
              <a:buFont typeface="Arial"/>
              <a:buNone/>
            </a:pPr>
            <a:endParaRPr sz="1400" b="0" i="0" u="none" strike="noStrike" cap="none">
              <a:solidFill>
                <a:srgbClr val="000000"/>
              </a:solidFill>
              <a:latin typeface="Arial"/>
              <a:ea typeface="Arial"/>
              <a:cs typeface="Arial"/>
              <a:sym typeface="Arial"/>
            </a:endParaRPr>
          </a:p>
        </p:txBody>
      </p:sp>
      <p:cxnSp>
        <p:nvCxnSpPr>
          <p:cNvPr id="180" name="Google Shape;180;p13"/>
          <p:cNvCxnSpPr/>
          <p:nvPr/>
        </p:nvCxnSpPr>
        <p:spPr>
          <a:xfrm>
            <a:off x="4425950" y="3206750"/>
            <a:ext cx="0" cy="151765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81" name="Google Shape;181;p13"/>
          <p:cNvSpPr/>
          <p:nvPr/>
        </p:nvSpPr>
        <p:spPr>
          <a:xfrm>
            <a:off x="4406899" y="3179483"/>
            <a:ext cx="3251201" cy="313017"/>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Análisis de resultados</a:t>
            </a:r>
            <a:endParaRPr sz="1400" b="0" i="0" u="none" strike="noStrike" cap="none">
              <a:solidFill>
                <a:srgbClr val="000000"/>
              </a:solidFill>
              <a:latin typeface="Arial"/>
              <a:ea typeface="Arial"/>
              <a:cs typeface="Arial"/>
              <a:sym typeface="Arial"/>
            </a:endParaRPr>
          </a:p>
        </p:txBody>
      </p:sp>
      <p:sp>
        <p:nvSpPr>
          <p:cNvPr id="182" name="Google Shape;182;p13"/>
          <p:cNvSpPr/>
          <p:nvPr/>
        </p:nvSpPr>
        <p:spPr>
          <a:xfrm>
            <a:off x="4416550" y="4713317"/>
            <a:ext cx="1577849"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Posibles riesgos</a:t>
            </a: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B0F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pic>
        <p:nvPicPr>
          <p:cNvPr id="183" name="Google Shape;183;p13"/>
          <p:cNvPicPr preferRelativeResize="0"/>
          <p:nvPr/>
        </p:nvPicPr>
        <p:blipFill rotWithShape="1">
          <a:blip r:embed="rId8">
            <a:alphaModFix/>
          </a:blip>
          <a:srcRect/>
          <a:stretch/>
        </p:blipFill>
        <p:spPr>
          <a:xfrm>
            <a:off x="8338002" y="4796883"/>
            <a:ext cx="347225" cy="294386"/>
          </a:xfrm>
          <a:prstGeom prst="rect">
            <a:avLst/>
          </a:prstGeom>
          <a:noFill/>
          <a:ln>
            <a:noFill/>
          </a:ln>
        </p:spPr>
      </p:pic>
      <p:pic>
        <p:nvPicPr>
          <p:cNvPr id="184" name="Google Shape;184;p13" descr="Target Audience"/>
          <p:cNvPicPr preferRelativeResize="0"/>
          <p:nvPr/>
        </p:nvPicPr>
        <p:blipFill rotWithShape="1">
          <a:blip r:embed="rId9">
            <a:alphaModFix/>
          </a:blip>
          <a:srcRect/>
          <a:stretch/>
        </p:blipFill>
        <p:spPr>
          <a:xfrm>
            <a:off x="8299450" y="692150"/>
            <a:ext cx="387350" cy="387350"/>
          </a:xfrm>
          <a:prstGeom prst="rect">
            <a:avLst/>
          </a:prstGeom>
          <a:noFill/>
          <a:ln>
            <a:noFill/>
          </a:ln>
        </p:spPr>
      </p:pic>
      <p:pic>
        <p:nvPicPr>
          <p:cNvPr id="185" name="Google Shape;185;p13" descr="Meeting"/>
          <p:cNvPicPr preferRelativeResize="0"/>
          <p:nvPr/>
        </p:nvPicPr>
        <p:blipFill rotWithShape="1">
          <a:blip r:embed="rId10">
            <a:alphaModFix/>
          </a:blip>
          <a:srcRect/>
          <a:stretch/>
        </p:blipFill>
        <p:spPr>
          <a:xfrm>
            <a:off x="6258700" y="715150"/>
            <a:ext cx="319900" cy="319900"/>
          </a:xfrm>
          <a:prstGeom prst="rect">
            <a:avLst/>
          </a:prstGeom>
          <a:noFill/>
          <a:ln>
            <a:noFill/>
          </a:ln>
        </p:spPr>
      </p:pic>
      <p:pic>
        <p:nvPicPr>
          <p:cNvPr id="49" name="Picture 48"/>
          <p:cNvPicPr>
            <a:picLocks noChangeAspect="1"/>
          </p:cNvPicPr>
          <p:nvPr/>
        </p:nvPicPr>
        <p:blipFill>
          <a:blip r:embed="rId11">
            <a:duotone>
              <a:prstClr val="black"/>
              <a:schemeClr val="tx2">
                <a:tint val="45000"/>
                <a:satMod val="400000"/>
              </a:schemeClr>
            </a:duotone>
          </a:blip>
          <a:stretch>
            <a:fillRect/>
          </a:stretch>
        </p:blipFill>
        <p:spPr>
          <a:xfrm>
            <a:off x="4018018" y="2979738"/>
            <a:ext cx="341125" cy="298484"/>
          </a:xfrm>
          <a:prstGeom prst="rect">
            <a:avLst/>
          </a:prstGeom>
        </p:spPr>
      </p:pic>
      <p:sp>
        <p:nvSpPr>
          <p:cNvPr id="2" name="Google Shape;109;p12">
            <a:extLst>
              <a:ext uri="{FF2B5EF4-FFF2-40B4-BE49-F238E27FC236}">
                <a16:creationId xmlns:a16="http://schemas.microsoft.com/office/drawing/2014/main" id="{BD0132CE-D2D9-B075-6528-F4E933C1D0A5}"/>
              </a:ext>
            </a:extLst>
          </p:cNvPr>
          <p:cNvSpPr txBox="1"/>
          <p:nvPr/>
        </p:nvSpPr>
        <p:spPr>
          <a:xfrm>
            <a:off x="2587202" y="78652"/>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Materia </a:t>
            </a:r>
            <a:endParaRPr sz="1400" b="0" i="0" u="none" strike="noStrike" cap="none">
              <a:solidFill>
                <a:srgbClr val="000000"/>
              </a:solidFill>
              <a:latin typeface="Arial"/>
              <a:ea typeface="Arial"/>
              <a:cs typeface="Arial"/>
              <a:sym typeface="Arial"/>
            </a:endParaRPr>
          </a:p>
        </p:txBody>
      </p:sp>
      <p:sp>
        <p:nvSpPr>
          <p:cNvPr id="3" name="Google Shape;110;p12">
            <a:extLst>
              <a:ext uri="{FF2B5EF4-FFF2-40B4-BE49-F238E27FC236}">
                <a16:creationId xmlns:a16="http://schemas.microsoft.com/office/drawing/2014/main" id="{DA16071C-1A82-1443-FE5C-6AE7E293F379}"/>
              </a:ext>
            </a:extLst>
          </p:cNvPr>
          <p:cNvSpPr txBox="1"/>
          <p:nvPr/>
        </p:nvSpPr>
        <p:spPr>
          <a:xfrm>
            <a:off x="4596924" y="78653"/>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err="1">
                <a:solidFill>
                  <a:srgbClr val="7F7F7F"/>
                </a:solidFill>
                <a:latin typeface="Calibri"/>
                <a:ea typeface="Calibri"/>
                <a:cs typeface="Calibri"/>
                <a:sym typeface="Calibri"/>
              </a:rPr>
              <a:t>Nombre</a:t>
            </a:r>
            <a:r>
              <a:rPr lang="en-US" sz="1100" b="0" i="0" u="none" strike="noStrike" cap="none" dirty="0">
                <a:solidFill>
                  <a:srgbClr val="7F7F7F"/>
                </a:solidFill>
                <a:latin typeface="Calibri"/>
                <a:ea typeface="Calibri"/>
                <a:cs typeface="Calibri"/>
                <a:sym typeface="Calibri"/>
              </a:rPr>
              <a:t> del </a:t>
            </a:r>
            <a:r>
              <a:rPr lang="en-US" sz="1100" b="0" i="0" u="none" strike="noStrike" cap="none" dirty="0" err="1">
                <a:solidFill>
                  <a:srgbClr val="7F7F7F"/>
                </a:solidFill>
                <a:latin typeface="Calibri"/>
                <a:ea typeface="Calibri"/>
                <a:cs typeface="Calibri"/>
                <a:sym typeface="Calibri"/>
              </a:rPr>
              <a:t>docente</a:t>
            </a:r>
            <a:endParaRPr sz="1100" b="0" i="0" u="none" strike="noStrike" cap="none" dirty="0">
              <a:solidFill>
                <a:srgbClr val="7F7F7F"/>
              </a:solidFill>
              <a:latin typeface="Calibri"/>
              <a:ea typeface="Calibri"/>
              <a:cs typeface="Calibri"/>
              <a:sym typeface="Calibri"/>
            </a:endParaRPr>
          </a:p>
        </p:txBody>
      </p:sp>
      <p:sp>
        <p:nvSpPr>
          <p:cNvPr id="4" name="Google Shape;111;p12">
            <a:extLst>
              <a:ext uri="{FF2B5EF4-FFF2-40B4-BE49-F238E27FC236}">
                <a16:creationId xmlns:a16="http://schemas.microsoft.com/office/drawing/2014/main" id="{E2C141D1-E707-2C58-0FB6-07AAE04BAF59}"/>
              </a:ext>
            </a:extLst>
          </p:cNvPr>
          <p:cNvSpPr txBox="1"/>
          <p:nvPr/>
        </p:nvSpPr>
        <p:spPr>
          <a:xfrm>
            <a:off x="4596925" y="381957"/>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Nombre de la sesión</a:t>
            </a:r>
            <a:endParaRPr sz="1100" b="0" i="0" u="none" strike="noStrike" cap="none">
              <a:solidFill>
                <a:srgbClr val="7F7F7F"/>
              </a:solidFill>
              <a:latin typeface="Calibri"/>
              <a:ea typeface="Calibri"/>
              <a:cs typeface="Calibri"/>
              <a:sym typeface="Calibri"/>
            </a:endParaRPr>
          </a:p>
        </p:txBody>
      </p:sp>
      <p:sp>
        <p:nvSpPr>
          <p:cNvPr id="5" name="Google Shape;116;p12">
            <a:extLst>
              <a:ext uri="{FF2B5EF4-FFF2-40B4-BE49-F238E27FC236}">
                <a16:creationId xmlns:a16="http://schemas.microsoft.com/office/drawing/2014/main" id="{79554F7D-D177-0C03-22E3-5B9FFA8A4618}"/>
              </a:ext>
            </a:extLst>
          </p:cNvPr>
          <p:cNvSpPr txBox="1"/>
          <p:nvPr/>
        </p:nvSpPr>
        <p:spPr>
          <a:xfrm>
            <a:off x="2583772" y="386669"/>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Semestre </a:t>
            </a:r>
            <a:endParaRPr sz="1400" b="0" i="0" u="none" strike="noStrike" cap="none">
              <a:solidFill>
                <a:srgbClr val="000000"/>
              </a:solidFill>
              <a:latin typeface="Arial"/>
              <a:ea typeface="Arial"/>
              <a:cs typeface="Arial"/>
              <a:sym typeface="Arial"/>
            </a:endParaRPr>
          </a:p>
        </p:txBody>
      </p:sp>
      <p:sp>
        <p:nvSpPr>
          <p:cNvPr id="6" name="CuadroTexto 5">
            <a:extLst>
              <a:ext uri="{FF2B5EF4-FFF2-40B4-BE49-F238E27FC236}">
                <a16:creationId xmlns:a16="http://schemas.microsoft.com/office/drawing/2014/main" id="{EC9FC5A9-6395-EA9E-819E-59ADEB9286DE}"/>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4"/>
          <p:cNvSpPr/>
          <p:nvPr/>
        </p:nvSpPr>
        <p:spPr>
          <a:xfrm>
            <a:off x="4432300" y="4705350"/>
            <a:ext cx="4292600" cy="1447554"/>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2" name="Google Shape;192;p14"/>
          <p:cNvSpPr/>
          <p:nvPr/>
        </p:nvSpPr>
        <p:spPr>
          <a:xfrm>
            <a:off x="4419600" y="686898"/>
            <a:ext cx="2216150" cy="250715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3" name="Google Shape;193;p14"/>
          <p:cNvSpPr/>
          <p:nvPr/>
        </p:nvSpPr>
        <p:spPr>
          <a:xfrm>
            <a:off x="292101" y="677372"/>
            <a:ext cx="1917699" cy="222457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4" name="Google Shape;194;p14"/>
          <p:cNvSpPr/>
          <p:nvPr/>
        </p:nvSpPr>
        <p:spPr>
          <a:xfrm>
            <a:off x="4393879" y="734260"/>
            <a:ext cx="1654495"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Entidad legal</a:t>
            </a:r>
            <a:endParaRPr sz="1400" b="0" i="0" u="none" strike="noStrike" cap="none">
              <a:solidFill>
                <a:srgbClr val="000000"/>
              </a:solidFill>
              <a:latin typeface="Arial"/>
              <a:ea typeface="Arial"/>
              <a:cs typeface="Arial"/>
              <a:sym typeface="Arial"/>
            </a:endParaRPr>
          </a:p>
        </p:txBody>
      </p:sp>
      <p:sp>
        <p:nvSpPr>
          <p:cNvPr id="195" name="Google Shape;195;p14"/>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Subcompetencias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p:txBody>
      </p:sp>
      <p:sp>
        <p:nvSpPr>
          <p:cNvPr id="196" name="Google Shape;196;p14"/>
          <p:cNvSpPr/>
          <p:nvPr/>
        </p:nvSpPr>
        <p:spPr>
          <a:xfrm>
            <a:off x="2346604" y="2890724"/>
            <a:ext cx="2047750"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Piloto</a:t>
            </a: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B0F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197" name="Google Shape;197;p14"/>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lnSpc>
                <a:spcPct val="100000"/>
              </a:lnSpc>
              <a:spcBef>
                <a:spcPts val="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p:txBody>
      </p:sp>
      <p:sp>
        <p:nvSpPr>
          <p:cNvPr id="198" name="Google Shape;198;p14"/>
          <p:cNvSpPr/>
          <p:nvPr/>
        </p:nvSpPr>
        <p:spPr>
          <a:xfrm>
            <a:off x="6645399" y="718722"/>
            <a:ext cx="214300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Servicios</a:t>
            </a:r>
            <a:endParaRPr sz="1400" b="0" i="0" u="none" strike="noStrike" cap="none">
              <a:solidFill>
                <a:srgbClr val="00B0F0"/>
              </a:solidFill>
              <a:latin typeface="Calibri"/>
              <a:ea typeface="Calibri"/>
              <a:cs typeface="Calibri"/>
              <a:sym typeface="Calibri"/>
            </a:endParaRPr>
          </a:p>
        </p:txBody>
      </p:sp>
      <p:pic>
        <p:nvPicPr>
          <p:cNvPr id="199" name="Google Shape;199;p14"/>
          <p:cNvPicPr preferRelativeResize="0"/>
          <p:nvPr/>
        </p:nvPicPr>
        <p:blipFill rotWithShape="1">
          <a:blip r:embed="rId3">
            <a:alphaModFix/>
          </a:blip>
          <a:srcRect/>
          <a:stretch/>
        </p:blipFill>
        <p:spPr>
          <a:xfrm>
            <a:off x="1963784" y="761173"/>
            <a:ext cx="212737" cy="236375"/>
          </a:xfrm>
          <a:prstGeom prst="rect">
            <a:avLst/>
          </a:prstGeom>
          <a:noFill/>
          <a:ln>
            <a:noFill/>
          </a:ln>
        </p:spPr>
      </p:pic>
      <p:sp>
        <p:nvSpPr>
          <p:cNvPr id="200" name="Google Shape;200;p14"/>
          <p:cNvSpPr txBox="1"/>
          <p:nvPr/>
        </p:nvSpPr>
        <p:spPr>
          <a:xfrm>
            <a:off x="1714860" y="1988301"/>
            <a:ext cx="529068"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1</a:t>
            </a:r>
            <a:endParaRPr sz="1400" b="0" i="0" u="none" strike="noStrike" cap="none">
              <a:solidFill>
                <a:srgbClr val="000000"/>
              </a:solidFill>
              <a:latin typeface="Arial"/>
              <a:ea typeface="Arial"/>
              <a:cs typeface="Arial"/>
              <a:sym typeface="Arial"/>
            </a:endParaRPr>
          </a:p>
        </p:txBody>
      </p:sp>
      <p:sp>
        <p:nvSpPr>
          <p:cNvPr id="201" name="Google Shape;201;p14"/>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6</a:t>
            </a:r>
            <a:endParaRPr sz="1400" b="0" i="0" u="none" strike="noStrike" cap="none">
              <a:solidFill>
                <a:srgbClr val="000000"/>
              </a:solidFill>
              <a:latin typeface="Arial"/>
              <a:ea typeface="Arial"/>
              <a:cs typeface="Arial"/>
              <a:sym typeface="Arial"/>
            </a:endParaRPr>
          </a:p>
        </p:txBody>
      </p:sp>
      <p:sp>
        <p:nvSpPr>
          <p:cNvPr id="202" name="Google Shape;202;p14"/>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8</a:t>
            </a:r>
            <a:endParaRPr sz="1400" b="0" i="0" u="none" strike="noStrike" cap="none">
              <a:solidFill>
                <a:srgbClr val="000000"/>
              </a:solidFill>
              <a:latin typeface="Arial"/>
              <a:ea typeface="Arial"/>
              <a:cs typeface="Arial"/>
              <a:sym typeface="Arial"/>
            </a:endParaRPr>
          </a:p>
        </p:txBody>
      </p:sp>
      <p:sp>
        <p:nvSpPr>
          <p:cNvPr id="203" name="Google Shape;203;p14"/>
          <p:cNvSpPr/>
          <p:nvPr/>
        </p:nvSpPr>
        <p:spPr>
          <a:xfrm>
            <a:off x="2222122" y="709033"/>
            <a:ext cx="1943478"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Set up</a:t>
            </a:r>
            <a:endParaRPr sz="1400" b="0" i="0" u="none" strike="noStrike" cap="none">
              <a:solidFill>
                <a:srgbClr val="000000"/>
              </a:solidFill>
              <a:latin typeface="Arial"/>
              <a:ea typeface="Arial"/>
              <a:cs typeface="Arial"/>
              <a:sym typeface="Arial"/>
            </a:endParaRPr>
          </a:p>
        </p:txBody>
      </p:sp>
      <p:sp>
        <p:nvSpPr>
          <p:cNvPr id="204" name="Google Shape;204;p14"/>
          <p:cNvSpPr txBox="1"/>
          <p:nvPr/>
        </p:nvSpPr>
        <p:spPr>
          <a:xfrm>
            <a:off x="8262936" y="2470275"/>
            <a:ext cx="670309"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4</a:t>
            </a:r>
            <a:endParaRPr sz="1400" b="0" i="0" u="none" strike="noStrike" cap="none">
              <a:solidFill>
                <a:srgbClr val="000000"/>
              </a:solidFill>
              <a:latin typeface="Arial"/>
              <a:ea typeface="Arial"/>
              <a:cs typeface="Arial"/>
              <a:sym typeface="Arial"/>
            </a:endParaRPr>
          </a:p>
        </p:txBody>
      </p:sp>
      <p:pic>
        <p:nvPicPr>
          <p:cNvPr id="205" name="Google Shape;205;p14" descr="Resultado de imagen para idea icon"/>
          <p:cNvPicPr preferRelativeResize="0"/>
          <p:nvPr/>
        </p:nvPicPr>
        <p:blipFill rotWithShape="1">
          <a:blip r:embed="rId4">
            <a:alphaModFix/>
          </a:blip>
          <a:srcRect/>
          <a:stretch/>
        </p:blipFill>
        <p:spPr>
          <a:xfrm>
            <a:off x="4048272" y="765367"/>
            <a:ext cx="257028" cy="257028"/>
          </a:xfrm>
          <a:prstGeom prst="rect">
            <a:avLst/>
          </a:prstGeom>
          <a:noFill/>
          <a:ln>
            <a:noFill/>
          </a:ln>
        </p:spPr>
      </p:pic>
      <p:sp>
        <p:nvSpPr>
          <p:cNvPr id="206" name="Google Shape;206;p14"/>
          <p:cNvSpPr txBox="1"/>
          <p:nvPr/>
        </p:nvSpPr>
        <p:spPr>
          <a:xfrm>
            <a:off x="896916" y="57630"/>
            <a:ext cx="2393437"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71C2"/>
                </a:solidFill>
                <a:latin typeface="Calibri"/>
                <a:ea typeface="Calibri"/>
                <a:cs typeface="Calibri"/>
                <a:sym typeface="Calibri"/>
              </a:rPr>
              <a:t>Canvas de diseño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1" i="0" u="none" strike="noStrike" cap="none">
                <a:solidFill>
                  <a:srgbClr val="FFC000"/>
                </a:solidFill>
                <a:latin typeface="Calibri"/>
                <a:ea typeface="Calibri"/>
                <a:cs typeface="Calibri"/>
                <a:sym typeface="Calibri"/>
              </a:rPr>
              <a:t>Laboratorio viviente</a:t>
            </a:r>
            <a:endParaRPr sz="1400" b="1" i="0" u="none" strike="noStrike" cap="none">
              <a:solidFill>
                <a:srgbClr val="FFC000"/>
              </a:solidFill>
              <a:latin typeface="Calibri"/>
              <a:ea typeface="Calibri"/>
              <a:cs typeface="Calibri"/>
              <a:sym typeface="Calibri"/>
            </a:endParaRPr>
          </a:p>
        </p:txBody>
      </p:sp>
      <p:sp>
        <p:nvSpPr>
          <p:cNvPr id="210" name="Google Shape;210;p14"/>
          <p:cNvSpPr txBox="1"/>
          <p:nvPr/>
        </p:nvSpPr>
        <p:spPr>
          <a:xfrm>
            <a:off x="3976182" y="2188859"/>
            <a:ext cx="51126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2</a:t>
            </a:r>
            <a:endParaRPr sz="1400" b="0" i="0" u="none" strike="noStrike" cap="none">
              <a:solidFill>
                <a:srgbClr val="000000"/>
              </a:solidFill>
              <a:latin typeface="Arial"/>
              <a:ea typeface="Arial"/>
              <a:cs typeface="Arial"/>
              <a:sym typeface="Arial"/>
            </a:endParaRPr>
          </a:p>
        </p:txBody>
      </p:sp>
      <p:sp>
        <p:nvSpPr>
          <p:cNvPr id="211" name="Google Shape;211;p14"/>
          <p:cNvSpPr txBox="1"/>
          <p:nvPr/>
        </p:nvSpPr>
        <p:spPr>
          <a:xfrm>
            <a:off x="6180989" y="2480959"/>
            <a:ext cx="594819"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3</a:t>
            </a:r>
            <a:endParaRPr sz="1400" b="0" i="0" u="none" strike="noStrike" cap="none">
              <a:solidFill>
                <a:srgbClr val="000000"/>
              </a:solidFill>
              <a:latin typeface="Arial"/>
              <a:ea typeface="Arial"/>
              <a:cs typeface="Arial"/>
              <a:sym typeface="Arial"/>
            </a:endParaRPr>
          </a:p>
        </p:txBody>
      </p:sp>
      <p:sp>
        <p:nvSpPr>
          <p:cNvPr id="212" name="Google Shape;212;p14"/>
          <p:cNvSpPr txBox="1"/>
          <p:nvPr/>
        </p:nvSpPr>
        <p:spPr>
          <a:xfrm>
            <a:off x="1506263" y="5450766"/>
            <a:ext cx="481655"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5</a:t>
            </a:r>
            <a:endParaRPr sz="1400" b="0" i="0" u="none" strike="noStrike" cap="none">
              <a:solidFill>
                <a:srgbClr val="000000"/>
              </a:solidFill>
              <a:latin typeface="Arial"/>
              <a:ea typeface="Arial"/>
              <a:cs typeface="Arial"/>
              <a:sym typeface="Arial"/>
            </a:endParaRPr>
          </a:p>
        </p:txBody>
      </p:sp>
      <p:pic>
        <p:nvPicPr>
          <p:cNvPr id="213" name="Google Shape;213;p14"/>
          <p:cNvPicPr preferRelativeResize="0"/>
          <p:nvPr/>
        </p:nvPicPr>
        <p:blipFill rotWithShape="1">
          <a:blip r:embed="rId5">
            <a:alphaModFix/>
          </a:blip>
          <a:srcRect/>
          <a:stretch/>
        </p:blipFill>
        <p:spPr>
          <a:xfrm>
            <a:off x="8343603" y="3236213"/>
            <a:ext cx="373064" cy="227984"/>
          </a:xfrm>
          <a:prstGeom prst="rect">
            <a:avLst/>
          </a:prstGeom>
          <a:noFill/>
          <a:ln>
            <a:noFill/>
          </a:ln>
        </p:spPr>
      </p:pic>
      <p:sp>
        <p:nvSpPr>
          <p:cNvPr id="215" name="Google Shape;215;p14"/>
          <p:cNvSpPr/>
          <p:nvPr/>
        </p:nvSpPr>
        <p:spPr>
          <a:xfrm>
            <a:off x="2647949" y="2941380"/>
            <a:ext cx="1739901"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p:txBody>
      </p:sp>
      <p:pic>
        <p:nvPicPr>
          <p:cNvPr id="216" name="Google Shape;216;p14" descr="Stopwatch"/>
          <p:cNvPicPr preferRelativeResize="0"/>
          <p:nvPr/>
        </p:nvPicPr>
        <p:blipFill rotWithShape="1">
          <a:blip r:embed="rId6">
            <a:alphaModFix/>
          </a:blip>
          <a:srcRect/>
          <a:stretch/>
        </p:blipFill>
        <p:spPr>
          <a:xfrm>
            <a:off x="1682750" y="2914650"/>
            <a:ext cx="298450" cy="298450"/>
          </a:xfrm>
          <a:prstGeom prst="rect">
            <a:avLst/>
          </a:prstGeom>
          <a:noFill/>
          <a:ln>
            <a:noFill/>
          </a:ln>
        </p:spPr>
      </p:pic>
      <p:cxnSp>
        <p:nvCxnSpPr>
          <p:cNvPr id="217" name="Google Shape;217;p14"/>
          <p:cNvCxnSpPr/>
          <p:nvPr/>
        </p:nvCxnSpPr>
        <p:spPr>
          <a:xfrm>
            <a:off x="6451600" y="3194050"/>
            <a:ext cx="2343150" cy="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218" name="Google Shape;218;p14"/>
          <p:cNvSpPr txBox="1"/>
          <p:nvPr/>
        </p:nvSpPr>
        <p:spPr>
          <a:xfrm>
            <a:off x="8266656" y="3906139"/>
            <a:ext cx="619436" cy="86177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0"/>
              <a:buFont typeface="Arial"/>
              <a:buNone/>
            </a:pPr>
            <a:r>
              <a:rPr lang="en-US" sz="5000" b="1" i="0" u="none" strike="noStrike" cap="none">
                <a:solidFill>
                  <a:srgbClr val="D8D8D8"/>
                </a:solidFill>
                <a:latin typeface="Calibri"/>
                <a:ea typeface="Calibri"/>
                <a:cs typeface="Calibri"/>
                <a:sym typeface="Calibri"/>
              </a:rPr>
              <a:t>7</a:t>
            </a:r>
            <a:endParaRPr sz="1400" b="0" i="0" u="none" strike="noStrike" cap="none">
              <a:solidFill>
                <a:srgbClr val="000000"/>
              </a:solidFill>
              <a:latin typeface="Arial"/>
              <a:ea typeface="Arial"/>
              <a:cs typeface="Arial"/>
              <a:sym typeface="Arial"/>
            </a:endParaRPr>
          </a:p>
        </p:txBody>
      </p:sp>
      <p:pic>
        <p:nvPicPr>
          <p:cNvPr id="219" name="Google Shape;219;p14" descr="Meeting"/>
          <p:cNvPicPr preferRelativeResize="0"/>
          <p:nvPr/>
        </p:nvPicPr>
        <p:blipFill rotWithShape="1">
          <a:blip r:embed="rId7">
            <a:alphaModFix/>
          </a:blip>
          <a:srcRect/>
          <a:stretch/>
        </p:blipFill>
        <p:spPr>
          <a:xfrm>
            <a:off x="479395" y="139825"/>
            <a:ext cx="408373" cy="408373"/>
          </a:xfrm>
          <a:prstGeom prst="rect">
            <a:avLst/>
          </a:prstGeom>
          <a:noFill/>
          <a:ln>
            <a:noFill/>
          </a:ln>
        </p:spPr>
      </p:pic>
      <p:cxnSp>
        <p:nvCxnSpPr>
          <p:cNvPr id="220" name="Google Shape;220;p14"/>
          <p:cNvCxnSpPr/>
          <p:nvPr/>
        </p:nvCxnSpPr>
        <p:spPr>
          <a:xfrm>
            <a:off x="2228850" y="2889250"/>
            <a:ext cx="2171700"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221" name="Google Shape;221;p14"/>
          <p:cNvCxnSpPr/>
          <p:nvPr/>
        </p:nvCxnSpPr>
        <p:spPr>
          <a:xfrm>
            <a:off x="2243928" y="2893313"/>
            <a:ext cx="0" cy="325120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222" name="Google Shape;222;p14"/>
          <p:cNvSpPr/>
          <p:nvPr/>
        </p:nvSpPr>
        <p:spPr>
          <a:xfrm>
            <a:off x="269999" y="2903122"/>
            <a:ext cx="157785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Operación</a:t>
            </a:r>
            <a:endParaRPr sz="1400" b="0" i="0" u="none" strike="noStrike" cap="none">
              <a:solidFill>
                <a:srgbClr val="00B0F0"/>
              </a:solidFill>
              <a:latin typeface="Calibri"/>
              <a:ea typeface="Calibri"/>
              <a:cs typeface="Calibri"/>
              <a:sym typeface="Calibri"/>
            </a:endParaRPr>
          </a:p>
        </p:txBody>
      </p:sp>
      <p:cxnSp>
        <p:nvCxnSpPr>
          <p:cNvPr id="223" name="Google Shape;223;p14"/>
          <p:cNvCxnSpPr/>
          <p:nvPr/>
        </p:nvCxnSpPr>
        <p:spPr>
          <a:xfrm>
            <a:off x="4425950" y="3206750"/>
            <a:ext cx="0" cy="1517650"/>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224" name="Google Shape;224;p14"/>
          <p:cNvSpPr/>
          <p:nvPr/>
        </p:nvSpPr>
        <p:spPr>
          <a:xfrm>
            <a:off x="4406899" y="3179483"/>
            <a:ext cx="3251201" cy="313017"/>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Análisis de resultados</a:t>
            </a:r>
            <a:endParaRPr sz="1400" b="0" i="0" u="none" strike="noStrike" cap="none">
              <a:solidFill>
                <a:srgbClr val="000000"/>
              </a:solidFill>
              <a:latin typeface="Arial"/>
              <a:ea typeface="Arial"/>
              <a:cs typeface="Arial"/>
              <a:sym typeface="Arial"/>
            </a:endParaRPr>
          </a:p>
        </p:txBody>
      </p:sp>
      <p:sp>
        <p:nvSpPr>
          <p:cNvPr id="225" name="Google Shape;225;p14"/>
          <p:cNvSpPr/>
          <p:nvPr/>
        </p:nvSpPr>
        <p:spPr>
          <a:xfrm>
            <a:off x="4416550" y="4713317"/>
            <a:ext cx="1577849"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B0F0"/>
                </a:solidFill>
                <a:latin typeface="Calibri"/>
                <a:ea typeface="Calibri"/>
                <a:cs typeface="Calibri"/>
                <a:sym typeface="Calibri"/>
              </a:rPr>
              <a:t>Posibles riesgos</a:t>
            </a: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B0F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B0F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pic>
        <p:nvPicPr>
          <p:cNvPr id="226" name="Google Shape;226;p14"/>
          <p:cNvPicPr preferRelativeResize="0"/>
          <p:nvPr/>
        </p:nvPicPr>
        <p:blipFill rotWithShape="1">
          <a:blip r:embed="rId8">
            <a:alphaModFix/>
          </a:blip>
          <a:srcRect/>
          <a:stretch/>
        </p:blipFill>
        <p:spPr>
          <a:xfrm>
            <a:off x="8338002" y="4796883"/>
            <a:ext cx="347225" cy="294386"/>
          </a:xfrm>
          <a:prstGeom prst="rect">
            <a:avLst/>
          </a:prstGeom>
          <a:noFill/>
          <a:ln>
            <a:noFill/>
          </a:ln>
        </p:spPr>
      </p:pic>
      <p:pic>
        <p:nvPicPr>
          <p:cNvPr id="227" name="Google Shape;227;p14" descr="Target Audience"/>
          <p:cNvPicPr preferRelativeResize="0"/>
          <p:nvPr/>
        </p:nvPicPr>
        <p:blipFill rotWithShape="1">
          <a:blip r:embed="rId9">
            <a:alphaModFix/>
          </a:blip>
          <a:srcRect/>
          <a:stretch/>
        </p:blipFill>
        <p:spPr>
          <a:xfrm>
            <a:off x="8299450" y="692150"/>
            <a:ext cx="387350" cy="387350"/>
          </a:xfrm>
          <a:prstGeom prst="rect">
            <a:avLst/>
          </a:prstGeom>
          <a:noFill/>
          <a:ln>
            <a:noFill/>
          </a:ln>
        </p:spPr>
      </p:pic>
      <p:pic>
        <p:nvPicPr>
          <p:cNvPr id="228" name="Google Shape;228;p14" descr="Meeting"/>
          <p:cNvPicPr preferRelativeResize="0"/>
          <p:nvPr/>
        </p:nvPicPr>
        <p:blipFill rotWithShape="1">
          <a:blip r:embed="rId10">
            <a:alphaModFix/>
          </a:blip>
          <a:srcRect/>
          <a:stretch/>
        </p:blipFill>
        <p:spPr>
          <a:xfrm>
            <a:off x="6258700" y="715150"/>
            <a:ext cx="319900" cy="319900"/>
          </a:xfrm>
          <a:prstGeom prst="rect">
            <a:avLst/>
          </a:prstGeom>
          <a:noFill/>
          <a:ln>
            <a:noFill/>
          </a:ln>
        </p:spPr>
      </p:pic>
      <p:pic>
        <p:nvPicPr>
          <p:cNvPr id="41" name="Picture 40"/>
          <p:cNvPicPr>
            <a:picLocks noChangeAspect="1"/>
          </p:cNvPicPr>
          <p:nvPr/>
        </p:nvPicPr>
        <p:blipFill>
          <a:blip r:embed="rId11">
            <a:duotone>
              <a:prstClr val="black"/>
              <a:schemeClr val="tx2">
                <a:tint val="45000"/>
                <a:satMod val="400000"/>
              </a:schemeClr>
            </a:duotone>
          </a:blip>
          <a:stretch>
            <a:fillRect/>
          </a:stretch>
        </p:blipFill>
        <p:spPr>
          <a:xfrm>
            <a:off x="4068818" y="2979738"/>
            <a:ext cx="341125" cy="298484"/>
          </a:xfrm>
          <a:prstGeom prst="rect">
            <a:avLst/>
          </a:prstGeom>
        </p:spPr>
      </p:pic>
      <p:sp>
        <p:nvSpPr>
          <p:cNvPr id="2" name="Google Shape;109;p12">
            <a:extLst>
              <a:ext uri="{FF2B5EF4-FFF2-40B4-BE49-F238E27FC236}">
                <a16:creationId xmlns:a16="http://schemas.microsoft.com/office/drawing/2014/main" id="{FA4AA76C-8B00-A1D1-9FE7-AC4B42C88737}"/>
              </a:ext>
            </a:extLst>
          </p:cNvPr>
          <p:cNvSpPr txBox="1"/>
          <p:nvPr/>
        </p:nvSpPr>
        <p:spPr>
          <a:xfrm>
            <a:off x="2587202" y="78652"/>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Materia </a:t>
            </a:r>
            <a:endParaRPr sz="1400" b="0" i="0" u="none" strike="noStrike" cap="none">
              <a:solidFill>
                <a:srgbClr val="000000"/>
              </a:solidFill>
              <a:latin typeface="Arial"/>
              <a:ea typeface="Arial"/>
              <a:cs typeface="Arial"/>
              <a:sym typeface="Arial"/>
            </a:endParaRPr>
          </a:p>
        </p:txBody>
      </p:sp>
      <p:sp>
        <p:nvSpPr>
          <p:cNvPr id="3" name="Google Shape;110;p12">
            <a:extLst>
              <a:ext uri="{FF2B5EF4-FFF2-40B4-BE49-F238E27FC236}">
                <a16:creationId xmlns:a16="http://schemas.microsoft.com/office/drawing/2014/main" id="{CA160FDF-BA70-DD03-217E-2131D1C11532}"/>
              </a:ext>
            </a:extLst>
          </p:cNvPr>
          <p:cNvSpPr txBox="1"/>
          <p:nvPr/>
        </p:nvSpPr>
        <p:spPr>
          <a:xfrm>
            <a:off x="4596924" y="78653"/>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err="1">
                <a:solidFill>
                  <a:srgbClr val="7F7F7F"/>
                </a:solidFill>
                <a:latin typeface="Calibri"/>
                <a:ea typeface="Calibri"/>
                <a:cs typeface="Calibri"/>
                <a:sym typeface="Calibri"/>
              </a:rPr>
              <a:t>Nombre</a:t>
            </a:r>
            <a:r>
              <a:rPr lang="en-US" sz="1100" b="0" i="0" u="none" strike="noStrike" cap="none" dirty="0">
                <a:solidFill>
                  <a:srgbClr val="7F7F7F"/>
                </a:solidFill>
                <a:latin typeface="Calibri"/>
                <a:ea typeface="Calibri"/>
                <a:cs typeface="Calibri"/>
                <a:sym typeface="Calibri"/>
              </a:rPr>
              <a:t> del </a:t>
            </a:r>
            <a:r>
              <a:rPr lang="en-US" sz="1100" b="0" i="0" u="none" strike="noStrike" cap="none" dirty="0" err="1">
                <a:solidFill>
                  <a:srgbClr val="7F7F7F"/>
                </a:solidFill>
                <a:latin typeface="Calibri"/>
                <a:ea typeface="Calibri"/>
                <a:cs typeface="Calibri"/>
                <a:sym typeface="Calibri"/>
              </a:rPr>
              <a:t>docente</a:t>
            </a:r>
            <a:endParaRPr sz="1100" b="0" i="0" u="none" strike="noStrike" cap="none" dirty="0">
              <a:solidFill>
                <a:srgbClr val="7F7F7F"/>
              </a:solidFill>
              <a:latin typeface="Calibri"/>
              <a:ea typeface="Calibri"/>
              <a:cs typeface="Calibri"/>
              <a:sym typeface="Calibri"/>
            </a:endParaRPr>
          </a:p>
        </p:txBody>
      </p:sp>
      <p:sp>
        <p:nvSpPr>
          <p:cNvPr id="4" name="Google Shape;111;p12">
            <a:extLst>
              <a:ext uri="{FF2B5EF4-FFF2-40B4-BE49-F238E27FC236}">
                <a16:creationId xmlns:a16="http://schemas.microsoft.com/office/drawing/2014/main" id="{54A4F3C3-0C68-BB65-B2F3-D5DC61F6F1A3}"/>
              </a:ext>
            </a:extLst>
          </p:cNvPr>
          <p:cNvSpPr txBox="1"/>
          <p:nvPr/>
        </p:nvSpPr>
        <p:spPr>
          <a:xfrm>
            <a:off x="4596925" y="381957"/>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Nombre de la sesión</a:t>
            </a:r>
            <a:endParaRPr sz="1100" b="0" i="0" u="none" strike="noStrike" cap="none">
              <a:solidFill>
                <a:srgbClr val="7F7F7F"/>
              </a:solidFill>
              <a:latin typeface="Calibri"/>
              <a:ea typeface="Calibri"/>
              <a:cs typeface="Calibri"/>
              <a:sym typeface="Calibri"/>
            </a:endParaRPr>
          </a:p>
        </p:txBody>
      </p:sp>
      <p:sp>
        <p:nvSpPr>
          <p:cNvPr id="5" name="Google Shape;116;p12">
            <a:extLst>
              <a:ext uri="{FF2B5EF4-FFF2-40B4-BE49-F238E27FC236}">
                <a16:creationId xmlns:a16="http://schemas.microsoft.com/office/drawing/2014/main" id="{A729EB60-D0EA-A6BE-6E3D-B3AC0A962FB8}"/>
              </a:ext>
            </a:extLst>
          </p:cNvPr>
          <p:cNvSpPr txBox="1"/>
          <p:nvPr/>
        </p:nvSpPr>
        <p:spPr>
          <a:xfrm>
            <a:off x="2583772" y="386669"/>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7F7F7F"/>
                </a:solidFill>
                <a:latin typeface="Calibri"/>
                <a:ea typeface="Calibri"/>
                <a:cs typeface="Calibri"/>
                <a:sym typeface="Calibri"/>
              </a:rPr>
              <a:t>Semestre </a:t>
            </a:r>
            <a:endParaRPr sz="1400" b="0" i="0" u="none" strike="noStrike" cap="none">
              <a:solidFill>
                <a:srgbClr val="000000"/>
              </a:solidFill>
              <a:latin typeface="Arial"/>
              <a:ea typeface="Arial"/>
              <a:cs typeface="Arial"/>
              <a:sym typeface="Arial"/>
            </a:endParaRPr>
          </a:p>
        </p:txBody>
      </p:sp>
      <p:sp>
        <p:nvSpPr>
          <p:cNvPr id="6" name="CuadroTexto 5">
            <a:extLst>
              <a:ext uri="{FF2B5EF4-FFF2-40B4-BE49-F238E27FC236}">
                <a16:creationId xmlns:a16="http://schemas.microsoft.com/office/drawing/2014/main" id="{E1DA82AF-1D64-131F-C1AC-2837D2DB8799}"/>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1" ma:contentTypeDescription="Crear nuevo documento." ma:contentTypeScope="" ma:versionID="0035c5bf3082b40c64fbb28860ee06dc">
  <xsd:schema xmlns:xsd="http://www.w3.org/2001/XMLSchema" xmlns:xs="http://www.w3.org/2001/XMLSchema" xmlns:p="http://schemas.microsoft.com/office/2006/metadata/properties" xmlns:ns1="http://schemas.microsoft.com/sharepoint/v3" targetNamespace="http://schemas.microsoft.com/office/2006/metadata/properties" ma:root="true" ma:fieldsID="fac2bd80f8c51e56c4b7ff0cea68957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56AE45F-38EF-4376-8A6B-93997907AC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CFED3E-BDB3-4EF6-BE83-6A47EC4F7D90}">
  <ds:schemaRefs>
    <ds:schemaRef ds:uri="http://schemas.microsoft.com/sharepoint/v3/contenttype/forms"/>
  </ds:schemaRefs>
</ds:datastoreItem>
</file>

<file path=customXml/itemProps3.xml><?xml version="1.0" encoding="utf-8"?>
<ds:datastoreItem xmlns:ds="http://schemas.openxmlformats.org/officeDocument/2006/customXml" ds:itemID="{352BF6B1-2584-4649-A123-8E5137D7A87B}">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42</TotalTime>
  <Words>602</Words>
  <Application>Microsoft Office PowerPoint</Application>
  <PresentationFormat>On-screen Show (4:3)</PresentationFormat>
  <Paragraphs>126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Janeth Hernández Cardona</dc:creator>
  <cp:lastModifiedBy>Laura Patricia Zepeda Orantes</cp:lastModifiedBy>
  <cp:revision>7</cp:revision>
  <dcterms:modified xsi:type="dcterms:W3CDTF">2024-04-16T18:14:54Z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