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8"/>
  </p:notesMasterIdLst>
  <p:handoutMasterIdLst>
    <p:handoutMasterId r:id="rId9"/>
  </p:handoutMasterIdLst>
  <p:sldIdLst>
    <p:sldId id="256" r:id="rId5"/>
    <p:sldId id="257" r:id="rId6"/>
    <p:sldId id="258" r:id="rId7"/>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432" y="96"/>
      </p:cViewPr>
      <p:guideLst>
        <p:guide orient="horz" pos="2160"/>
        <p:guide pos="2880"/>
      </p:guideLst>
    </p:cSldViewPr>
  </p:slideViewPr>
  <p:notesTextViewPr>
    <p:cViewPr>
      <p:scale>
        <a:sx n="1" d="1"/>
        <a:sy n="1" d="1"/>
      </p:scale>
      <p:origin x="0" y="0"/>
    </p:cViewPr>
  </p:notesTextViewPr>
  <p:notesViewPr>
    <p:cSldViewPr snapToGrid="0">
      <p:cViewPr varScale="1">
        <p:scale>
          <a:sx n="51" d="100"/>
          <a:sy n="51" d="100"/>
        </p:scale>
        <p:origin x="286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BC9583A0-8606-EDB7-3368-3CDB965363E2}"/>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3EB03CBC-7AC1-9DFE-2E05-E7E7BD28F66B}"/>
              </a:ext>
            </a:extLst>
          </p:cNvPr>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24304AD-7EB3-481B-A471-A7B07840243B}" type="datetimeFigureOut">
              <a:rPr lang="es-ES" smtClean="0"/>
              <a:t>16/04/2024</a:t>
            </a:fld>
            <a:endParaRPr lang="es-ES"/>
          </a:p>
        </p:txBody>
      </p:sp>
      <p:sp>
        <p:nvSpPr>
          <p:cNvPr id="4" name="Marcador de pie de página 3">
            <a:extLst>
              <a:ext uri="{FF2B5EF4-FFF2-40B4-BE49-F238E27FC236}">
                <a16:creationId xmlns:a16="http://schemas.microsoft.com/office/drawing/2014/main" id="{72D74CD6-05D4-A35C-3181-99C5AB9CEE46}"/>
              </a:ext>
            </a:extLst>
          </p:cNvPr>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7F5D2500-9E7C-5B55-A041-CB9D9C50BFB0}"/>
              </a:ext>
            </a:extLst>
          </p:cNvPr>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A4F8AE1-D7FB-4C29-8F03-1AE2B6E21299}" type="slidenum">
              <a:rPr lang="es-ES" smtClean="0"/>
              <a:t>‹#›</a:t>
            </a:fld>
            <a:endParaRPr lang="es-ES"/>
          </a:p>
        </p:txBody>
      </p:sp>
    </p:spTree>
    <p:extLst>
      <p:ext uri="{BB962C8B-B14F-4D97-AF65-F5344CB8AC3E}">
        <p14:creationId xmlns:p14="http://schemas.microsoft.com/office/powerpoint/2010/main" val="263060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44" name="Google Shape;144;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95" name="Google Shape;195;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1"/>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2"/>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3"/>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6"/>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7"/>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7"/>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9"/>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9"/>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6BA9B18C-0AB0-AAA8-574F-1634A9A360EA}"/>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7D2273BD-54BB-5E35-46E6-72E34A66365C}"/>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31C3D34E-D291-534C-BBA4-112B2E2633D0}"/>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F935BF48-BE98-3415-6F4A-7BA34D2ABEF6}"/>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6213720E-BBC2-E3FE-3811-C7EBE6E728CF}"/>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EE1107DE-573F-2A2D-FFF8-38801815D8A5}"/>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CD66D044-EF63-E9E3-19E9-CEB4B6785F44}"/>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718DDE7E-7E9E-4D43-FE7C-33EE5E51F7C4}"/>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B756711C-6B94-80E3-0626-D6067E539115}"/>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A70205A0-DEE6-2026-85CC-EE2AFF3B362F}"/>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Mystery Shopper [</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BBCB2A2A-6275-C84A-8448-B4D1E173254C}"/>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A1CE3C8E-886E-0C77-B433-59E86D497443}"/>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3"/>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3"/>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3"/>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3"/>
          <p:cNvSpPr/>
          <p:nvPr/>
        </p:nvSpPr>
        <p:spPr>
          <a:xfrm>
            <a:off x="4402888" y="686898"/>
            <a:ext cx="2231360"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3"/>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3"/>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3"/>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4" name="Google Shape;104;p13"/>
          <p:cNvSpPr/>
          <p:nvPr/>
        </p:nvSpPr>
        <p:spPr>
          <a:xfrm>
            <a:off x="2122733" y="4834870"/>
            <a:ext cx="1678709" cy="13234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Algunos riesgos posibles durante la aplicación de la técnica podrían ser:</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Qué las empresas elegidas cierren durante el proceso.</a:t>
            </a:r>
            <a:endParaRPr dirty="0"/>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Qué el perfil del estudiantado no se el adecuado.</a:t>
            </a:r>
            <a:endParaRPr dirty="0"/>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Qué no se cumplan los códigos de ética por parte del alumnado.</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05" name="Google Shape;105;p13"/>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Resultados</a:t>
            </a:r>
            <a:endParaRPr sz="1400" b="1">
              <a:solidFill>
                <a:srgbClr val="00B0F0"/>
              </a:solidFill>
              <a:latin typeface="Calibri"/>
              <a:ea typeface="Calibri"/>
              <a:cs typeface="Calibri"/>
              <a:sym typeface="Calibri"/>
            </a:endParaRPr>
          </a:p>
        </p:txBody>
      </p:sp>
      <p:sp>
        <p:nvSpPr>
          <p:cNvPr id="106" name="Google Shape;106;p13"/>
          <p:cNvSpPr/>
          <p:nvPr/>
        </p:nvSpPr>
        <p:spPr>
          <a:xfrm>
            <a:off x="6673530" y="2533215"/>
            <a:ext cx="1729136"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a:t>
            </a:r>
            <a:endParaRPr sz="1400" b="1">
              <a:solidFill>
                <a:srgbClr val="00B0F0"/>
              </a:solidFill>
              <a:latin typeface="Calibri"/>
              <a:ea typeface="Calibri"/>
              <a:cs typeface="Calibri"/>
              <a:sym typeface="Calibri"/>
            </a:endParaRPr>
          </a:p>
        </p:txBody>
      </p:sp>
      <p:sp>
        <p:nvSpPr>
          <p:cNvPr id="107" name="Google Shape;107;p13"/>
          <p:cNvSpPr/>
          <p:nvPr/>
        </p:nvSpPr>
        <p:spPr>
          <a:xfrm>
            <a:off x="304799" y="4239933"/>
            <a:ext cx="126354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Espacio de intervención</a:t>
            </a:r>
            <a:endParaRPr sz="1400" b="1">
              <a:solidFill>
                <a:srgbClr val="00B0F0"/>
              </a:solidFill>
              <a:latin typeface="Calibri"/>
              <a:ea typeface="Calibri"/>
              <a:cs typeface="Calibri"/>
              <a:sym typeface="Calibri"/>
            </a:endParaRPr>
          </a:p>
        </p:txBody>
      </p:sp>
      <p:sp>
        <p:nvSpPr>
          <p:cNvPr id="108" name="Google Shape;108;p1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Objetivo de aprendizaje</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9" name="Google Shape;109;p13"/>
          <p:cNvSpPr/>
          <p:nvPr/>
        </p:nvSpPr>
        <p:spPr>
          <a:xfrm>
            <a:off x="4486400" y="4281517"/>
            <a:ext cx="343840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a:p>
        </p:txBody>
      </p:sp>
      <p:sp>
        <p:nvSpPr>
          <p:cNvPr id="110" name="Google Shape;110;p1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11" name="Google Shape;111;p13"/>
          <p:cNvSpPr/>
          <p:nvPr/>
        </p:nvSpPr>
        <p:spPr>
          <a:xfrm>
            <a:off x="4486401" y="728247"/>
            <a:ext cx="1848802" cy="473362"/>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Perfil del Mystery Shopper</a:t>
            </a:r>
            <a:endParaRPr sz="1400">
              <a:solidFill>
                <a:srgbClr val="00B0F0"/>
              </a:solidFill>
              <a:latin typeface="Calibri"/>
              <a:ea typeface="Calibri"/>
              <a:cs typeface="Calibri"/>
              <a:sym typeface="Calibri"/>
            </a:endParaRPr>
          </a:p>
        </p:txBody>
      </p:sp>
      <p:pic>
        <p:nvPicPr>
          <p:cNvPr id="112" name="Google Shape;112;p13"/>
          <p:cNvPicPr preferRelativeResize="0"/>
          <p:nvPr/>
        </p:nvPicPr>
        <p:blipFill rotWithShape="1">
          <a:blip r:embed="rId3">
            <a:alphaModFix/>
          </a:blip>
          <a:srcRect/>
          <a:stretch/>
        </p:blipFill>
        <p:spPr>
          <a:xfrm>
            <a:off x="1920114" y="698438"/>
            <a:ext cx="212737" cy="236375"/>
          </a:xfrm>
          <a:prstGeom prst="rect">
            <a:avLst/>
          </a:prstGeom>
          <a:noFill/>
          <a:ln>
            <a:noFill/>
          </a:ln>
        </p:spPr>
      </p:pic>
      <p:pic>
        <p:nvPicPr>
          <p:cNvPr id="113" name="Google Shape;113;p13"/>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114" name="Google Shape;114;p13"/>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15" name="Google Shape;115;p13"/>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116" name="Google Shape;116;p13"/>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17" name="Google Shape;117;p13"/>
          <p:cNvSpPr/>
          <p:nvPr/>
        </p:nvSpPr>
        <p:spPr>
          <a:xfrm>
            <a:off x="2152271" y="728083"/>
            <a:ext cx="2028777"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Instrumento de</a:t>
            </a:r>
            <a:r>
              <a:rPr lang="es-MX" sz="1400" b="1" u="sng">
                <a:solidFill>
                  <a:srgbClr val="00B0F0"/>
                </a:solidFill>
                <a:latin typeface="Calibri"/>
                <a:ea typeface="Calibri"/>
                <a:cs typeface="Calibri"/>
                <a:sym typeface="Calibri"/>
              </a:rPr>
              <a:t> </a:t>
            </a:r>
            <a:r>
              <a:rPr lang="es-MX" sz="1400" b="1">
                <a:solidFill>
                  <a:srgbClr val="00B0F0"/>
                </a:solidFill>
                <a:latin typeface="Calibri"/>
                <a:ea typeface="Calibri"/>
                <a:cs typeface="Calibri"/>
                <a:sym typeface="Calibri"/>
              </a:rPr>
              <a:t>observación</a:t>
            </a:r>
            <a:endParaRPr sz="1400" b="1">
              <a:solidFill>
                <a:srgbClr val="00B0F0"/>
              </a:solidFill>
              <a:latin typeface="Calibri"/>
              <a:ea typeface="Calibri"/>
              <a:cs typeface="Calibri"/>
              <a:sym typeface="Calibri"/>
            </a:endParaRPr>
          </a:p>
        </p:txBody>
      </p:sp>
      <p:sp>
        <p:nvSpPr>
          <p:cNvPr id="118" name="Google Shape;118;p13"/>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pic>
        <p:nvPicPr>
          <p:cNvPr id="119" name="Google Shape;119;p13"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20" name="Google Shape;120;p13"/>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21" name="Google Shape;121;p13"/>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22" name="Google Shape;122;p13"/>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23" name="Google Shape;123;p13"/>
          <p:cNvSpPr/>
          <p:nvPr/>
        </p:nvSpPr>
        <p:spPr>
          <a:xfrm>
            <a:off x="6673530" y="1219200"/>
            <a:ext cx="1729380"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Declara cuál sería el resultado de la implementación de la técnica. </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Por ejemplo:</a:t>
            </a:r>
            <a:endParaRPr/>
          </a:p>
          <a:p>
            <a:pPr marL="53975" marR="0" lvl="0" indent="-53975" algn="l" rtl="0">
              <a:spcBef>
                <a:spcPts val="0"/>
              </a:spcBef>
              <a:spcAft>
                <a:spcPts val="0"/>
              </a:spcAft>
              <a:buClr>
                <a:srgbClr val="3F3F3F"/>
              </a:buClr>
              <a:buSzPts val="700"/>
              <a:buFont typeface="Calibri"/>
              <a:buAutoNum type="arabicPeriod"/>
            </a:pPr>
            <a:r>
              <a:rPr lang="es-MX" sz="800" i="1">
                <a:solidFill>
                  <a:schemeClr val="dk1"/>
                </a:solidFill>
                <a:latin typeface="Calibri"/>
                <a:ea typeface="Calibri"/>
                <a:cs typeface="Calibri"/>
                <a:sym typeface="Calibri"/>
              </a:rPr>
              <a:t>Análisis de la situación</a:t>
            </a:r>
            <a:endParaRPr/>
          </a:p>
          <a:p>
            <a:pPr marL="53975" marR="0" lvl="0" indent="-53975" algn="l" rtl="0">
              <a:spcBef>
                <a:spcPts val="0"/>
              </a:spcBef>
              <a:spcAft>
                <a:spcPts val="0"/>
              </a:spcAft>
              <a:buClr>
                <a:srgbClr val="3F3F3F"/>
              </a:buClr>
              <a:buSzPts val="700"/>
              <a:buFont typeface="Calibri"/>
              <a:buAutoNum type="arabicPeriod"/>
            </a:pPr>
            <a:r>
              <a:rPr lang="es-MX" sz="800" i="1">
                <a:solidFill>
                  <a:schemeClr val="dk1"/>
                </a:solidFill>
                <a:latin typeface="Calibri"/>
                <a:ea typeface="Calibri"/>
                <a:cs typeface="Calibri"/>
                <a:sym typeface="Calibri"/>
              </a:rPr>
              <a:t>Identificación de problemáticas</a:t>
            </a:r>
            <a:endParaRPr/>
          </a:p>
          <a:p>
            <a:pPr marL="53975" marR="0" lvl="0" indent="-53975" algn="l" rtl="0">
              <a:spcBef>
                <a:spcPts val="0"/>
              </a:spcBef>
              <a:spcAft>
                <a:spcPts val="0"/>
              </a:spcAft>
              <a:buClr>
                <a:srgbClr val="3F3F3F"/>
              </a:buClr>
              <a:buSzPts val="700"/>
              <a:buFont typeface="Calibri"/>
              <a:buAutoNum type="arabicPeriod"/>
            </a:pPr>
            <a:r>
              <a:rPr lang="es-MX" sz="800" i="1">
                <a:solidFill>
                  <a:schemeClr val="dk1"/>
                </a:solidFill>
                <a:latin typeface="Calibri"/>
                <a:ea typeface="Calibri"/>
                <a:cs typeface="Calibri"/>
                <a:sym typeface="Calibri"/>
              </a:rPr>
              <a:t>Hipótesis</a:t>
            </a:r>
            <a:endParaRPr/>
          </a:p>
          <a:p>
            <a:pPr marL="53975" marR="0" lvl="0" indent="-53975" algn="l" rtl="0">
              <a:spcBef>
                <a:spcPts val="0"/>
              </a:spcBef>
              <a:spcAft>
                <a:spcPts val="0"/>
              </a:spcAft>
              <a:buClr>
                <a:srgbClr val="3F3F3F"/>
              </a:buClr>
              <a:buSzPts val="700"/>
              <a:buFont typeface="Calibri"/>
              <a:buAutoNum type="arabicPeriod"/>
            </a:pPr>
            <a:r>
              <a:rPr lang="es-MX" sz="800" i="1">
                <a:solidFill>
                  <a:schemeClr val="dk1"/>
                </a:solidFill>
                <a:latin typeface="Calibri"/>
                <a:ea typeface="Calibri"/>
                <a:cs typeface="Calibri"/>
                <a:sym typeface="Calibri"/>
              </a:rPr>
              <a:t>Propuesta de solución</a:t>
            </a:r>
            <a:endParaRPr sz="800" i="1">
              <a:solidFill>
                <a:schemeClr val="dk1"/>
              </a:solidFill>
              <a:latin typeface="Calibri"/>
              <a:ea typeface="Calibri"/>
              <a:cs typeface="Calibri"/>
              <a:sym typeface="Calibri"/>
            </a:endParaRPr>
          </a:p>
        </p:txBody>
      </p:sp>
      <p:sp>
        <p:nvSpPr>
          <p:cNvPr id="124" name="Google Shape;124;p13"/>
          <p:cNvSpPr/>
          <p:nvPr/>
        </p:nvSpPr>
        <p:spPr>
          <a:xfrm>
            <a:off x="2151958" y="1248844"/>
            <a:ext cx="2243411" cy="1446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Elabora un cuestionario con reactivos que guíen la observación dentro de la empresa o establecimiento objeto de estudio.</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Las preguntas deben ser objetivas y responderse con </a:t>
            </a:r>
            <a:r>
              <a:rPr lang="es-MX" sz="800" b="1">
                <a:solidFill>
                  <a:schemeClr val="dk1"/>
                </a:solidFill>
                <a:latin typeface="Calibri"/>
                <a:ea typeface="Calibri"/>
                <a:cs typeface="Calibri"/>
                <a:sym typeface="Calibri"/>
              </a:rPr>
              <a:t>sí</a:t>
            </a:r>
            <a:r>
              <a:rPr lang="es-MX" sz="800">
                <a:solidFill>
                  <a:schemeClr val="dk1"/>
                </a:solidFill>
                <a:latin typeface="Calibri"/>
                <a:ea typeface="Calibri"/>
                <a:cs typeface="Calibri"/>
                <a:sym typeface="Calibri"/>
              </a:rPr>
              <a:t> o </a:t>
            </a:r>
            <a:r>
              <a:rPr lang="es-MX" sz="800" b="1">
                <a:solidFill>
                  <a:schemeClr val="dk1"/>
                </a:solidFill>
                <a:latin typeface="Calibri"/>
                <a:ea typeface="Calibri"/>
                <a:cs typeface="Calibri"/>
                <a:sym typeface="Calibri"/>
              </a:rPr>
              <a:t>no</a:t>
            </a:r>
            <a:r>
              <a:rPr lang="es-MX" sz="800">
                <a:solidFill>
                  <a:schemeClr val="dk1"/>
                </a:solidFill>
                <a:latin typeface="Calibri"/>
                <a:ea typeface="Calibri"/>
                <a:cs typeface="Calibri"/>
                <a:sym typeface="Calibri"/>
              </a:rPr>
              <a:t>. Cada pregunta debe llevar una indicación para que se contesten bajo las mismas condiciones y deben tener puntuación. </a:t>
            </a: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b="1">
              <a:solidFill>
                <a:schemeClr val="dk1"/>
              </a:solidFill>
              <a:latin typeface="Calibri"/>
              <a:ea typeface="Calibri"/>
              <a:cs typeface="Calibri"/>
              <a:sym typeface="Calibri"/>
            </a:endParaRPr>
          </a:p>
          <a:p>
            <a:pPr marL="0" marR="0" lvl="0" indent="0" algn="l" rtl="0">
              <a:spcBef>
                <a:spcPts val="0"/>
              </a:spcBef>
              <a:spcAft>
                <a:spcPts val="0"/>
              </a:spcAft>
              <a:buNone/>
            </a:pPr>
            <a:r>
              <a:rPr lang="es-MX" sz="800" b="1" i="1">
                <a:solidFill>
                  <a:schemeClr val="dk1"/>
                </a:solidFill>
                <a:latin typeface="Calibri"/>
                <a:ea typeface="Calibri"/>
                <a:cs typeface="Calibri"/>
                <a:sym typeface="Calibri"/>
              </a:rPr>
              <a:t>El orden de las preguntas debe ser lógico y deben abarcar la totalidad de la visita.</a:t>
            </a:r>
            <a:endParaRPr/>
          </a:p>
        </p:txBody>
      </p:sp>
      <p:sp>
        <p:nvSpPr>
          <p:cNvPr id="125" name="Google Shape;125;p13"/>
          <p:cNvSpPr/>
          <p:nvPr/>
        </p:nvSpPr>
        <p:spPr>
          <a:xfrm>
            <a:off x="4486401" y="1220450"/>
            <a:ext cx="2152524" cy="83099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Selecciona al alumnado que recopilará la información. Este debe cumplir con las habilidades de </a:t>
            </a:r>
            <a:r>
              <a:rPr lang="es-MX" sz="800" b="1" dirty="0">
                <a:solidFill>
                  <a:schemeClr val="dk1"/>
                </a:solidFill>
                <a:latin typeface="Calibri"/>
                <a:ea typeface="Calibri"/>
                <a:cs typeface="Calibri"/>
                <a:sym typeface="Calibri"/>
              </a:rPr>
              <a:t>neutralidad</a:t>
            </a:r>
            <a:r>
              <a:rPr lang="es-MX" sz="800" dirty="0">
                <a:solidFill>
                  <a:schemeClr val="dk1"/>
                </a:solidFill>
                <a:latin typeface="Calibri"/>
                <a:ea typeface="Calibri"/>
                <a:cs typeface="Calibri"/>
                <a:sym typeface="Calibri"/>
              </a:rPr>
              <a:t> y </a:t>
            </a:r>
            <a:r>
              <a:rPr lang="es-MX" sz="800" b="1" dirty="0">
                <a:solidFill>
                  <a:schemeClr val="dk1"/>
                </a:solidFill>
                <a:latin typeface="Calibri"/>
                <a:ea typeface="Calibri"/>
                <a:cs typeface="Calibri"/>
                <a:sym typeface="Calibri"/>
              </a:rPr>
              <a:t>buena memoria</a:t>
            </a:r>
            <a:r>
              <a:rPr lang="es-MX" sz="800" dirty="0">
                <a:solidFill>
                  <a:schemeClr val="dk1"/>
                </a:solidFill>
                <a:latin typeface="Calibri"/>
                <a:ea typeface="Calibri"/>
                <a:cs typeface="Calibri"/>
                <a:sym typeface="Calibri"/>
              </a:rPr>
              <a:t>.</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El alumnado construirá la pauta con la que se guiarán en la visita a la empresa.</a:t>
            </a:r>
            <a:endParaRPr dirty="0"/>
          </a:p>
        </p:txBody>
      </p:sp>
      <p:sp>
        <p:nvSpPr>
          <p:cNvPr id="126" name="Google Shape;126;p13"/>
          <p:cNvSpPr/>
          <p:nvPr/>
        </p:nvSpPr>
        <p:spPr>
          <a:xfrm>
            <a:off x="316888" y="4827732"/>
            <a:ext cx="1523392"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Selecciona la organización o comercio a observar e indica elementos clave de su contexto o historia que puedan ayudar a cumplir el objetivo de aprendizaje. Por ejemplo, un restaurante, tienda de conveniencia, etc.</a:t>
            </a:r>
            <a:endParaRPr dirty="0"/>
          </a:p>
        </p:txBody>
      </p:sp>
      <p:sp>
        <p:nvSpPr>
          <p:cNvPr id="127" name="Google Shape;127;p13"/>
          <p:cNvSpPr/>
          <p:nvPr/>
        </p:nvSpPr>
        <p:spPr>
          <a:xfrm>
            <a:off x="304799" y="1273314"/>
            <a:ext cx="1777184" cy="7078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Declara el objetivo que se persigue al implementar la técnica. Relaciona tu objetivo con las competencias, disciplinares y transversales, declaradas de tu materia o bloque.</a:t>
            </a:r>
            <a:endParaRPr sz="800">
              <a:solidFill>
                <a:schemeClr val="dk1"/>
              </a:solidFill>
              <a:latin typeface="Calibri"/>
              <a:ea typeface="Calibri"/>
              <a:cs typeface="Calibri"/>
              <a:sym typeface="Calibri"/>
            </a:endParaRPr>
          </a:p>
        </p:txBody>
      </p:sp>
      <p:sp>
        <p:nvSpPr>
          <p:cNvPr id="128" name="Google Shape;128;p13"/>
          <p:cNvSpPr/>
          <p:nvPr/>
        </p:nvSpPr>
        <p:spPr>
          <a:xfrm>
            <a:off x="4486401" y="4833373"/>
            <a:ext cx="3546800"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Revisa los reportes en los que se reflejen los diferentes avances que el estudiantado presente durante la aplicación de la técnica. Es recomendable colocar puntos intermedios de revisión para asegurar que se estén cumpliendo los objetivos de la técnica. Por ejemplo: </a:t>
            </a:r>
            <a:endParaRPr dirty="0"/>
          </a:p>
          <a:p>
            <a:pPr marL="53975" marR="0" lvl="0" indent="-53975" algn="l" rtl="0">
              <a:spcBef>
                <a:spcPts val="0"/>
              </a:spcBef>
              <a:spcAft>
                <a:spcPts val="0"/>
              </a:spcAft>
              <a:buClr>
                <a:srgbClr val="3F3F3F"/>
              </a:buClr>
              <a:buSzPts val="700"/>
              <a:buFont typeface="Calibri"/>
              <a:buAutoNum type="arabicPeriod"/>
            </a:pPr>
            <a:r>
              <a:rPr lang="es-MX" sz="800" dirty="0">
                <a:solidFill>
                  <a:schemeClr val="dk1"/>
                </a:solidFill>
                <a:latin typeface="Calibri"/>
                <a:ea typeface="Calibri"/>
                <a:cs typeface="Calibri"/>
                <a:sym typeface="Calibri"/>
              </a:rPr>
              <a:t>Al realizar el cuestionario</a:t>
            </a:r>
            <a:endParaRPr dirty="0"/>
          </a:p>
          <a:p>
            <a:pPr marL="53975" marR="0" lvl="0" indent="-53975" algn="l" rtl="0">
              <a:spcBef>
                <a:spcPts val="0"/>
              </a:spcBef>
              <a:spcAft>
                <a:spcPts val="0"/>
              </a:spcAft>
              <a:buClr>
                <a:srgbClr val="3F3F3F"/>
              </a:buClr>
              <a:buSzPts val="700"/>
              <a:buFont typeface="Calibri"/>
              <a:buAutoNum type="arabicPeriod"/>
            </a:pPr>
            <a:r>
              <a:rPr lang="es-MX" sz="800" dirty="0">
                <a:solidFill>
                  <a:schemeClr val="dk1"/>
                </a:solidFill>
                <a:latin typeface="Calibri"/>
                <a:ea typeface="Calibri"/>
                <a:cs typeface="Calibri"/>
                <a:sym typeface="Calibri"/>
              </a:rPr>
              <a:t>Al aplicar el cuestionario</a:t>
            </a:r>
            <a:endParaRPr dirty="0"/>
          </a:p>
          <a:p>
            <a:pPr marL="53975" marR="0" lvl="0" indent="-53975" algn="l" rtl="0">
              <a:spcBef>
                <a:spcPts val="0"/>
              </a:spcBef>
              <a:spcAft>
                <a:spcPts val="0"/>
              </a:spcAft>
              <a:buClr>
                <a:srgbClr val="3F3F3F"/>
              </a:buClr>
              <a:buSzPts val="700"/>
              <a:buFont typeface="Calibri"/>
              <a:buAutoNum type="arabicPeriod"/>
            </a:pPr>
            <a:r>
              <a:rPr lang="es-MX" sz="800" dirty="0">
                <a:solidFill>
                  <a:schemeClr val="dk1"/>
                </a:solidFill>
                <a:latin typeface="Calibri"/>
                <a:ea typeface="Calibri"/>
                <a:cs typeface="Calibri"/>
                <a:sym typeface="Calibri"/>
              </a:rPr>
              <a:t>Al producir el reporte y las propuestas de mejora</a:t>
            </a:r>
            <a:endParaRPr dirty="0"/>
          </a:p>
          <a:p>
            <a:pPr marL="53975" marR="0" lvl="0" indent="-53975" algn="l" rtl="0">
              <a:spcBef>
                <a:spcPts val="0"/>
              </a:spcBef>
              <a:spcAft>
                <a:spcPts val="0"/>
              </a:spcAft>
              <a:buClr>
                <a:srgbClr val="3F3F3F"/>
              </a:buClr>
              <a:buSzPts val="700"/>
              <a:buFont typeface="Calibri"/>
              <a:buAutoNum type="arabicPeriod"/>
            </a:pPr>
            <a:r>
              <a:rPr lang="es-MX" sz="800" dirty="0">
                <a:solidFill>
                  <a:schemeClr val="dk1"/>
                </a:solidFill>
                <a:latin typeface="Calibri"/>
                <a:ea typeface="Calibri"/>
                <a:cs typeface="Calibri"/>
                <a:sym typeface="Calibri"/>
              </a:rPr>
              <a:t>Conclusiones</a:t>
            </a:r>
            <a:endParaRPr dirty="0"/>
          </a:p>
        </p:txBody>
      </p:sp>
      <p:sp>
        <p:nvSpPr>
          <p:cNvPr id="129" name="Google Shape;129;p13"/>
          <p:cNvSpPr txBox="1"/>
          <p:nvPr/>
        </p:nvSpPr>
        <p:spPr>
          <a:xfrm>
            <a:off x="744575" y="129395"/>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Mistery</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Shopper</a:t>
            </a:r>
            <a:endParaRPr sz="1400" b="1" dirty="0">
              <a:solidFill>
                <a:srgbClr val="FFC000"/>
              </a:solidFill>
              <a:latin typeface="Calibri"/>
              <a:ea typeface="Calibri"/>
              <a:cs typeface="Calibri"/>
              <a:sym typeface="Calibri"/>
            </a:endParaRPr>
          </a:p>
        </p:txBody>
      </p:sp>
      <p:sp>
        <p:nvSpPr>
          <p:cNvPr id="130" name="Google Shape;130;p13"/>
          <p:cNvSpPr txBox="1"/>
          <p:nvPr/>
        </p:nvSpPr>
        <p:spPr>
          <a:xfrm>
            <a:off x="2401570"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Materia </a:t>
            </a:r>
            <a:endParaRPr dirty="0"/>
          </a:p>
        </p:txBody>
      </p:sp>
      <p:sp>
        <p:nvSpPr>
          <p:cNvPr id="131" name="Google Shape;131;p13"/>
          <p:cNvSpPr txBox="1"/>
          <p:nvPr/>
        </p:nvSpPr>
        <p:spPr>
          <a:xfrm>
            <a:off x="4411292"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132" name="Google Shape;132;p13"/>
          <p:cNvSpPr txBox="1"/>
          <p:nvPr/>
        </p:nvSpPr>
        <p:spPr>
          <a:xfrm>
            <a:off x="4411293"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 la actividad</a:t>
            </a:r>
            <a:endParaRPr sz="1100" dirty="0">
              <a:solidFill>
                <a:srgbClr val="7F7F7F"/>
              </a:solidFill>
              <a:latin typeface="Calibri"/>
              <a:ea typeface="Calibri"/>
              <a:cs typeface="Calibri"/>
              <a:sym typeface="Calibri"/>
            </a:endParaRPr>
          </a:p>
        </p:txBody>
      </p:sp>
      <p:sp>
        <p:nvSpPr>
          <p:cNvPr id="133" name="Google Shape;133;p13"/>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34" name="Google Shape;134;p13"/>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135" name="Google Shape;135;p13"/>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sp>
        <p:nvSpPr>
          <p:cNvPr id="136" name="Google Shape;136;p13"/>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37" name="Google Shape;137;p13"/>
          <p:cNvSpPr/>
          <p:nvPr/>
        </p:nvSpPr>
        <p:spPr>
          <a:xfrm>
            <a:off x="6673530" y="2971800"/>
            <a:ext cx="1775416"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Declarar los productos que evidencien las competencias que el alumnado desarrollará durante la aplicación de la técnica.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Pueden ser los  cuestionarios, fotografías, documentos, reportes, bitácoras, etc.</a:t>
            </a:r>
            <a:endParaRPr dirty="0"/>
          </a:p>
        </p:txBody>
      </p:sp>
      <p:sp>
        <p:nvSpPr>
          <p:cNvPr id="138" name="Google Shape;138;p13"/>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39" name="Google Shape;139;p13"/>
          <p:cNvPicPr preferRelativeResize="0"/>
          <p:nvPr/>
        </p:nvPicPr>
        <p:blipFill rotWithShape="1">
          <a:blip r:embed="rId9">
            <a:alphaModFix/>
          </a:blip>
          <a:srcRect/>
          <a:stretch/>
        </p:blipFill>
        <p:spPr>
          <a:xfrm>
            <a:off x="8267403" y="4353813"/>
            <a:ext cx="373064" cy="227984"/>
          </a:xfrm>
          <a:prstGeom prst="rect">
            <a:avLst/>
          </a:prstGeom>
          <a:noFill/>
          <a:ln>
            <a:noFill/>
          </a:ln>
        </p:spPr>
      </p:pic>
      <p:sp>
        <p:nvSpPr>
          <p:cNvPr id="140" name="Google Shape;140;p13"/>
          <p:cNvSpPr txBox="1"/>
          <p:nvPr/>
        </p:nvSpPr>
        <p:spPr>
          <a:xfrm>
            <a:off x="2398140"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pic>
        <p:nvPicPr>
          <p:cNvPr id="7" name="Gráfico 6" descr="Bolsa para la compra con relleno sólido">
            <a:extLst>
              <a:ext uri="{FF2B5EF4-FFF2-40B4-BE49-F238E27FC236}">
                <a16:creationId xmlns:a16="http://schemas.microsoft.com/office/drawing/2014/main" id="{357436ED-95CA-064B-EE09-54E3CCE8979A}"/>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0099" y="93372"/>
            <a:ext cx="523221" cy="523221"/>
          </a:xfrm>
          <a:prstGeom prst="rect">
            <a:avLst/>
          </a:prstGeom>
        </p:spPr>
      </p:pic>
      <p:sp>
        <p:nvSpPr>
          <p:cNvPr id="8" name="CuadroTexto 7">
            <a:extLst>
              <a:ext uri="{FF2B5EF4-FFF2-40B4-BE49-F238E27FC236}">
                <a16:creationId xmlns:a16="http://schemas.microsoft.com/office/drawing/2014/main" id="{928EAD2E-65B6-B317-0995-CED0A97CC617}"/>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4"/>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14"/>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14"/>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 name="Google Shape;149;p14"/>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14"/>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14"/>
          <p:cNvSpPr/>
          <p:nvPr/>
        </p:nvSpPr>
        <p:spPr>
          <a:xfrm>
            <a:off x="4402888" y="686898"/>
            <a:ext cx="2231360"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14"/>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14"/>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14"/>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55" name="Google Shape;155;p14"/>
          <p:cNvSpPr/>
          <p:nvPr/>
        </p:nvSpPr>
        <p:spPr>
          <a:xfrm>
            <a:off x="2122733" y="4572000"/>
            <a:ext cx="1678709" cy="169277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Se pueden plantear diferentes escenarios a cada uno de los equipos para fomentar el análisis ante cualquier solución. Por ejemplo:</a:t>
            </a: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Que las empresas elegidas cierren durante el proceso.</a:t>
            </a:r>
            <a:endParaRPr dirty="0"/>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Que el perfil del alumnado no se el adecuado.</a:t>
            </a:r>
            <a:endParaRPr dirty="0"/>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Que no se cumplan los códigos de ética por parte del alumnado.</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56" name="Google Shape;156;p14"/>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Resultados</a:t>
            </a:r>
            <a:endParaRPr sz="1400" b="1">
              <a:solidFill>
                <a:srgbClr val="00B0F0"/>
              </a:solidFill>
              <a:latin typeface="Calibri"/>
              <a:ea typeface="Calibri"/>
              <a:cs typeface="Calibri"/>
              <a:sym typeface="Calibri"/>
            </a:endParaRPr>
          </a:p>
        </p:txBody>
      </p:sp>
      <p:sp>
        <p:nvSpPr>
          <p:cNvPr id="157" name="Google Shape;157;p14"/>
          <p:cNvSpPr/>
          <p:nvPr/>
        </p:nvSpPr>
        <p:spPr>
          <a:xfrm>
            <a:off x="6673530" y="2533215"/>
            <a:ext cx="1729136"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a:t>
            </a:r>
            <a:endParaRPr sz="1400" b="1">
              <a:solidFill>
                <a:srgbClr val="00B0F0"/>
              </a:solidFill>
              <a:latin typeface="Calibri"/>
              <a:ea typeface="Calibri"/>
              <a:cs typeface="Calibri"/>
              <a:sym typeface="Calibri"/>
            </a:endParaRPr>
          </a:p>
        </p:txBody>
      </p:sp>
      <p:sp>
        <p:nvSpPr>
          <p:cNvPr id="158" name="Google Shape;158;p14"/>
          <p:cNvSpPr/>
          <p:nvPr/>
        </p:nvSpPr>
        <p:spPr>
          <a:xfrm>
            <a:off x="304799" y="4239933"/>
            <a:ext cx="126354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Espacio de intervención</a:t>
            </a:r>
            <a:endParaRPr sz="1400" b="1">
              <a:solidFill>
                <a:srgbClr val="00B0F0"/>
              </a:solidFill>
              <a:latin typeface="Calibri"/>
              <a:ea typeface="Calibri"/>
              <a:cs typeface="Calibri"/>
              <a:sym typeface="Calibri"/>
            </a:endParaRPr>
          </a:p>
        </p:txBody>
      </p:sp>
      <p:sp>
        <p:nvSpPr>
          <p:cNvPr id="159" name="Google Shape;159;p14"/>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Objetivo de aprendizaje</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60" name="Google Shape;160;p14"/>
          <p:cNvSpPr/>
          <p:nvPr/>
        </p:nvSpPr>
        <p:spPr>
          <a:xfrm>
            <a:off x="4486400" y="4281517"/>
            <a:ext cx="343840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a:p>
        </p:txBody>
      </p:sp>
      <p:sp>
        <p:nvSpPr>
          <p:cNvPr id="161" name="Google Shape;161;p14"/>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62" name="Google Shape;162;p14"/>
          <p:cNvSpPr/>
          <p:nvPr/>
        </p:nvSpPr>
        <p:spPr>
          <a:xfrm>
            <a:off x="4486401" y="728247"/>
            <a:ext cx="1848802" cy="473362"/>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Perfil del Mystery Shopper</a:t>
            </a:r>
            <a:endParaRPr sz="1400">
              <a:solidFill>
                <a:srgbClr val="00B0F0"/>
              </a:solidFill>
              <a:latin typeface="Calibri"/>
              <a:ea typeface="Calibri"/>
              <a:cs typeface="Calibri"/>
              <a:sym typeface="Calibri"/>
            </a:endParaRPr>
          </a:p>
        </p:txBody>
      </p:sp>
      <p:pic>
        <p:nvPicPr>
          <p:cNvPr id="163" name="Google Shape;163;p14"/>
          <p:cNvPicPr preferRelativeResize="0"/>
          <p:nvPr/>
        </p:nvPicPr>
        <p:blipFill rotWithShape="1">
          <a:blip r:embed="rId3">
            <a:alphaModFix/>
          </a:blip>
          <a:srcRect/>
          <a:stretch/>
        </p:blipFill>
        <p:spPr>
          <a:xfrm>
            <a:off x="1920114" y="698438"/>
            <a:ext cx="212737" cy="236375"/>
          </a:xfrm>
          <a:prstGeom prst="rect">
            <a:avLst/>
          </a:prstGeom>
          <a:noFill/>
          <a:ln>
            <a:noFill/>
          </a:ln>
        </p:spPr>
      </p:pic>
      <p:pic>
        <p:nvPicPr>
          <p:cNvPr id="164" name="Google Shape;164;p14"/>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165" name="Google Shape;165;p14"/>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66" name="Google Shape;166;p14"/>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167" name="Google Shape;167;p14"/>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68" name="Google Shape;168;p14"/>
          <p:cNvSpPr/>
          <p:nvPr/>
        </p:nvSpPr>
        <p:spPr>
          <a:xfrm>
            <a:off x="2152271" y="728083"/>
            <a:ext cx="2028777"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Instrumento de</a:t>
            </a:r>
            <a:r>
              <a:rPr lang="es-MX" sz="1400" b="1" u="sng">
                <a:solidFill>
                  <a:srgbClr val="00B0F0"/>
                </a:solidFill>
                <a:latin typeface="Calibri"/>
                <a:ea typeface="Calibri"/>
                <a:cs typeface="Calibri"/>
                <a:sym typeface="Calibri"/>
              </a:rPr>
              <a:t> </a:t>
            </a:r>
            <a:r>
              <a:rPr lang="es-MX" sz="1400" b="1">
                <a:solidFill>
                  <a:srgbClr val="00B0F0"/>
                </a:solidFill>
                <a:latin typeface="Calibri"/>
                <a:ea typeface="Calibri"/>
                <a:cs typeface="Calibri"/>
                <a:sym typeface="Calibri"/>
              </a:rPr>
              <a:t>observación</a:t>
            </a:r>
            <a:endParaRPr sz="1400" b="1">
              <a:solidFill>
                <a:srgbClr val="00B0F0"/>
              </a:solidFill>
              <a:latin typeface="Calibri"/>
              <a:ea typeface="Calibri"/>
              <a:cs typeface="Calibri"/>
              <a:sym typeface="Calibri"/>
            </a:endParaRPr>
          </a:p>
        </p:txBody>
      </p:sp>
      <p:sp>
        <p:nvSpPr>
          <p:cNvPr id="169" name="Google Shape;169;p14"/>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pic>
        <p:nvPicPr>
          <p:cNvPr id="170" name="Google Shape;170;p14"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71" name="Google Shape;171;p14"/>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72" name="Google Shape;172;p14"/>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73" name="Google Shape;173;p14"/>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74" name="Google Shape;174;p14"/>
          <p:cNvSpPr/>
          <p:nvPr/>
        </p:nvSpPr>
        <p:spPr>
          <a:xfrm>
            <a:off x="6673530" y="1219200"/>
            <a:ext cx="1729380" cy="107721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Estos son algunos ejemplos de los documentos que se pueden solicitar para la revisión de los resultados:</a:t>
            </a:r>
            <a:endParaRPr sz="800">
              <a:solidFill>
                <a:schemeClr val="dk1"/>
              </a:solidFill>
              <a:latin typeface="Calibri"/>
              <a:ea typeface="Calibri"/>
              <a:cs typeface="Calibri"/>
              <a:sym typeface="Calibri"/>
            </a:endParaRPr>
          </a:p>
          <a:p>
            <a:pPr marL="0" marR="0" lvl="0" indent="0" algn="l" rtl="0">
              <a:spcBef>
                <a:spcPts val="0"/>
              </a:spcBef>
              <a:spcAft>
                <a:spcPts val="0"/>
              </a:spcAft>
              <a:buNone/>
            </a:pPr>
            <a:endParaRPr sz="800" i="1">
              <a:solidFill>
                <a:schemeClr val="dk1"/>
              </a:solidFill>
              <a:latin typeface="Calibri"/>
              <a:ea typeface="Calibri"/>
              <a:cs typeface="Calibri"/>
              <a:sym typeface="Calibri"/>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Cuestionario de observación</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Reporte de análisis</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Propuesta de solución</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Reporte de conclusión</a:t>
            </a:r>
            <a:endParaRPr/>
          </a:p>
        </p:txBody>
      </p:sp>
      <p:sp>
        <p:nvSpPr>
          <p:cNvPr id="175" name="Google Shape;175;p14"/>
          <p:cNvSpPr/>
          <p:nvPr/>
        </p:nvSpPr>
        <p:spPr>
          <a:xfrm>
            <a:off x="2151958" y="1248844"/>
            <a:ext cx="2243411" cy="218521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Estos son algunos ejemplos de preguntas para el cuestionario:</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¿Las personas colaboradoras promueven las relaciones de respeto, reciprocidad y justicia?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¿Las personas colaboradoras actúan procurando no dañar a los demás?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¿Las personas colaboradoras se percatan de la realidad de los posibles destinatarios o afectados por sus acciones?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¿Las personas colaboradoras realizan acciones de cooperación con otras personas, aunque sean distintos en términos sociales, culturales o económicos?</a:t>
            </a:r>
            <a:endParaRPr dirty="0"/>
          </a:p>
        </p:txBody>
      </p:sp>
      <p:sp>
        <p:nvSpPr>
          <p:cNvPr id="176" name="Google Shape;176;p14"/>
          <p:cNvSpPr/>
          <p:nvPr/>
        </p:nvSpPr>
        <p:spPr>
          <a:xfrm>
            <a:off x="4486401" y="1220450"/>
            <a:ext cx="2152524" cy="14894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Para la elección del perfil del alumnado, se propone llevar a cabo una encuesta donde se delimiten los diferentes perfiles del estudiantado que participará en la aplicación de la técnica.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El estudiantado elegido para representar a los diferentes equipos, realizará la producción de una pauta en la que mencionen los aspectos más importantes de la visita a la empresa, así como los pasos a seguir.</a:t>
            </a:r>
            <a:endParaRPr dirty="0"/>
          </a:p>
        </p:txBody>
      </p:sp>
      <p:sp>
        <p:nvSpPr>
          <p:cNvPr id="177" name="Google Shape;177;p14"/>
          <p:cNvSpPr/>
          <p:nvPr/>
        </p:nvSpPr>
        <p:spPr>
          <a:xfrm>
            <a:off x="316888" y="4827732"/>
            <a:ext cx="1523392"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Colocar escenarios en empresas consolidadas donde se pueda llevar a cabo la investigación de manera abierta. Por ejemplo:</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Restaurantes de comida rápida como Mc Donald’s.</a:t>
            </a:r>
            <a:endParaRPr/>
          </a:p>
        </p:txBody>
      </p:sp>
      <p:sp>
        <p:nvSpPr>
          <p:cNvPr id="178" name="Google Shape;178;p14"/>
          <p:cNvSpPr/>
          <p:nvPr/>
        </p:nvSpPr>
        <p:spPr>
          <a:xfrm>
            <a:off x="304799" y="1273314"/>
            <a:ext cx="1777184"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La competencia transversal que se pretende desarrollar es: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Soluciona problemas de diversos ámbitos de la vida, con conciencia ética, argumentando desde principios y valores.</a:t>
            </a:r>
            <a:endParaRPr/>
          </a:p>
        </p:txBody>
      </p:sp>
      <p:sp>
        <p:nvSpPr>
          <p:cNvPr id="179" name="Google Shape;179;p14"/>
          <p:cNvSpPr/>
          <p:nvPr/>
        </p:nvSpPr>
        <p:spPr>
          <a:xfrm>
            <a:off x="4486401" y="4833373"/>
            <a:ext cx="3546800" cy="95410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Algunos ejemplos de documentos que se pueden solicitar para evaluar son:</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Reportes sobre la aplicación de los cuestionarios donde se muestren gráficos con los resultados obtenidos.</a:t>
            </a:r>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Bitácora de la investigación en la empresa.</a:t>
            </a:r>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Documento con propuestas de cambio.</a:t>
            </a:r>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Conclusiones de la aplicación de la técnica en la empresa.</a:t>
            </a:r>
            <a:endParaRPr sz="800">
              <a:solidFill>
                <a:schemeClr val="dk1"/>
              </a:solidFill>
              <a:latin typeface="Calibri"/>
              <a:ea typeface="Calibri"/>
              <a:cs typeface="Calibri"/>
              <a:sym typeface="Calibri"/>
            </a:endParaRPr>
          </a:p>
        </p:txBody>
      </p:sp>
      <p:sp>
        <p:nvSpPr>
          <p:cNvPr id="184" name="Google Shape;184;p14"/>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85" name="Google Shape;185;p14"/>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186" name="Google Shape;186;p14"/>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sp>
        <p:nvSpPr>
          <p:cNvPr id="187" name="Google Shape;187;p14"/>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88" name="Google Shape;188;p14"/>
          <p:cNvSpPr/>
          <p:nvPr/>
        </p:nvSpPr>
        <p:spPr>
          <a:xfrm>
            <a:off x="6673530" y="2867561"/>
            <a:ext cx="1775416" cy="132343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Algunos ejemplos de evidencias a solicitar son las siguientes: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Cuestionarios con los reactivos contestados</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Gráficas representativas de los resultados de los cuestionarios</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Fotografías de la visita a la empresa</a:t>
            </a:r>
            <a:endParaRPr/>
          </a:p>
          <a:p>
            <a:pPr marL="0" marR="0" lvl="0" indent="0" algn="l" rtl="0">
              <a:spcBef>
                <a:spcPts val="0"/>
              </a:spcBef>
              <a:spcAft>
                <a:spcPts val="0"/>
              </a:spcAft>
              <a:buNone/>
            </a:pPr>
            <a:r>
              <a:rPr lang="es-MX" sz="800" i="1">
                <a:solidFill>
                  <a:schemeClr val="dk1"/>
                </a:solidFill>
                <a:latin typeface="Calibri"/>
                <a:ea typeface="Calibri"/>
                <a:cs typeface="Calibri"/>
                <a:sym typeface="Calibri"/>
              </a:rPr>
              <a:t>Reporte de análisis de la técnica aplicada</a:t>
            </a:r>
            <a:endParaRPr/>
          </a:p>
        </p:txBody>
      </p:sp>
      <p:sp>
        <p:nvSpPr>
          <p:cNvPr id="189" name="Google Shape;189;p14"/>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90" name="Google Shape;190;p14"/>
          <p:cNvPicPr preferRelativeResize="0"/>
          <p:nvPr/>
        </p:nvPicPr>
        <p:blipFill rotWithShape="1">
          <a:blip r:embed="rId9">
            <a:alphaModFix/>
          </a:blip>
          <a:srcRect/>
          <a:stretch/>
        </p:blipFill>
        <p:spPr>
          <a:xfrm>
            <a:off x="8267403" y="4353813"/>
            <a:ext cx="373064" cy="227984"/>
          </a:xfrm>
          <a:prstGeom prst="rect">
            <a:avLst/>
          </a:prstGeom>
          <a:noFill/>
          <a:ln>
            <a:noFill/>
          </a:ln>
        </p:spPr>
      </p:pic>
      <p:sp>
        <p:nvSpPr>
          <p:cNvPr id="2" name="Google Shape;129;p13">
            <a:extLst>
              <a:ext uri="{FF2B5EF4-FFF2-40B4-BE49-F238E27FC236}">
                <a16:creationId xmlns:a16="http://schemas.microsoft.com/office/drawing/2014/main" id="{AF985497-175F-3E43-B275-A6E884F6E1A4}"/>
              </a:ext>
            </a:extLst>
          </p:cNvPr>
          <p:cNvSpPr txBox="1"/>
          <p:nvPr/>
        </p:nvSpPr>
        <p:spPr>
          <a:xfrm>
            <a:off x="744575" y="129395"/>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Mistery</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Shopper</a:t>
            </a:r>
            <a:endParaRPr sz="1400" b="1" dirty="0">
              <a:solidFill>
                <a:srgbClr val="FFC000"/>
              </a:solidFill>
              <a:latin typeface="Calibri"/>
              <a:ea typeface="Calibri"/>
              <a:cs typeface="Calibri"/>
              <a:sym typeface="Calibri"/>
            </a:endParaRPr>
          </a:p>
        </p:txBody>
      </p:sp>
      <p:sp>
        <p:nvSpPr>
          <p:cNvPr id="3" name="Google Shape;130;p13">
            <a:extLst>
              <a:ext uri="{FF2B5EF4-FFF2-40B4-BE49-F238E27FC236}">
                <a16:creationId xmlns:a16="http://schemas.microsoft.com/office/drawing/2014/main" id="{0F3CED5F-C98E-6074-CC3F-AFD67B2C5992}"/>
              </a:ext>
            </a:extLst>
          </p:cNvPr>
          <p:cNvSpPr txBox="1"/>
          <p:nvPr/>
        </p:nvSpPr>
        <p:spPr>
          <a:xfrm>
            <a:off x="2401570"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Ética</a:t>
            </a:r>
            <a:endParaRPr dirty="0"/>
          </a:p>
        </p:txBody>
      </p:sp>
      <p:sp>
        <p:nvSpPr>
          <p:cNvPr id="4" name="Google Shape;131;p13">
            <a:extLst>
              <a:ext uri="{FF2B5EF4-FFF2-40B4-BE49-F238E27FC236}">
                <a16:creationId xmlns:a16="http://schemas.microsoft.com/office/drawing/2014/main" id="{1B200C4B-7337-6780-31F4-6CEABCC261F9}"/>
              </a:ext>
            </a:extLst>
          </p:cNvPr>
          <p:cNvSpPr txBox="1"/>
          <p:nvPr/>
        </p:nvSpPr>
        <p:spPr>
          <a:xfrm>
            <a:off x="4411292"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Ana X</a:t>
            </a:r>
            <a:endParaRPr sz="1100" dirty="0">
              <a:solidFill>
                <a:srgbClr val="7F7F7F"/>
              </a:solidFill>
              <a:latin typeface="Calibri"/>
              <a:ea typeface="Calibri"/>
              <a:cs typeface="Calibri"/>
              <a:sym typeface="Calibri"/>
            </a:endParaRPr>
          </a:p>
        </p:txBody>
      </p:sp>
      <p:sp>
        <p:nvSpPr>
          <p:cNvPr id="5" name="Google Shape;132;p13">
            <a:extLst>
              <a:ext uri="{FF2B5EF4-FFF2-40B4-BE49-F238E27FC236}">
                <a16:creationId xmlns:a16="http://schemas.microsoft.com/office/drawing/2014/main" id="{97DC508E-2376-7E66-673B-6124489E5996}"/>
              </a:ext>
            </a:extLst>
          </p:cNvPr>
          <p:cNvSpPr txBox="1"/>
          <p:nvPr/>
        </p:nvSpPr>
        <p:spPr>
          <a:xfrm>
            <a:off x="4411293"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Análisis de acciones éticas en el servicio</a:t>
            </a:r>
            <a:endParaRPr sz="1100" dirty="0">
              <a:solidFill>
                <a:srgbClr val="7F7F7F"/>
              </a:solidFill>
              <a:latin typeface="Calibri"/>
              <a:ea typeface="Calibri"/>
              <a:cs typeface="Calibri"/>
              <a:sym typeface="Calibri"/>
            </a:endParaRPr>
          </a:p>
        </p:txBody>
      </p:sp>
      <p:sp>
        <p:nvSpPr>
          <p:cNvPr id="6" name="Google Shape;140;p13">
            <a:extLst>
              <a:ext uri="{FF2B5EF4-FFF2-40B4-BE49-F238E27FC236}">
                <a16:creationId xmlns:a16="http://schemas.microsoft.com/office/drawing/2014/main" id="{ECE5D8DC-63FA-B8CD-E003-D7B19FDEEB2D}"/>
              </a:ext>
            </a:extLst>
          </p:cNvPr>
          <p:cNvSpPr txBox="1"/>
          <p:nvPr/>
        </p:nvSpPr>
        <p:spPr>
          <a:xfrm>
            <a:off x="2398140"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4º semestre</a:t>
            </a:r>
            <a:endParaRPr dirty="0"/>
          </a:p>
        </p:txBody>
      </p:sp>
      <p:pic>
        <p:nvPicPr>
          <p:cNvPr id="7" name="Gráfico 6" descr="Bolsa para la compra con relleno sólido">
            <a:extLst>
              <a:ext uri="{FF2B5EF4-FFF2-40B4-BE49-F238E27FC236}">
                <a16:creationId xmlns:a16="http://schemas.microsoft.com/office/drawing/2014/main" id="{F4CC4DEF-C22C-7F5B-89A1-9EF0A360A52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0099" y="93372"/>
            <a:ext cx="523221" cy="523221"/>
          </a:xfrm>
          <a:prstGeom prst="rect">
            <a:avLst/>
          </a:prstGeom>
        </p:spPr>
      </p:pic>
      <p:sp>
        <p:nvSpPr>
          <p:cNvPr id="8" name="CuadroTexto 7">
            <a:extLst>
              <a:ext uri="{FF2B5EF4-FFF2-40B4-BE49-F238E27FC236}">
                <a16:creationId xmlns:a16="http://schemas.microsoft.com/office/drawing/2014/main" id="{13DA48D7-B6BB-1D3B-0C77-FEEBEE28B625}"/>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5"/>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8" name="Google Shape;198;p15"/>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15"/>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0" name="Google Shape;200;p15"/>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1" name="Google Shape;201;p15"/>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2" name="Google Shape;202;p15"/>
          <p:cNvSpPr/>
          <p:nvPr/>
        </p:nvSpPr>
        <p:spPr>
          <a:xfrm>
            <a:off x="4402888" y="686898"/>
            <a:ext cx="2231360"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3" name="Google Shape;203;p15"/>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4" name="Google Shape;204;p15"/>
          <p:cNvSpPr/>
          <p:nvPr/>
        </p:nvSpPr>
        <p:spPr>
          <a:xfrm>
            <a:off x="304801" y="686898"/>
            <a:ext cx="183312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5" name="Google Shape;205;p15"/>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206" name="Google Shape;206;p15"/>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Resultados</a:t>
            </a:r>
            <a:endParaRPr sz="1400" b="1">
              <a:solidFill>
                <a:srgbClr val="00B0F0"/>
              </a:solidFill>
              <a:latin typeface="Calibri"/>
              <a:ea typeface="Calibri"/>
              <a:cs typeface="Calibri"/>
              <a:sym typeface="Calibri"/>
            </a:endParaRPr>
          </a:p>
        </p:txBody>
      </p:sp>
      <p:sp>
        <p:nvSpPr>
          <p:cNvPr id="207" name="Google Shape;207;p15"/>
          <p:cNvSpPr/>
          <p:nvPr/>
        </p:nvSpPr>
        <p:spPr>
          <a:xfrm>
            <a:off x="6673530" y="2533215"/>
            <a:ext cx="1729136"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a:t>
            </a:r>
            <a:endParaRPr sz="1400" b="1">
              <a:solidFill>
                <a:srgbClr val="00B0F0"/>
              </a:solidFill>
              <a:latin typeface="Calibri"/>
              <a:ea typeface="Calibri"/>
              <a:cs typeface="Calibri"/>
              <a:sym typeface="Calibri"/>
            </a:endParaRPr>
          </a:p>
        </p:txBody>
      </p:sp>
      <p:sp>
        <p:nvSpPr>
          <p:cNvPr id="208" name="Google Shape;208;p15"/>
          <p:cNvSpPr/>
          <p:nvPr/>
        </p:nvSpPr>
        <p:spPr>
          <a:xfrm>
            <a:off x="304799" y="4239933"/>
            <a:ext cx="1263542"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Espacio de intervención</a:t>
            </a:r>
            <a:endParaRPr sz="1400" b="1">
              <a:solidFill>
                <a:srgbClr val="00B0F0"/>
              </a:solidFill>
              <a:latin typeface="Calibri"/>
              <a:ea typeface="Calibri"/>
              <a:cs typeface="Calibri"/>
              <a:sym typeface="Calibri"/>
            </a:endParaRPr>
          </a:p>
        </p:txBody>
      </p:sp>
      <p:sp>
        <p:nvSpPr>
          <p:cNvPr id="209" name="Google Shape;209;p15"/>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Objetivo de aprendizaje</a:t>
            </a: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210" name="Google Shape;210;p15"/>
          <p:cNvSpPr/>
          <p:nvPr/>
        </p:nvSpPr>
        <p:spPr>
          <a:xfrm>
            <a:off x="4486400" y="4281517"/>
            <a:ext cx="3438400"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a:p>
        </p:txBody>
      </p:sp>
      <p:sp>
        <p:nvSpPr>
          <p:cNvPr id="211" name="Google Shape;211;p15"/>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212" name="Google Shape;212;p15"/>
          <p:cNvSpPr/>
          <p:nvPr/>
        </p:nvSpPr>
        <p:spPr>
          <a:xfrm>
            <a:off x="4486401" y="728247"/>
            <a:ext cx="1848802" cy="473362"/>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Perfil del Mystery Shopper</a:t>
            </a:r>
            <a:endParaRPr sz="1400">
              <a:solidFill>
                <a:srgbClr val="00B0F0"/>
              </a:solidFill>
              <a:latin typeface="Calibri"/>
              <a:ea typeface="Calibri"/>
              <a:cs typeface="Calibri"/>
              <a:sym typeface="Calibri"/>
            </a:endParaRPr>
          </a:p>
        </p:txBody>
      </p:sp>
      <p:pic>
        <p:nvPicPr>
          <p:cNvPr id="213" name="Google Shape;213;p15"/>
          <p:cNvPicPr preferRelativeResize="0"/>
          <p:nvPr/>
        </p:nvPicPr>
        <p:blipFill rotWithShape="1">
          <a:blip r:embed="rId3">
            <a:alphaModFix/>
          </a:blip>
          <a:srcRect/>
          <a:stretch/>
        </p:blipFill>
        <p:spPr>
          <a:xfrm>
            <a:off x="1920114" y="698438"/>
            <a:ext cx="212737" cy="236375"/>
          </a:xfrm>
          <a:prstGeom prst="rect">
            <a:avLst/>
          </a:prstGeom>
          <a:noFill/>
          <a:ln>
            <a:noFill/>
          </a:ln>
        </p:spPr>
      </p:pic>
      <p:pic>
        <p:nvPicPr>
          <p:cNvPr id="214" name="Google Shape;214;p15"/>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215" name="Google Shape;215;p15"/>
          <p:cNvSpPr txBox="1"/>
          <p:nvPr/>
        </p:nvSpPr>
        <p:spPr>
          <a:xfrm>
            <a:off x="1676760" y="3499601"/>
            <a:ext cx="529068"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216" name="Google Shape;216;p15"/>
          <p:cNvSpPr txBox="1"/>
          <p:nvPr/>
        </p:nvSpPr>
        <p:spPr>
          <a:xfrm>
            <a:off x="4025104" y="5429115"/>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217" name="Google Shape;217;p15"/>
          <p:cNvSpPr txBox="1"/>
          <p:nvPr/>
        </p:nvSpPr>
        <p:spPr>
          <a:xfrm>
            <a:off x="8298406" y="5449189"/>
            <a:ext cx="619436"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218" name="Google Shape;218;p15"/>
          <p:cNvSpPr/>
          <p:nvPr/>
        </p:nvSpPr>
        <p:spPr>
          <a:xfrm>
            <a:off x="2152271" y="728083"/>
            <a:ext cx="2028777"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Instrumento de</a:t>
            </a:r>
            <a:r>
              <a:rPr lang="es-MX" sz="1400" b="1" u="sng">
                <a:solidFill>
                  <a:srgbClr val="00B0F0"/>
                </a:solidFill>
                <a:latin typeface="Calibri"/>
                <a:ea typeface="Calibri"/>
                <a:cs typeface="Calibri"/>
                <a:sym typeface="Calibri"/>
              </a:rPr>
              <a:t> </a:t>
            </a:r>
            <a:r>
              <a:rPr lang="es-MX" sz="1400" b="1">
                <a:solidFill>
                  <a:srgbClr val="00B0F0"/>
                </a:solidFill>
                <a:latin typeface="Calibri"/>
                <a:ea typeface="Calibri"/>
                <a:cs typeface="Calibri"/>
                <a:sym typeface="Calibri"/>
              </a:rPr>
              <a:t>observación</a:t>
            </a:r>
            <a:endParaRPr sz="1400" b="1">
              <a:solidFill>
                <a:srgbClr val="00B0F0"/>
              </a:solidFill>
              <a:latin typeface="Calibri"/>
              <a:ea typeface="Calibri"/>
              <a:cs typeface="Calibri"/>
              <a:sym typeface="Calibri"/>
            </a:endParaRPr>
          </a:p>
        </p:txBody>
      </p:sp>
      <p:sp>
        <p:nvSpPr>
          <p:cNvPr id="219" name="Google Shape;219;p15"/>
          <p:cNvSpPr txBox="1"/>
          <p:nvPr/>
        </p:nvSpPr>
        <p:spPr>
          <a:xfrm>
            <a:off x="8281986" y="1841625"/>
            <a:ext cx="67030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pic>
        <p:nvPicPr>
          <p:cNvPr id="220" name="Google Shape;220;p15"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221" name="Google Shape;221;p15"/>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222" name="Google Shape;222;p15"/>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223" name="Google Shape;223;p15"/>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228" name="Google Shape;228;p15"/>
          <p:cNvSpPr txBox="1"/>
          <p:nvPr/>
        </p:nvSpPr>
        <p:spPr>
          <a:xfrm>
            <a:off x="3988882" y="3477909"/>
            <a:ext cx="51126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229" name="Google Shape;229;p15"/>
          <p:cNvSpPr txBox="1"/>
          <p:nvPr/>
        </p:nvSpPr>
        <p:spPr>
          <a:xfrm>
            <a:off x="8281986" y="3451990"/>
            <a:ext cx="571907"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230" name="Google Shape;230;p15"/>
          <p:cNvSpPr txBox="1"/>
          <p:nvPr/>
        </p:nvSpPr>
        <p:spPr>
          <a:xfrm>
            <a:off x="6206389" y="3477909"/>
            <a:ext cx="594819"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sp>
        <p:nvSpPr>
          <p:cNvPr id="231" name="Google Shape;231;p15"/>
          <p:cNvSpPr txBox="1"/>
          <p:nvPr/>
        </p:nvSpPr>
        <p:spPr>
          <a:xfrm>
            <a:off x="1677713" y="5412666"/>
            <a:ext cx="481655" cy="86177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232" name="Google Shape;232;p15"/>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233" name="Google Shape;233;p15"/>
          <p:cNvPicPr preferRelativeResize="0"/>
          <p:nvPr/>
        </p:nvPicPr>
        <p:blipFill rotWithShape="1">
          <a:blip r:embed="rId9">
            <a:alphaModFix/>
          </a:blip>
          <a:srcRect/>
          <a:stretch/>
        </p:blipFill>
        <p:spPr>
          <a:xfrm>
            <a:off x="8267403" y="4353813"/>
            <a:ext cx="373064" cy="227984"/>
          </a:xfrm>
          <a:prstGeom prst="rect">
            <a:avLst/>
          </a:prstGeom>
          <a:noFill/>
          <a:ln>
            <a:noFill/>
          </a:ln>
        </p:spPr>
      </p:pic>
      <p:sp>
        <p:nvSpPr>
          <p:cNvPr id="2" name="Google Shape;129;p13">
            <a:extLst>
              <a:ext uri="{FF2B5EF4-FFF2-40B4-BE49-F238E27FC236}">
                <a16:creationId xmlns:a16="http://schemas.microsoft.com/office/drawing/2014/main" id="{3461A339-7B38-4674-0D2E-0130A33F2BED}"/>
              </a:ext>
            </a:extLst>
          </p:cNvPr>
          <p:cNvSpPr txBox="1"/>
          <p:nvPr/>
        </p:nvSpPr>
        <p:spPr>
          <a:xfrm>
            <a:off x="744575" y="129395"/>
            <a:ext cx="23934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err="1">
                <a:solidFill>
                  <a:srgbClr val="FFC000"/>
                </a:solidFill>
                <a:latin typeface="Calibri"/>
                <a:ea typeface="Calibri"/>
                <a:cs typeface="Calibri"/>
                <a:sym typeface="Calibri"/>
              </a:rPr>
              <a:t>Mistery</a:t>
            </a:r>
            <a:r>
              <a:rPr lang="es-MX" sz="1400" b="1" dirty="0">
                <a:solidFill>
                  <a:srgbClr val="FFC000"/>
                </a:solidFill>
                <a:latin typeface="Calibri"/>
                <a:ea typeface="Calibri"/>
                <a:cs typeface="Calibri"/>
                <a:sym typeface="Calibri"/>
              </a:rPr>
              <a:t> </a:t>
            </a:r>
            <a:r>
              <a:rPr lang="es-MX" sz="1400" b="1" dirty="0" err="1">
                <a:solidFill>
                  <a:srgbClr val="FFC000"/>
                </a:solidFill>
                <a:latin typeface="Calibri"/>
                <a:ea typeface="Calibri"/>
                <a:cs typeface="Calibri"/>
                <a:sym typeface="Calibri"/>
              </a:rPr>
              <a:t>Shopper</a:t>
            </a:r>
            <a:endParaRPr sz="1400" b="1" dirty="0">
              <a:solidFill>
                <a:srgbClr val="FFC000"/>
              </a:solidFill>
              <a:latin typeface="Calibri"/>
              <a:ea typeface="Calibri"/>
              <a:cs typeface="Calibri"/>
              <a:sym typeface="Calibri"/>
            </a:endParaRPr>
          </a:p>
        </p:txBody>
      </p:sp>
      <p:sp>
        <p:nvSpPr>
          <p:cNvPr id="3" name="Google Shape;130;p13">
            <a:extLst>
              <a:ext uri="{FF2B5EF4-FFF2-40B4-BE49-F238E27FC236}">
                <a16:creationId xmlns:a16="http://schemas.microsoft.com/office/drawing/2014/main" id="{0A58DC8B-9D73-5C88-9856-1AD5E57E0C3E}"/>
              </a:ext>
            </a:extLst>
          </p:cNvPr>
          <p:cNvSpPr txBox="1"/>
          <p:nvPr/>
        </p:nvSpPr>
        <p:spPr>
          <a:xfrm>
            <a:off x="2401570"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Materia </a:t>
            </a:r>
            <a:endParaRPr dirty="0"/>
          </a:p>
        </p:txBody>
      </p:sp>
      <p:sp>
        <p:nvSpPr>
          <p:cNvPr id="4" name="Google Shape;131;p13">
            <a:extLst>
              <a:ext uri="{FF2B5EF4-FFF2-40B4-BE49-F238E27FC236}">
                <a16:creationId xmlns:a16="http://schemas.microsoft.com/office/drawing/2014/main" id="{CFBC25A1-317B-603E-4D1B-4B46E0D51B4F}"/>
              </a:ext>
            </a:extLst>
          </p:cNvPr>
          <p:cNvSpPr txBox="1"/>
          <p:nvPr/>
        </p:nvSpPr>
        <p:spPr>
          <a:xfrm>
            <a:off x="4411292" y="47827"/>
            <a:ext cx="3338836"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del docente</a:t>
            </a:r>
            <a:endParaRPr sz="1100" dirty="0">
              <a:solidFill>
                <a:srgbClr val="7F7F7F"/>
              </a:solidFill>
              <a:latin typeface="Calibri"/>
              <a:ea typeface="Calibri"/>
              <a:cs typeface="Calibri"/>
              <a:sym typeface="Calibri"/>
            </a:endParaRPr>
          </a:p>
        </p:txBody>
      </p:sp>
      <p:sp>
        <p:nvSpPr>
          <p:cNvPr id="5" name="Google Shape;132;p13">
            <a:extLst>
              <a:ext uri="{FF2B5EF4-FFF2-40B4-BE49-F238E27FC236}">
                <a16:creationId xmlns:a16="http://schemas.microsoft.com/office/drawing/2014/main" id="{843E082F-6BE7-D293-4BD2-647358F1D2D3}"/>
              </a:ext>
            </a:extLst>
          </p:cNvPr>
          <p:cNvSpPr txBox="1"/>
          <p:nvPr/>
        </p:nvSpPr>
        <p:spPr>
          <a:xfrm>
            <a:off x="4411293" y="351131"/>
            <a:ext cx="333883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Nombre de la actividad</a:t>
            </a:r>
            <a:endParaRPr sz="1100" dirty="0">
              <a:solidFill>
                <a:srgbClr val="7F7F7F"/>
              </a:solidFill>
              <a:latin typeface="Calibri"/>
              <a:ea typeface="Calibri"/>
              <a:cs typeface="Calibri"/>
              <a:sym typeface="Calibri"/>
            </a:endParaRPr>
          </a:p>
        </p:txBody>
      </p:sp>
      <p:sp>
        <p:nvSpPr>
          <p:cNvPr id="6" name="Google Shape;140;p13">
            <a:extLst>
              <a:ext uri="{FF2B5EF4-FFF2-40B4-BE49-F238E27FC236}">
                <a16:creationId xmlns:a16="http://schemas.microsoft.com/office/drawing/2014/main" id="{CF964EC7-D8CE-F71C-FCA4-0C368342D690}"/>
              </a:ext>
            </a:extLst>
          </p:cNvPr>
          <p:cNvSpPr txBox="1"/>
          <p:nvPr/>
        </p:nvSpPr>
        <p:spPr>
          <a:xfrm>
            <a:off x="2398140"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Semestre </a:t>
            </a:r>
            <a:endParaRPr/>
          </a:p>
        </p:txBody>
      </p:sp>
      <p:pic>
        <p:nvPicPr>
          <p:cNvPr id="7" name="Gráfico 6" descr="Bolsa para la compra con relleno sólido">
            <a:extLst>
              <a:ext uri="{FF2B5EF4-FFF2-40B4-BE49-F238E27FC236}">
                <a16:creationId xmlns:a16="http://schemas.microsoft.com/office/drawing/2014/main" id="{F3EC7222-666D-54CA-0497-1901F099166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0099" y="93372"/>
            <a:ext cx="523221" cy="523221"/>
          </a:xfrm>
          <a:prstGeom prst="rect">
            <a:avLst/>
          </a:prstGeom>
        </p:spPr>
      </p:pic>
      <p:sp>
        <p:nvSpPr>
          <p:cNvPr id="8" name="CuadroTexto 7">
            <a:extLst>
              <a:ext uri="{FF2B5EF4-FFF2-40B4-BE49-F238E27FC236}">
                <a16:creationId xmlns:a16="http://schemas.microsoft.com/office/drawing/2014/main" id="{576554D8-F75C-3D57-F47A-2534D865F059}"/>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3" ma:contentTypeDescription="Crear nuevo documento." ma:contentTypeScope="" ma:versionID="eb8dc277ed6129e70b5564fdf81e96b3">
  <xsd:schema xmlns:xsd="http://www.w3.org/2001/XMLSchema" xmlns:xs="http://www.w3.org/2001/XMLSchema" xmlns:p="http://schemas.microsoft.com/office/2006/metadata/properties" xmlns:ns1="http://schemas.microsoft.com/sharepoint/v3" xmlns:ns2="2adb2dab-6459-403f-93cd-06ef94292f78" targetNamespace="http://schemas.microsoft.com/office/2006/metadata/properties" ma:root="true" ma:fieldsID="dbb485f804fdf8c69163a380a86c8c2b" ns1:_="" ns2:_="">
    <xsd:import namespace="http://schemas.microsoft.com/sharepoint/v3"/>
    <xsd:import namespace="2adb2dab-6459-403f-93cd-06ef94292f7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db2dab-6459-403f-93cd-06ef94292f7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2C6F62-2423-41C9-B38B-A0968B3AE4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b2dab-6459-403f-93cd-06ef94292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E97C74-4CC1-4461-BEA4-B2169B1A9AC7}">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36EF54EB-EB3C-4DCA-94BE-75F282F159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TotalTime>
  <Words>840</Words>
  <Application>Microsoft Office PowerPoint</Application>
  <PresentationFormat>On-screen Show (4:3)</PresentationFormat>
  <Paragraphs>140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Laura Patricia Zepeda Orantes</cp:lastModifiedBy>
  <cp:revision>6</cp:revision>
  <dcterms:modified xsi:type="dcterms:W3CDTF">2024-04-16T17:53:17Z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