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65" r:id="rId5"/>
    <p:sldId id="267" r:id="rId6"/>
    <p:sldId id="268" r:id="rId7"/>
  </p:sldIdLst>
  <p:sldSz cx="9144000" cy="6858000" type="screen4x3"/>
  <p:notesSz cx="7023100" cy="93091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anvas de diseño (indicaciones)" id="{C31807CD-B154-439D-BF0E-F9C9E4F25451}">
          <p14:sldIdLst>
            <p14:sldId id="265"/>
          </p14:sldIdLst>
        </p14:section>
        <p14:section name="Ejemplo" id="{AA048A35-EA6D-43B8-846F-B4A9F1880C99}">
          <p14:sldIdLst>
            <p14:sldId id="267"/>
          </p14:sldIdLst>
        </p14:section>
        <p14:section name="Plantilla de trabajo" id="{164BF94F-024B-4DC4-955C-983FA72874B7}">
          <p14:sldIdLst>
            <p14:sldId id="268"/>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FFC000"/>
    <a:srgbClr val="E59E35"/>
    <a:srgbClr val="B9A360"/>
    <a:srgbClr val="4FA8B1"/>
    <a:srgbClr val="0071C2"/>
    <a:srgbClr val="007DDA"/>
    <a:srgbClr val="F12D2D"/>
    <a:srgbClr val="EDC9C9"/>
    <a:srgbClr val="FFB7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68" autoAdjust="0"/>
    <p:restoredTop sz="92518" autoAdjust="0"/>
  </p:normalViewPr>
  <p:slideViewPr>
    <p:cSldViewPr>
      <p:cViewPr varScale="1">
        <p:scale>
          <a:sx n="66" d="100"/>
          <a:sy n="66" d="100"/>
        </p:scale>
        <p:origin x="133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17" tIns="46659" rIns="93317" bIns="46659" rtlCol="0"/>
          <a:lstStyle>
            <a:lvl1pPr algn="r">
              <a:defRPr sz="1200"/>
            </a:lvl1pPr>
          </a:lstStyle>
          <a:p>
            <a:fld id="{479FEF38-24CA-444D-8E5D-5C6061C6B495}" type="datetimeFigureOut">
              <a:rPr lang="en-US" smtClean="0"/>
              <a:t>4/16/2024</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7" tIns="46659" rIns="93317" bIns="46659" rtlCol="0" anchor="b"/>
          <a:lstStyle>
            <a:lvl1pPr algn="r">
              <a:defRPr sz="1200"/>
            </a:lvl1pPr>
          </a:lstStyle>
          <a:p>
            <a:fld id="{0BEC1035-22C6-4F8A-960B-5C00BC661B2D}" type="slidenum">
              <a:rPr lang="en-US" smtClean="0"/>
              <a:t>‹#›</a:t>
            </a:fld>
            <a:endParaRPr lang="en-US"/>
          </a:p>
        </p:txBody>
      </p:sp>
    </p:spTree>
    <p:extLst>
      <p:ext uri="{BB962C8B-B14F-4D97-AF65-F5344CB8AC3E}">
        <p14:creationId xmlns:p14="http://schemas.microsoft.com/office/powerpoint/2010/main" val="4021885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4"/>
            <a:ext cx="2133600" cy="365125"/>
          </a:xfrm>
          <a:prstGeom prst="rect">
            <a:avLst/>
          </a:prstGeom>
        </p:spPr>
        <p:txBody>
          <a:bodyPr/>
          <a:lstStyle/>
          <a:p>
            <a:fld id="{8D2F9B37-4FC8-4EEB-BE2F-2081A1907109}" type="datetimeFigureOut">
              <a:rPr lang="en-US" smtClean="0"/>
              <a:t>4/16/2024</a:t>
            </a:fld>
            <a:endParaRPr lang="en-US"/>
          </a:p>
        </p:txBody>
      </p:sp>
      <p:sp>
        <p:nvSpPr>
          <p:cNvPr id="5" name="Footer Placeholder 4"/>
          <p:cNvSpPr>
            <a:spLocks noGrp="1"/>
          </p:cNvSpPr>
          <p:nvPr>
            <p:ph type="ftr" sz="quarter" idx="11"/>
          </p:nvPr>
        </p:nvSpPr>
        <p:spPr>
          <a:xfrm>
            <a:off x="3124200" y="6356354"/>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7B8CCAFD-1043-42B6-864E-C32A387FD4D1}" type="slidenum">
              <a:rPr lang="en-US" smtClean="0"/>
              <a:t>‹#›</a:t>
            </a:fld>
            <a:endParaRPr lang="en-US"/>
          </a:p>
        </p:txBody>
      </p:sp>
    </p:spTree>
    <p:extLst>
      <p:ext uri="{BB962C8B-B14F-4D97-AF65-F5344CB8AC3E}">
        <p14:creationId xmlns:p14="http://schemas.microsoft.com/office/powerpoint/2010/main" val="2744521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4"/>
            <a:ext cx="2133600" cy="365125"/>
          </a:xfrm>
          <a:prstGeom prst="rect">
            <a:avLst/>
          </a:prstGeom>
        </p:spPr>
        <p:txBody>
          <a:bodyPr/>
          <a:lstStyle/>
          <a:p>
            <a:fld id="{8D2F9B37-4FC8-4EEB-BE2F-2081A1907109}" type="datetimeFigureOut">
              <a:rPr lang="en-US" smtClean="0"/>
              <a:t>4/16/2024</a:t>
            </a:fld>
            <a:endParaRPr lang="en-US"/>
          </a:p>
        </p:txBody>
      </p:sp>
      <p:sp>
        <p:nvSpPr>
          <p:cNvPr id="5" name="Footer Placeholder 4"/>
          <p:cNvSpPr>
            <a:spLocks noGrp="1"/>
          </p:cNvSpPr>
          <p:nvPr>
            <p:ph type="ftr" sz="quarter" idx="11"/>
          </p:nvPr>
        </p:nvSpPr>
        <p:spPr>
          <a:xfrm>
            <a:off x="3124200" y="6356354"/>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7B8CCAFD-1043-42B6-864E-C32A387FD4D1}" type="slidenum">
              <a:rPr lang="en-US" smtClean="0"/>
              <a:t>‹#›</a:t>
            </a:fld>
            <a:endParaRPr lang="en-US"/>
          </a:p>
        </p:txBody>
      </p:sp>
    </p:spTree>
    <p:extLst>
      <p:ext uri="{BB962C8B-B14F-4D97-AF65-F5344CB8AC3E}">
        <p14:creationId xmlns:p14="http://schemas.microsoft.com/office/powerpoint/2010/main" val="309709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4"/>
            <a:ext cx="2133600" cy="365125"/>
          </a:xfrm>
          <a:prstGeom prst="rect">
            <a:avLst/>
          </a:prstGeom>
        </p:spPr>
        <p:txBody>
          <a:bodyPr/>
          <a:lstStyle/>
          <a:p>
            <a:fld id="{8D2F9B37-4FC8-4EEB-BE2F-2081A1907109}" type="datetimeFigureOut">
              <a:rPr lang="en-US" smtClean="0"/>
              <a:t>4/16/2024</a:t>
            </a:fld>
            <a:endParaRPr lang="en-US"/>
          </a:p>
        </p:txBody>
      </p:sp>
      <p:sp>
        <p:nvSpPr>
          <p:cNvPr id="5" name="Footer Placeholder 4"/>
          <p:cNvSpPr>
            <a:spLocks noGrp="1"/>
          </p:cNvSpPr>
          <p:nvPr>
            <p:ph type="ftr" sz="quarter" idx="11"/>
          </p:nvPr>
        </p:nvSpPr>
        <p:spPr>
          <a:xfrm>
            <a:off x="3124200" y="6356354"/>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7B8CCAFD-1043-42B6-864E-C32A387FD4D1}" type="slidenum">
              <a:rPr lang="en-US" smtClean="0"/>
              <a:t>‹#›</a:t>
            </a:fld>
            <a:endParaRPr lang="en-US"/>
          </a:p>
        </p:txBody>
      </p:sp>
    </p:spTree>
    <p:extLst>
      <p:ext uri="{BB962C8B-B14F-4D97-AF65-F5344CB8AC3E}">
        <p14:creationId xmlns:p14="http://schemas.microsoft.com/office/powerpoint/2010/main" val="2747014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4"/>
            <a:ext cx="2133600" cy="365125"/>
          </a:xfrm>
          <a:prstGeom prst="rect">
            <a:avLst/>
          </a:prstGeom>
        </p:spPr>
        <p:txBody>
          <a:bodyPr/>
          <a:lstStyle/>
          <a:p>
            <a:fld id="{8D2F9B37-4FC8-4EEB-BE2F-2081A1907109}" type="datetimeFigureOut">
              <a:rPr lang="en-US" smtClean="0"/>
              <a:t>4/16/2024</a:t>
            </a:fld>
            <a:endParaRPr lang="en-US"/>
          </a:p>
        </p:txBody>
      </p:sp>
      <p:sp>
        <p:nvSpPr>
          <p:cNvPr id="5" name="Footer Placeholder 4"/>
          <p:cNvSpPr>
            <a:spLocks noGrp="1"/>
          </p:cNvSpPr>
          <p:nvPr>
            <p:ph type="ftr" sz="quarter" idx="11"/>
          </p:nvPr>
        </p:nvSpPr>
        <p:spPr>
          <a:xfrm>
            <a:off x="3124200" y="6356354"/>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7B8CCAFD-1043-42B6-864E-C32A387FD4D1}" type="slidenum">
              <a:rPr lang="en-US" smtClean="0"/>
              <a:t>‹#›</a:t>
            </a:fld>
            <a:endParaRPr lang="en-US"/>
          </a:p>
        </p:txBody>
      </p:sp>
    </p:spTree>
    <p:extLst>
      <p:ext uri="{BB962C8B-B14F-4D97-AF65-F5344CB8AC3E}">
        <p14:creationId xmlns:p14="http://schemas.microsoft.com/office/powerpoint/2010/main" val="114303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4"/>
            <a:ext cx="2133600" cy="365125"/>
          </a:xfrm>
          <a:prstGeom prst="rect">
            <a:avLst/>
          </a:prstGeom>
        </p:spPr>
        <p:txBody>
          <a:bodyPr/>
          <a:lstStyle/>
          <a:p>
            <a:fld id="{8D2F9B37-4FC8-4EEB-BE2F-2081A1907109}" type="datetimeFigureOut">
              <a:rPr lang="en-US" smtClean="0"/>
              <a:t>4/16/2024</a:t>
            </a:fld>
            <a:endParaRPr lang="en-US"/>
          </a:p>
        </p:txBody>
      </p:sp>
      <p:sp>
        <p:nvSpPr>
          <p:cNvPr id="5" name="Footer Placeholder 4"/>
          <p:cNvSpPr>
            <a:spLocks noGrp="1"/>
          </p:cNvSpPr>
          <p:nvPr>
            <p:ph type="ftr" sz="quarter" idx="11"/>
          </p:nvPr>
        </p:nvSpPr>
        <p:spPr>
          <a:xfrm>
            <a:off x="3124200" y="6356354"/>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7B8CCAFD-1043-42B6-864E-C32A387FD4D1}" type="slidenum">
              <a:rPr lang="en-US" smtClean="0"/>
              <a:t>‹#›</a:t>
            </a:fld>
            <a:endParaRPr lang="en-US"/>
          </a:p>
        </p:txBody>
      </p:sp>
    </p:spTree>
    <p:extLst>
      <p:ext uri="{BB962C8B-B14F-4D97-AF65-F5344CB8AC3E}">
        <p14:creationId xmlns:p14="http://schemas.microsoft.com/office/powerpoint/2010/main" val="3845868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4"/>
            <a:ext cx="2133600" cy="365125"/>
          </a:xfrm>
          <a:prstGeom prst="rect">
            <a:avLst/>
          </a:prstGeom>
        </p:spPr>
        <p:txBody>
          <a:bodyPr/>
          <a:lstStyle/>
          <a:p>
            <a:fld id="{8D2F9B37-4FC8-4EEB-BE2F-2081A1907109}" type="datetimeFigureOut">
              <a:rPr lang="en-US" smtClean="0"/>
              <a:t>4/16/2024</a:t>
            </a:fld>
            <a:endParaRPr lang="en-US"/>
          </a:p>
        </p:txBody>
      </p:sp>
      <p:sp>
        <p:nvSpPr>
          <p:cNvPr id="6" name="Footer Placeholder 5"/>
          <p:cNvSpPr>
            <a:spLocks noGrp="1"/>
          </p:cNvSpPr>
          <p:nvPr>
            <p:ph type="ftr" sz="quarter" idx="11"/>
          </p:nvPr>
        </p:nvSpPr>
        <p:spPr>
          <a:xfrm>
            <a:off x="3124200" y="6356354"/>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7B8CCAFD-1043-42B6-864E-C32A387FD4D1}" type="slidenum">
              <a:rPr lang="en-US" smtClean="0"/>
              <a:t>‹#›</a:t>
            </a:fld>
            <a:endParaRPr lang="en-US"/>
          </a:p>
        </p:txBody>
      </p:sp>
    </p:spTree>
    <p:extLst>
      <p:ext uri="{BB962C8B-B14F-4D97-AF65-F5344CB8AC3E}">
        <p14:creationId xmlns:p14="http://schemas.microsoft.com/office/powerpoint/2010/main" val="2807593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4"/>
            <a:ext cx="2133600" cy="365125"/>
          </a:xfrm>
          <a:prstGeom prst="rect">
            <a:avLst/>
          </a:prstGeom>
        </p:spPr>
        <p:txBody>
          <a:bodyPr/>
          <a:lstStyle/>
          <a:p>
            <a:fld id="{8D2F9B37-4FC8-4EEB-BE2F-2081A1907109}" type="datetimeFigureOut">
              <a:rPr lang="en-US" smtClean="0"/>
              <a:t>4/16/2024</a:t>
            </a:fld>
            <a:endParaRPr lang="en-US"/>
          </a:p>
        </p:txBody>
      </p:sp>
      <p:sp>
        <p:nvSpPr>
          <p:cNvPr id="8" name="Footer Placeholder 7"/>
          <p:cNvSpPr>
            <a:spLocks noGrp="1"/>
          </p:cNvSpPr>
          <p:nvPr>
            <p:ph type="ftr" sz="quarter" idx="11"/>
          </p:nvPr>
        </p:nvSpPr>
        <p:spPr>
          <a:xfrm>
            <a:off x="3124200" y="6356354"/>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4"/>
            <a:ext cx="2133600" cy="365125"/>
          </a:xfrm>
          <a:prstGeom prst="rect">
            <a:avLst/>
          </a:prstGeom>
        </p:spPr>
        <p:txBody>
          <a:bodyPr/>
          <a:lstStyle/>
          <a:p>
            <a:fld id="{7B8CCAFD-1043-42B6-864E-C32A387FD4D1}" type="slidenum">
              <a:rPr lang="en-US" smtClean="0"/>
              <a:t>‹#›</a:t>
            </a:fld>
            <a:endParaRPr lang="en-US"/>
          </a:p>
        </p:txBody>
      </p:sp>
    </p:spTree>
    <p:extLst>
      <p:ext uri="{BB962C8B-B14F-4D97-AF65-F5344CB8AC3E}">
        <p14:creationId xmlns:p14="http://schemas.microsoft.com/office/powerpoint/2010/main" val="1253650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4"/>
            <a:ext cx="2133600" cy="365125"/>
          </a:xfrm>
          <a:prstGeom prst="rect">
            <a:avLst/>
          </a:prstGeom>
        </p:spPr>
        <p:txBody>
          <a:bodyPr/>
          <a:lstStyle/>
          <a:p>
            <a:fld id="{8D2F9B37-4FC8-4EEB-BE2F-2081A1907109}" type="datetimeFigureOut">
              <a:rPr lang="en-US" smtClean="0"/>
              <a:t>4/16/2024</a:t>
            </a:fld>
            <a:endParaRPr lang="en-US"/>
          </a:p>
        </p:txBody>
      </p:sp>
      <p:sp>
        <p:nvSpPr>
          <p:cNvPr id="4" name="Footer Placeholder 3"/>
          <p:cNvSpPr>
            <a:spLocks noGrp="1"/>
          </p:cNvSpPr>
          <p:nvPr>
            <p:ph type="ftr" sz="quarter" idx="11"/>
          </p:nvPr>
        </p:nvSpPr>
        <p:spPr>
          <a:xfrm>
            <a:off x="3124200" y="6356354"/>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4"/>
            <a:ext cx="2133600" cy="365125"/>
          </a:xfrm>
          <a:prstGeom prst="rect">
            <a:avLst/>
          </a:prstGeom>
        </p:spPr>
        <p:txBody>
          <a:bodyPr/>
          <a:lstStyle/>
          <a:p>
            <a:fld id="{7B8CCAFD-1043-42B6-864E-C32A387FD4D1}" type="slidenum">
              <a:rPr lang="en-US" smtClean="0"/>
              <a:t>‹#›</a:t>
            </a:fld>
            <a:endParaRPr lang="en-US"/>
          </a:p>
        </p:txBody>
      </p:sp>
    </p:spTree>
    <p:extLst>
      <p:ext uri="{BB962C8B-B14F-4D97-AF65-F5344CB8AC3E}">
        <p14:creationId xmlns:p14="http://schemas.microsoft.com/office/powerpoint/2010/main" val="3592762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4"/>
            <a:ext cx="2133600" cy="365125"/>
          </a:xfrm>
          <a:prstGeom prst="rect">
            <a:avLst/>
          </a:prstGeom>
        </p:spPr>
        <p:txBody>
          <a:bodyPr/>
          <a:lstStyle/>
          <a:p>
            <a:fld id="{8D2F9B37-4FC8-4EEB-BE2F-2081A1907109}" type="datetimeFigureOut">
              <a:rPr lang="en-US" smtClean="0"/>
              <a:t>4/16/2024</a:t>
            </a:fld>
            <a:endParaRPr lang="en-US"/>
          </a:p>
        </p:txBody>
      </p:sp>
    </p:spTree>
    <p:extLst>
      <p:ext uri="{BB962C8B-B14F-4D97-AF65-F5344CB8AC3E}">
        <p14:creationId xmlns:p14="http://schemas.microsoft.com/office/powerpoint/2010/main" val="3338751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4"/>
            <a:ext cx="2133600" cy="365125"/>
          </a:xfrm>
          <a:prstGeom prst="rect">
            <a:avLst/>
          </a:prstGeom>
        </p:spPr>
        <p:txBody>
          <a:bodyPr/>
          <a:lstStyle/>
          <a:p>
            <a:fld id="{8D2F9B37-4FC8-4EEB-BE2F-2081A1907109}" type="datetimeFigureOut">
              <a:rPr lang="en-US" smtClean="0"/>
              <a:t>4/16/2024</a:t>
            </a:fld>
            <a:endParaRPr lang="en-US"/>
          </a:p>
        </p:txBody>
      </p:sp>
      <p:sp>
        <p:nvSpPr>
          <p:cNvPr id="6" name="Footer Placeholder 5"/>
          <p:cNvSpPr>
            <a:spLocks noGrp="1"/>
          </p:cNvSpPr>
          <p:nvPr>
            <p:ph type="ftr" sz="quarter" idx="11"/>
          </p:nvPr>
        </p:nvSpPr>
        <p:spPr>
          <a:xfrm>
            <a:off x="3124200" y="6356354"/>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7B8CCAFD-1043-42B6-864E-C32A387FD4D1}" type="slidenum">
              <a:rPr lang="en-US" smtClean="0"/>
              <a:t>‹#›</a:t>
            </a:fld>
            <a:endParaRPr lang="en-US"/>
          </a:p>
        </p:txBody>
      </p:sp>
    </p:spTree>
    <p:extLst>
      <p:ext uri="{BB962C8B-B14F-4D97-AF65-F5344CB8AC3E}">
        <p14:creationId xmlns:p14="http://schemas.microsoft.com/office/powerpoint/2010/main" val="1884746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4"/>
            <a:ext cx="2133600" cy="365125"/>
          </a:xfrm>
          <a:prstGeom prst="rect">
            <a:avLst/>
          </a:prstGeom>
        </p:spPr>
        <p:txBody>
          <a:bodyPr/>
          <a:lstStyle/>
          <a:p>
            <a:fld id="{8D2F9B37-4FC8-4EEB-BE2F-2081A1907109}" type="datetimeFigureOut">
              <a:rPr lang="en-US" smtClean="0"/>
              <a:t>4/16/2024</a:t>
            </a:fld>
            <a:endParaRPr lang="en-US"/>
          </a:p>
        </p:txBody>
      </p:sp>
      <p:sp>
        <p:nvSpPr>
          <p:cNvPr id="6" name="Footer Placeholder 5"/>
          <p:cNvSpPr>
            <a:spLocks noGrp="1"/>
          </p:cNvSpPr>
          <p:nvPr>
            <p:ph type="ftr" sz="quarter" idx="11"/>
          </p:nvPr>
        </p:nvSpPr>
        <p:spPr>
          <a:xfrm>
            <a:off x="3124200" y="6356354"/>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7B8CCAFD-1043-42B6-864E-C32A387FD4D1}" type="slidenum">
              <a:rPr lang="en-US" smtClean="0"/>
              <a:t>‹#›</a:t>
            </a:fld>
            <a:endParaRPr lang="en-US"/>
          </a:p>
        </p:txBody>
      </p:sp>
    </p:spTree>
    <p:extLst>
      <p:ext uri="{BB962C8B-B14F-4D97-AF65-F5344CB8AC3E}">
        <p14:creationId xmlns:p14="http://schemas.microsoft.com/office/powerpoint/2010/main" val="2837862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creativecommons.org/licenses/by-sa/4.0/deed.es"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5"/>
            <a:ext cx="8229600" cy="281939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Google Shape;12;p1">
            <a:extLst>
              <a:ext uri="{FF2B5EF4-FFF2-40B4-BE49-F238E27FC236}">
                <a16:creationId xmlns:a16="http://schemas.microsoft.com/office/drawing/2014/main" id="{4E1CED19-2D9C-7774-B353-7F5C13E297D4}"/>
              </a:ext>
            </a:extLst>
          </p:cNvPr>
          <p:cNvSpPr txBox="1">
            <a:spLocks noGrp="1"/>
          </p:cNvSpPr>
          <p:nvPr>
            <p:ph type="dt" idx="2"/>
          </p:nvPr>
        </p:nvSpPr>
        <p:spPr>
          <a:xfrm>
            <a:off x="457200" y="6356354"/>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7" name="Google Shape;13;p1">
            <a:extLst>
              <a:ext uri="{FF2B5EF4-FFF2-40B4-BE49-F238E27FC236}">
                <a16:creationId xmlns:a16="http://schemas.microsoft.com/office/drawing/2014/main" id="{7CF48B15-153F-B208-1F19-AB746BBF01FB}"/>
              </a:ext>
            </a:extLst>
          </p:cNvPr>
          <p:cNvSpPr txBox="1">
            <a:spLocks noGrp="1"/>
          </p:cNvSpPr>
          <p:nvPr>
            <p:ph type="ftr" idx="3"/>
          </p:nvPr>
        </p:nvSpPr>
        <p:spPr>
          <a:xfrm>
            <a:off x="3124200" y="6356354"/>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8" name="Google Shape;14;p1">
            <a:extLst>
              <a:ext uri="{FF2B5EF4-FFF2-40B4-BE49-F238E27FC236}">
                <a16:creationId xmlns:a16="http://schemas.microsoft.com/office/drawing/2014/main" id="{CD9E2FB3-2191-35CE-56C4-21307E8705D8}"/>
              </a:ext>
            </a:extLst>
          </p:cNvPr>
          <p:cNvSpPr txBox="1">
            <a:spLocks noGrp="1"/>
          </p:cNvSpPr>
          <p:nvPr>
            <p:ph type="sldNum" idx="4"/>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a:t>
            </a:fld>
            <a:endParaRPr/>
          </a:p>
        </p:txBody>
      </p:sp>
      <p:sp>
        <p:nvSpPr>
          <p:cNvPr id="19" name="Google Shape;15;p1">
            <a:extLst>
              <a:ext uri="{FF2B5EF4-FFF2-40B4-BE49-F238E27FC236}">
                <a16:creationId xmlns:a16="http://schemas.microsoft.com/office/drawing/2014/main" id="{C3AF1A77-8BBA-3B95-9D18-7839EE973231}"/>
              </a:ext>
            </a:extLst>
          </p:cNvPr>
          <p:cNvSpPr txBox="1"/>
          <p:nvPr userDrawn="1"/>
        </p:nvSpPr>
        <p:spPr>
          <a:xfrm>
            <a:off x="838200" y="6356352"/>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s-MX" sz="1200" b="0" i="0" u="none" strike="noStrike" cap="none">
                <a:solidFill>
                  <a:srgbClr val="888888"/>
                </a:solidFill>
                <a:latin typeface="Calibri"/>
                <a:ea typeface="Calibri"/>
                <a:cs typeface="Calibri"/>
                <a:sym typeface="Calibri"/>
              </a:rPr>
              <a:t>10-May-19</a:t>
            </a:r>
            <a:endParaRPr sz="1200" b="0" i="0" u="none" strike="noStrike" cap="none">
              <a:solidFill>
                <a:srgbClr val="888888"/>
              </a:solidFill>
              <a:latin typeface="Calibri"/>
              <a:ea typeface="Calibri"/>
              <a:cs typeface="Calibri"/>
              <a:sym typeface="Calibri"/>
            </a:endParaRPr>
          </a:p>
        </p:txBody>
      </p:sp>
      <p:sp>
        <p:nvSpPr>
          <p:cNvPr id="20" name="Google Shape;16;p1">
            <a:extLst>
              <a:ext uri="{FF2B5EF4-FFF2-40B4-BE49-F238E27FC236}">
                <a16:creationId xmlns:a16="http://schemas.microsoft.com/office/drawing/2014/main" id="{DE12B6B7-C5FD-1AAC-D3F4-283EDF7B20D8}"/>
              </a:ext>
            </a:extLst>
          </p:cNvPr>
          <p:cNvSpPr txBox="1"/>
          <p:nvPr userDrawn="1"/>
        </p:nvSpPr>
        <p:spPr>
          <a:xfrm>
            <a:off x="5647357" y="6353128"/>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MX"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
        <p:nvSpPr>
          <p:cNvPr id="21" name="Google Shape;17;p1">
            <a:extLst>
              <a:ext uri="{FF2B5EF4-FFF2-40B4-BE49-F238E27FC236}">
                <a16:creationId xmlns:a16="http://schemas.microsoft.com/office/drawing/2014/main" id="{09169390-4D10-9C74-8FD8-15F40C4681C0}"/>
              </a:ext>
            </a:extLst>
          </p:cNvPr>
          <p:cNvSpPr/>
          <p:nvPr userDrawn="1"/>
        </p:nvSpPr>
        <p:spPr>
          <a:xfrm>
            <a:off x="0" y="6248569"/>
            <a:ext cx="9144000" cy="609431"/>
          </a:xfrm>
          <a:prstGeom prst="rect">
            <a:avLst/>
          </a:prstGeom>
          <a:solidFill>
            <a:srgbClr val="17375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cxnSp>
        <p:nvCxnSpPr>
          <p:cNvPr id="22" name="Google Shape;22;p1">
            <a:extLst>
              <a:ext uri="{FF2B5EF4-FFF2-40B4-BE49-F238E27FC236}">
                <a16:creationId xmlns:a16="http://schemas.microsoft.com/office/drawing/2014/main" id="{CB2AE68A-E060-54C0-A3B8-CC3CBCC2B6E1}"/>
              </a:ext>
            </a:extLst>
          </p:cNvPr>
          <p:cNvCxnSpPr/>
          <p:nvPr userDrawn="1"/>
        </p:nvCxnSpPr>
        <p:spPr>
          <a:xfrm>
            <a:off x="1543728" y="6332725"/>
            <a:ext cx="0" cy="432000"/>
          </a:xfrm>
          <a:prstGeom prst="straightConnector1">
            <a:avLst/>
          </a:prstGeom>
          <a:noFill/>
          <a:ln w="9525" cap="flat" cmpd="sng">
            <a:solidFill>
              <a:srgbClr val="A5A5A5"/>
            </a:solidFill>
            <a:prstDash val="solid"/>
            <a:round/>
            <a:headEnd type="none" w="sm" len="sm"/>
            <a:tailEnd type="none" w="sm" len="sm"/>
          </a:ln>
        </p:spPr>
      </p:cxnSp>
      <p:sp>
        <p:nvSpPr>
          <p:cNvPr id="23" name="Google Shape;23;p1">
            <a:extLst>
              <a:ext uri="{FF2B5EF4-FFF2-40B4-BE49-F238E27FC236}">
                <a16:creationId xmlns:a16="http://schemas.microsoft.com/office/drawing/2014/main" id="{FD925618-0EF1-BF20-1008-C1992EF73EBB}"/>
              </a:ext>
            </a:extLst>
          </p:cNvPr>
          <p:cNvSpPr/>
          <p:nvPr userDrawn="1"/>
        </p:nvSpPr>
        <p:spPr>
          <a:xfrm>
            <a:off x="6029491" y="6317893"/>
            <a:ext cx="2055093" cy="2308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900"/>
              <a:buFont typeface="Arial"/>
              <a:buNone/>
            </a:pPr>
            <a:endParaRPr sz="800" b="0" i="1" u="none" strike="noStrike" cap="none" dirty="0">
              <a:solidFill>
                <a:schemeClr val="lt1"/>
              </a:solidFill>
              <a:latin typeface="Calibri"/>
              <a:ea typeface="Calibri"/>
              <a:cs typeface="Calibri"/>
              <a:sym typeface="Calibri"/>
            </a:endParaRPr>
          </a:p>
        </p:txBody>
      </p:sp>
      <p:pic>
        <p:nvPicPr>
          <p:cNvPr id="24" name="Imagen 23" descr="Imagen que contiene Texto&#10;&#10;Descripción generada automáticamente">
            <a:extLst>
              <a:ext uri="{FF2B5EF4-FFF2-40B4-BE49-F238E27FC236}">
                <a16:creationId xmlns:a16="http://schemas.microsoft.com/office/drawing/2014/main" id="{1370413F-1D62-DF2F-8E09-5919C2516CB2}"/>
              </a:ext>
            </a:extLst>
          </p:cNvPr>
          <p:cNvPicPr>
            <a:picLocks noChangeAspect="1"/>
          </p:cNvPicPr>
          <p:nvPr userDrawn="1"/>
        </p:nvPicPr>
        <p:blipFill>
          <a:blip r:embed="rId13"/>
          <a:stretch>
            <a:fillRect/>
          </a:stretch>
        </p:blipFill>
        <p:spPr>
          <a:xfrm>
            <a:off x="166936" y="6401408"/>
            <a:ext cx="1293441" cy="345508"/>
          </a:xfrm>
          <a:prstGeom prst="rect">
            <a:avLst/>
          </a:prstGeom>
        </p:spPr>
      </p:pic>
      <p:sp>
        <p:nvSpPr>
          <p:cNvPr id="25" name="Rectangle 7">
            <a:extLst>
              <a:ext uri="{FF2B5EF4-FFF2-40B4-BE49-F238E27FC236}">
                <a16:creationId xmlns:a16="http://schemas.microsoft.com/office/drawing/2014/main" id="{B8C25399-8757-F2BA-B989-A844E960E00F}"/>
              </a:ext>
            </a:extLst>
          </p:cNvPr>
          <p:cNvSpPr/>
          <p:nvPr userDrawn="1"/>
        </p:nvSpPr>
        <p:spPr>
          <a:xfrm>
            <a:off x="2572801" y="6247472"/>
            <a:ext cx="6494996" cy="415498"/>
          </a:xfrm>
          <a:prstGeom prst="rect">
            <a:avLst/>
          </a:prstGeom>
        </p:spPr>
        <p:txBody>
          <a:bodyPr wrap="square">
            <a:spAutoFit/>
          </a:bodyPr>
          <a:lstStyle/>
          <a:p>
            <a:r>
              <a:rPr lang="en-US" sz="700" dirty="0">
                <a:solidFill>
                  <a:schemeClr val="bg1"/>
                </a:solidFill>
                <a:latin typeface="Calibri" panose="020F0502020204030204" pitchFamily="34" charset="0"/>
                <a:cs typeface="Calibri" panose="020F0502020204030204" pitchFamily="34" charset="0"/>
              </a:rPr>
              <a:t>Dirección de </a:t>
            </a:r>
            <a:r>
              <a:rPr lang="en-US" sz="700" dirty="0" err="1">
                <a:solidFill>
                  <a:schemeClr val="bg1"/>
                </a:solidFill>
                <a:latin typeface="Calibri" panose="020F0502020204030204" pitchFamily="34" charset="0"/>
                <a:cs typeface="Calibri" panose="020F0502020204030204" pitchFamily="34" charset="0"/>
              </a:rPr>
              <a:t>Diseño</a:t>
            </a:r>
            <a:r>
              <a:rPr lang="en-US" sz="700" dirty="0">
                <a:solidFill>
                  <a:schemeClr val="bg1"/>
                </a:solidFill>
                <a:latin typeface="Calibri" panose="020F0502020204030204" pitchFamily="34" charset="0"/>
                <a:cs typeface="Calibri" panose="020F0502020204030204" pitchFamily="34" charset="0"/>
              </a:rPr>
              <a:t> y Arquitectura Pedagógica. (2023). Canvas de </a:t>
            </a:r>
            <a:r>
              <a:rPr lang="en-US" sz="700" dirty="0" err="1">
                <a:solidFill>
                  <a:schemeClr val="bg1"/>
                </a:solidFill>
                <a:latin typeface="Calibri" panose="020F0502020204030204" pitchFamily="34" charset="0"/>
                <a:cs typeface="Calibri" panose="020F0502020204030204" pitchFamily="34" charset="0"/>
              </a:rPr>
              <a:t>diseño</a:t>
            </a:r>
            <a:r>
              <a:rPr lang="en-US" sz="700" dirty="0">
                <a:solidFill>
                  <a:schemeClr val="bg1"/>
                </a:solidFill>
                <a:latin typeface="Calibri" panose="020F0502020204030204" pitchFamily="34" charset="0"/>
                <a:cs typeface="Calibri" panose="020F0502020204030204" pitchFamily="34" charset="0"/>
              </a:rPr>
              <a:t> – Aprendizaje </a:t>
            </a:r>
            <a:r>
              <a:rPr lang="en-US" sz="700" dirty="0" err="1">
                <a:solidFill>
                  <a:schemeClr val="bg1"/>
                </a:solidFill>
                <a:latin typeface="Calibri" panose="020F0502020204030204" pitchFamily="34" charset="0"/>
                <a:cs typeface="Calibri" panose="020F0502020204030204" pitchFamily="34" charset="0"/>
              </a:rPr>
              <a:t>Basado</a:t>
            </a:r>
            <a:r>
              <a:rPr lang="en-US" sz="700" dirty="0">
                <a:solidFill>
                  <a:schemeClr val="bg1"/>
                </a:solidFill>
                <a:latin typeface="Calibri" panose="020F0502020204030204" pitchFamily="34" charset="0"/>
                <a:cs typeface="Calibri" panose="020F0502020204030204" pitchFamily="34" charset="0"/>
              </a:rPr>
              <a:t> </a:t>
            </a:r>
            <a:r>
              <a:rPr lang="en-US" sz="700" dirty="0" err="1">
                <a:solidFill>
                  <a:schemeClr val="bg1"/>
                </a:solidFill>
                <a:latin typeface="Calibri" panose="020F0502020204030204" pitchFamily="34" charset="0"/>
                <a:cs typeface="Calibri" panose="020F0502020204030204" pitchFamily="34" charset="0"/>
              </a:rPr>
              <a:t>en</a:t>
            </a:r>
            <a:r>
              <a:rPr lang="en-US" sz="700" dirty="0">
                <a:solidFill>
                  <a:schemeClr val="bg1"/>
                </a:solidFill>
                <a:latin typeface="Calibri" panose="020F0502020204030204" pitchFamily="34" charset="0"/>
                <a:cs typeface="Calibri" panose="020F0502020204030204" pitchFamily="34" charset="0"/>
              </a:rPr>
              <a:t> </a:t>
            </a:r>
            <a:r>
              <a:rPr lang="en-US" sz="700" dirty="0" err="1">
                <a:solidFill>
                  <a:schemeClr val="bg1"/>
                </a:solidFill>
                <a:latin typeface="Calibri" panose="020F0502020204030204" pitchFamily="34" charset="0"/>
                <a:cs typeface="Calibri" panose="020F0502020204030204" pitchFamily="34" charset="0"/>
              </a:rPr>
              <a:t>Problemas</a:t>
            </a:r>
            <a:r>
              <a:rPr lang="en-US" sz="700" dirty="0">
                <a:solidFill>
                  <a:schemeClr val="bg1"/>
                </a:solidFill>
                <a:latin typeface="Calibri" panose="020F0502020204030204" pitchFamily="34" charset="0"/>
                <a:cs typeface="Calibri" panose="020F0502020204030204" pitchFamily="34" charset="0"/>
              </a:rPr>
              <a:t> (PBL) [</a:t>
            </a:r>
            <a:r>
              <a:rPr lang="en-US" sz="700" dirty="0" err="1">
                <a:solidFill>
                  <a:schemeClr val="bg1"/>
                </a:solidFill>
                <a:latin typeface="Calibri" panose="020F0502020204030204" pitchFamily="34" charset="0"/>
                <a:cs typeface="Calibri" panose="020F0502020204030204" pitchFamily="34" charset="0"/>
              </a:rPr>
              <a:t>Documento</a:t>
            </a:r>
            <a:r>
              <a:rPr lang="en-US" sz="700" dirty="0">
                <a:solidFill>
                  <a:schemeClr val="bg1"/>
                </a:solidFill>
                <a:latin typeface="Calibri" panose="020F0502020204030204" pitchFamily="34" charset="0"/>
                <a:cs typeface="Calibri" panose="020F0502020204030204" pitchFamily="34" charset="0"/>
              </a:rPr>
              <a:t> PPT]. </a:t>
            </a:r>
            <a:r>
              <a:rPr lang="en-US" sz="700" i="1" dirty="0" err="1">
                <a:solidFill>
                  <a:schemeClr val="bg1"/>
                </a:solidFill>
                <a:latin typeface="Calibri" panose="020F0502020204030204" pitchFamily="34" charset="0"/>
                <a:cs typeface="Calibri" panose="020F0502020204030204" pitchFamily="34" charset="0"/>
              </a:rPr>
              <a:t>Estrategias</a:t>
            </a:r>
            <a:r>
              <a:rPr lang="en-US" sz="700" i="1" dirty="0">
                <a:solidFill>
                  <a:schemeClr val="bg1"/>
                </a:solidFill>
                <a:latin typeface="Calibri" panose="020F0502020204030204" pitchFamily="34" charset="0"/>
                <a:cs typeface="Calibri" panose="020F0502020204030204" pitchFamily="34" charset="0"/>
              </a:rPr>
              <a:t> de Aprendizaje </a:t>
            </a:r>
            <a:r>
              <a:rPr lang="en-US" sz="700" i="1" dirty="0" err="1">
                <a:solidFill>
                  <a:schemeClr val="bg1"/>
                </a:solidFill>
                <a:latin typeface="Calibri" panose="020F0502020204030204" pitchFamily="34" charset="0"/>
                <a:cs typeface="Calibri" panose="020F0502020204030204" pitchFamily="34" charset="0"/>
              </a:rPr>
              <a:t>Activo</a:t>
            </a:r>
            <a:r>
              <a:rPr lang="en-US" sz="700" i="1" dirty="0">
                <a:solidFill>
                  <a:schemeClr val="bg1"/>
                </a:solidFill>
                <a:latin typeface="Calibri" panose="020F0502020204030204" pitchFamily="34" charset="0"/>
                <a:cs typeface="Calibri" panose="020F0502020204030204" pitchFamily="34" charset="0"/>
              </a:rPr>
              <a:t> 4.0</a:t>
            </a:r>
            <a:r>
              <a:rPr lang="en-US" sz="700" dirty="0">
                <a:solidFill>
                  <a:schemeClr val="bg1"/>
                </a:solidFill>
                <a:latin typeface="Calibri" panose="020F0502020204030204" pitchFamily="34" charset="0"/>
                <a:cs typeface="Calibri" panose="020F0502020204030204" pitchFamily="34" charset="0"/>
              </a:rPr>
              <a:t>. Dirección de Innovación Educativa y Aprendizaje Digital, Tecnológico de Monterrey. https://innovacioneducativa.tec.mx/es/recursos-pedagogicos/estrategias-de-aprendizaje-activo</a:t>
            </a:r>
          </a:p>
        </p:txBody>
      </p:sp>
      <p:pic>
        <p:nvPicPr>
          <p:cNvPr id="26" name="Imagen 25" descr="Dibujo en blanco y negro&#10;&#10;Descripción generada automáticamente con confianza media">
            <a:extLst>
              <a:ext uri="{FF2B5EF4-FFF2-40B4-BE49-F238E27FC236}">
                <a16:creationId xmlns:a16="http://schemas.microsoft.com/office/drawing/2014/main" id="{029DF2A2-DADD-228B-D09C-D7BFE9C66687}"/>
              </a:ext>
            </a:extLst>
          </p:cNvPr>
          <p:cNvPicPr>
            <a:picLocks noChangeAspect="1"/>
          </p:cNvPicPr>
          <p:nvPr userDrawn="1"/>
        </p:nvPicPr>
        <p:blipFill>
          <a:blip r:embed="rId14"/>
          <a:stretch>
            <a:fillRect/>
          </a:stretch>
        </p:blipFill>
        <p:spPr>
          <a:xfrm>
            <a:off x="1647745" y="6412317"/>
            <a:ext cx="899160" cy="316954"/>
          </a:xfrm>
          <a:prstGeom prst="rect">
            <a:avLst/>
          </a:prstGeom>
        </p:spPr>
      </p:pic>
      <p:sp>
        <p:nvSpPr>
          <p:cNvPr id="27" name="CuadroTexto 26">
            <a:extLst>
              <a:ext uri="{FF2B5EF4-FFF2-40B4-BE49-F238E27FC236}">
                <a16:creationId xmlns:a16="http://schemas.microsoft.com/office/drawing/2014/main" id="{25FCED01-6A66-F8AB-587F-6A3904629186}"/>
              </a:ext>
            </a:extLst>
          </p:cNvPr>
          <p:cNvSpPr txBox="1"/>
          <p:nvPr userDrawn="1"/>
        </p:nvSpPr>
        <p:spPr>
          <a:xfrm>
            <a:off x="2567006" y="6559276"/>
            <a:ext cx="6556892" cy="30777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s-ES" sz="700" b="0" i="0" u="none" strike="noStrike" cap="none" dirty="0">
                <a:solidFill>
                  <a:schemeClr val="lt1"/>
                </a:solidFill>
                <a:latin typeface="Calibri"/>
                <a:ea typeface="Calibri"/>
                <a:cs typeface="Calibri"/>
                <a:sym typeface="Calibri"/>
              </a:rPr>
              <a:t>Adaptado del </a:t>
            </a:r>
            <a:r>
              <a:rPr lang="es-ES" sz="700" b="0" i="1" u="none" strike="noStrike" cap="none" dirty="0">
                <a:solidFill>
                  <a:schemeClr val="lt1"/>
                </a:solidFill>
                <a:latin typeface="Calibri"/>
                <a:ea typeface="Calibri"/>
                <a:cs typeface="Calibri"/>
                <a:sym typeface="Calibri"/>
              </a:rPr>
              <a:t>Business </a:t>
            </a:r>
            <a:r>
              <a:rPr lang="es-ES" sz="700" b="0" i="1" u="none" strike="noStrike" cap="none" dirty="0" err="1">
                <a:solidFill>
                  <a:schemeClr val="lt1"/>
                </a:solidFill>
                <a:latin typeface="Calibri"/>
                <a:ea typeface="Calibri"/>
                <a:cs typeface="Calibri"/>
                <a:sym typeface="Calibri"/>
              </a:rPr>
              <a:t>Model</a:t>
            </a:r>
            <a:r>
              <a:rPr lang="es-ES" sz="700" b="0" i="1" u="none" strike="noStrike" cap="none" dirty="0">
                <a:solidFill>
                  <a:schemeClr val="lt1"/>
                </a:solidFill>
                <a:latin typeface="Calibri"/>
                <a:ea typeface="Calibri"/>
                <a:cs typeface="Calibri"/>
                <a:sym typeface="Calibri"/>
              </a:rPr>
              <a:t> Canvas  </a:t>
            </a:r>
            <a:r>
              <a:rPr lang="es-ES" sz="700" b="0" i="0" u="none" strike="noStrike" cap="none" dirty="0">
                <a:solidFill>
                  <a:schemeClr val="lt1"/>
                </a:solidFill>
                <a:latin typeface="Calibri"/>
                <a:ea typeface="Calibri"/>
                <a:cs typeface="Calibri"/>
                <a:sym typeface="Calibri"/>
              </a:rPr>
              <a:t>diseñado por Business </a:t>
            </a:r>
            <a:r>
              <a:rPr lang="es-ES" sz="700" b="0" i="0" u="none" strike="noStrike" cap="none" dirty="0" err="1">
                <a:solidFill>
                  <a:schemeClr val="lt1"/>
                </a:solidFill>
                <a:latin typeface="Calibri"/>
                <a:ea typeface="Calibri"/>
                <a:cs typeface="Calibri"/>
                <a:sym typeface="Calibri"/>
              </a:rPr>
              <a:t>Model</a:t>
            </a:r>
            <a:r>
              <a:rPr lang="es-ES" sz="700" b="0" i="0" u="none" strike="noStrike" cap="none" dirty="0">
                <a:solidFill>
                  <a:schemeClr val="lt1"/>
                </a:solidFill>
                <a:latin typeface="Calibri"/>
                <a:ea typeface="Calibri"/>
                <a:cs typeface="Calibri"/>
                <a:sym typeface="Calibri"/>
              </a:rPr>
              <a:t> </a:t>
            </a:r>
            <a:r>
              <a:rPr lang="es-ES" sz="700" b="0" i="0" u="none" strike="noStrike" cap="none" dirty="0" err="1">
                <a:solidFill>
                  <a:schemeClr val="lt1"/>
                </a:solidFill>
                <a:latin typeface="Calibri"/>
                <a:ea typeface="Calibri"/>
                <a:cs typeface="Calibri"/>
                <a:sym typeface="Calibri"/>
              </a:rPr>
              <a:t>Foundry</a:t>
            </a:r>
            <a:r>
              <a:rPr lang="es-ES" sz="700" b="0" i="0" u="none" strike="noStrike" cap="none" dirty="0">
                <a:solidFill>
                  <a:schemeClr val="lt1"/>
                </a:solidFill>
                <a:latin typeface="Calibri"/>
                <a:ea typeface="Calibri"/>
                <a:cs typeface="Calibri"/>
                <a:sym typeface="Calibri"/>
              </a:rPr>
              <a:t> AG</a:t>
            </a:r>
            <a:endParaRPr lang="es-ES" sz="700" b="0" i="1" u="none" strike="noStrike" cap="none" dirty="0">
              <a:solidFill>
                <a:schemeClr val="lt1"/>
              </a:solidFill>
              <a:latin typeface="Calibri"/>
              <a:ea typeface="Calibri"/>
              <a:cs typeface="Calibri"/>
              <a:sym typeface="Calibri"/>
            </a:endParaRPr>
          </a:p>
          <a:p>
            <a:pPr algn="l"/>
            <a:r>
              <a:rPr lang="en-US" sz="700" b="0" i="0" u="none" strike="noStrike" cap="none" dirty="0" err="1">
                <a:solidFill>
                  <a:schemeClr val="lt1"/>
                </a:solidFill>
                <a:latin typeface="Calibri"/>
                <a:cs typeface="Calibri"/>
                <a:sym typeface="Arial"/>
              </a:rPr>
              <a:t>Esta</a:t>
            </a:r>
            <a:r>
              <a:rPr lang="en-US" sz="700" b="0" i="0" u="none" strike="noStrike" cap="none" dirty="0">
                <a:solidFill>
                  <a:schemeClr val="lt1"/>
                </a:solidFill>
                <a:latin typeface="Calibri"/>
                <a:cs typeface="Calibri"/>
                <a:sym typeface="Arial"/>
              </a:rPr>
              <a:t> </a:t>
            </a:r>
            <a:r>
              <a:rPr lang="en-US" sz="700" b="0" i="0" u="none" strike="noStrike" cap="none" dirty="0" err="1">
                <a:solidFill>
                  <a:schemeClr val="lt1"/>
                </a:solidFill>
                <a:latin typeface="Calibri"/>
                <a:cs typeface="Calibri"/>
                <a:sym typeface="Arial"/>
              </a:rPr>
              <a:t>obra</a:t>
            </a:r>
            <a:r>
              <a:rPr lang="en-US" sz="700" b="0" i="0" u="none" strike="noStrike" cap="none" dirty="0">
                <a:solidFill>
                  <a:schemeClr val="lt1"/>
                </a:solidFill>
                <a:latin typeface="Calibri"/>
                <a:cs typeface="Calibri"/>
                <a:sym typeface="Arial"/>
              </a:rPr>
              <a:t> </a:t>
            </a:r>
            <a:r>
              <a:rPr lang="en-US" sz="700" b="0" i="0" u="none" strike="noStrike" cap="none" dirty="0" err="1">
                <a:solidFill>
                  <a:schemeClr val="lt1"/>
                </a:solidFill>
                <a:latin typeface="Calibri"/>
                <a:cs typeface="Calibri"/>
                <a:sym typeface="Arial"/>
              </a:rPr>
              <a:t>está</a:t>
            </a:r>
            <a:r>
              <a:rPr lang="en-US" sz="700" b="0" i="0" u="none" strike="noStrike" cap="none" dirty="0">
                <a:solidFill>
                  <a:schemeClr val="lt1"/>
                </a:solidFill>
                <a:latin typeface="Calibri"/>
                <a:cs typeface="Calibri"/>
                <a:sym typeface="Arial"/>
              </a:rPr>
              <a:t> bajo </a:t>
            </a:r>
            <a:r>
              <a:rPr lang="en-US" sz="700" b="0" i="0" u="none" strike="noStrike" cap="none" dirty="0" err="1">
                <a:solidFill>
                  <a:schemeClr val="lt1"/>
                </a:solidFill>
                <a:latin typeface="Calibri"/>
                <a:cs typeface="Calibri"/>
                <a:sym typeface="Arial"/>
              </a:rPr>
              <a:t>una</a:t>
            </a:r>
            <a:r>
              <a:rPr lang="en-US" sz="700" b="0" i="0" u="none" strike="noStrike" cap="none" dirty="0">
                <a:solidFill>
                  <a:schemeClr val="lt1"/>
                </a:solidFill>
                <a:latin typeface="Calibri"/>
                <a:cs typeface="Calibri"/>
                <a:sym typeface="Arial"/>
              </a:rPr>
              <a:t> </a:t>
            </a:r>
            <a:r>
              <a:rPr lang="en-US" sz="700" b="0" i="0" u="none" strike="noStrike" cap="none" dirty="0" err="1">
                <a:solidFill>
                  <a:schemeClr val="lt1"/>
                </a:solidFill>
                <a:latin typeface="Calibri"/>
                <a:cs typeface="Calibri"/>
                <a:sym typeface="Arial"/>
              </a:rPr>
              <a:t>Licencia</a:t>
            </a:r>
            <a:r>
              <a:rPr lang="en-US" sz="700" b="0" i="0" u="none" strike="noStrike" cap="none" dirty="0">
                <a:solidFill>
                  <a:schemeClr val="lt1"/>
                </a:solidFill>
                <a:latin typeface="Calibri"/>
                <a:cs typeface="Calibri"/>
                <a:sym typeface="Arial"/>
              </a:rPr>
              <a:t> </a:t>
            </a:r>
            <a:r>
              <a:rPr lang="en-US" sz="700" b="0" i="1" u="none" strike="noStrike" cap="none" dirty="0">
                <a:solidFill>
                  <a:schemeClr val="lt1"/>
                </a:solidFill>
                <a:latin typeface="Calibri"/>
                <a:cs typeface="Calibri"/>
                <a:sym typeface="Arial"/>
              </a:rPr>
              <a:t>Creative Commons </a:t>
            </a:r>
            <a:r>
              <a:rPr lang="es-ES" sz="700" b="0" i="0" u="none" strike="noStrike" cap="none" dirty="0">
                <a:solidFill>
                  <a:schemeClr val="bg1"/>
                </a:solidFill>
                <a:latin typeface="Calibri"/>
                <a:cs typeface="Calibri"/>
                <a:sym typeface="Arial"/>
                <a:hlinkClick r:id="rId15">
                  <a:extLst>
                    <a:ext uri="{A12FA001-AC4F-418D-AE19-62706E023703}">
                      <ahyp:hlinkClr xmlns:ahyp="http://schemas.microsoft.com/office/drawing/2018/hyperlinkcolor" val="tx"/>
                    </a:ext>
                  </a:extLst>
                </a:hlinkClick>
              </a:rPr>
              <a:t>Atribución-</a:t>
            </a:r>
            <a:r>
              <a:rPr lang="es-ES" sz="700" b="0" i="0" u="none" strike="noStrike" cap="none" dirty="0" err="1">
                <a:solidFill>
                  <a:schemeClr val="bg1"/>
                </a:solidFill>
                <a:latin typeface="Calibri"/>
                <a:cs typeface="Calibri"/>
                <a:sym typeface="Arial"/>
                <a:hlinkClick r:id="rId15">
                  <a:extLst>
                    <a:ext uri="{A12FA001-AC4F-418D-AE19-62706E023703}">
                      <ahyp:hlinkClr xmlns:ahyp="http://schemas.microsoft.com/office/drawing/2018/hyperlinkcolor" val="tx"/>
                    </a:ext>
                  </a:extLst>
                </a:hlinkClick>
              </a:rPr>
              <a:t>CompartirIgual</a:t>
            </a:r>
            <a:r>
              <a:rPr lang="es-ES" sz="700" b="0" i="0" u="none" strike="noStrike" cap="none" dirty="0">
                <a:solidFill>
                  <a:schemeClr val="bg1"/>
                </a:solidFill>
                <a:latin typeface="Calibri"/>
                <a:cs typeface="Calibri"/>
                <a:sym typeface="Arial"/>
                <a:hlinkClick r:id="rId15">
                  <a:extLst>
                    <a:ext uri="{A12FA001-AC4F-418D-AE19-62706E023703}">
                      <ahyp:hlinkClr xmlns:ahyp="http://schemas.microsoft.com/office/drawing/2018/hyperlinkcolor" val="tx"/>
                    </a:ext>
                  </a:extLst>
                </a:hlinkClick>
              </a:rPr>
              <a:t> 4.0 International (CC BY-SA 4.0 DEED)</a:t>
            </a:r>
            <a:endParaRPr lang="es-ES" sz="700" b="0" i="0" u="none" strike="noStrike" cap="none" dirty="0">
              <a:solidFill>
                <a:schemeClr val="bg1"/>
              </a:solidFill>
              <a:latin typeface="Calibri"/>
              <a:cs typeface="Calibri"/>
              <a:sym typeface="Arial"/>
            </a:endParaRPr>
          </a:p>
        </p:txBody>
      </p:sp>
    </p:spTree>
    <p:extLst>
      <p:ext uri="{BB962C8B-B14F-4D97-AF65-F5344CB8AC3E}">
        <p14:creationId xmlns:p14="http://schemas.microsoft.com/office/powerpoint/2010/main" val="4089839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2462808" y="685800"/>
            <a:ext cx="2718792" cy="2647226"/>
          </a:xfrm>
          <a:prstGeom prst="rect">
            <a:avLst/>
          </a:prstGeom>
          <a:solidFill>
            <a:schemeClr val="bg1"/>
          </a:solidFill>
          <a:ln w="15875">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5181600" y="708251"/>
            <a:ext cx="3553601" cy="2634376"/>
          </a:xfrm>
          <a:prstGeom prst="rect">
            <a:avLst/>
          </a:prstGeom>
          <a:solidFill>
            <a:schemeClr val="bg1"/>
          </a:solidFill>
          <a:ln w="15875">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324225" y="685800"/>
            <a:ext cx="2133224" cy="2647226"/>
          </a:xfrm>
          <a:prstGeom prst="rect">
            <a:avLst/>
          </a:prstGeom>
          <a:solidFill>
            <a:schemeClr val="bg1"/>
          </a:solidFill>
          <a:ln w="15875">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ounded Rectangle 61"/>
          <p:cNvSpPr/>
          <p:nvPr/>
        </p:nvSpPr>
        <p:spPr>
          <a:xfrm>
            <a:off x="6096000" y="659282"/>
            <a:ext cx="2115333" cy="458456"/>
          </a:xfrm>
          <a:prstGeom prst="roundRect">
            <a:avLst>
              <a:gd name="adj" fmla="val 0"/>
            </a:avLst>
          </a:prstGeom>
          <a:noFill/>
          <a:ln w="19050">
            <a:noFill/>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s-MX" sz="1400" b="1" dirty="0">
                <a:solidFill>
                  <a:srgbClr val="00B0F0"/>
                </a:solidFill>
                <a:cs typeface="Arial" pitchFamily="34" charset="0"/>
              </a:rPr>
              <a:t>Escenario/Problema</a:t>
            </a:r>
          </a:p>
          <a:p>
            <a:pPr algn="ctr"/>
            <a:endParaRPr lang="es-MX" sz="1400" b="1" dirty="0">
              <a:solidFill>
                <a:srgbClr val="00B0F0"/>
              </a:solidFill>
              <a:cs typeface="Arial" pitchFamily="34" charset="0"/>
            </a:endParaRPr>
          </a:p>
        </p:txBody>
      </p:sp>
      <p:sp>
        <p:nvSpPr>
          <p:cNvPr id="5" name="Rounded Rectangle 4"/>
          <p:cNvSpPr/>
          <p:nvPr/>
        </p:nvSpPr>
        <p:spPr>
          <a:xfrm>
            <a:off x="304800" y="683234"/>
            <a:ext cx="8444086" cy="5469033"/>
          </a:xfrm>
          <a:prstGeom prst="roundRect">
            <a:avLst>
              <a:gd name="adj" fmla="val 0"/>
            </a:avLst>
          </a:prstGeom>
          <a:noFill/>
          <a:ln w="22225">
            <a:solidFill>
              <a:schemeClr val="bg1">
                <a:lumMod val="50000"/>
              </a:schemeClr>
            </a:solidFill>
            <a:prstDash val="solid"/>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44" indent="-112711">
              <a:buFont typeface="Arial" pitchFamily="34" charset="0"/>
              <a:buChar char="•"/>
            </a:pPr>
            <a:endParaRPr lang="en-US" sz="2000" dirty="0">
              <a:solidFill>
                <a:schemeClr val="tx1"/>
              </a:solidFill>
            </a:endParaRPr>
          </a:p>
        </p:txBody>
      </p:sp>
      <p:sp>
        <p:nvSpPr>
          <p:cNvPr id="14" name="Rounded Rectangle 13"/>
          <p:cNvSpPr/>
          <p:nvPr/>
        </p:nvSpPr>
        <p:spPr>
          <a:xfrm>
            <a:off x="2444507" y="639704"/>
            <a:ext cx="1416821" cy="403829"/>
          </a:xfrm>
          <a:prstGeom prst="roundRect">
            <a:avLst>
              <a:gd name="adj" fmla="val 0"/>
            </a:avLst>
          </a:prstGeom>
          <a:noFill/>
          <a:ln w="19050">
            <a:noFill/>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s-MX" sz="1400" b="1" dirty="0">
                <a:solidFill>
                  <a:srgbClr val="00B0F0"/>
                </a:solidFill>
                <a:cs typeface="Arial" pitchFamily="34" charset="0"/>
              </a:rPr>
              <a:t>Contenidos</a:t>
            </a:r>
            <a:endParaRPr lang="es-MX" sz="1400" dirty="0">
              <a:solidFill>
                <a:srgbClr val="00B0F0"/>
              </a:solidFill>
              <a:cs typeface="Arial" pitchFamily="34" charset="0"/>
            </a:endParaRPr>
          </a:p>
        </p:txBody>
      </p:sp>
      <p:pic>
        <p:nvPicPr>
          <p:cNvPr id="38" name="Picture 37"/>
          <p:cNvPicPr>
            <a:picLocks noChangeAspect="1"/>
          </p:cNvPicPr>
          <p:nvPr/>
        </p:nvPicPr>
        <p:blipFill>
          <a:blip r:embed="rId2"/>
          <a:stretch>
            <a:fillRect/>
          </a:stretch>
        </p:blipFill>
        <p:spPr>
          <a:xfrm>
            <a:off x="8401661" y="750031"/>
            <a:ext cx="347225" cy="294386"/>
          </a:xfrm>
          <a:prstGeom prst="rect">
            <a:avLst/>
          </a:prstGeom>
        </p:spPr>
      </p:pic>
      <p:sp>
        <p:nvSpPr>
          <p:cNvPr id="53" name="TextBox 52"/>
          <p:cNvSpPr txBox="1"/>
          <p:nvPr/>
        </p:nvSpPr>
        <p:spPr>
          <a:xfrm>
            <a:off x="2026071" y="2670296"/>
            <a:ext cx="529068" cy="861774"/>
          </a:xfrm>
          <a:prstGeom prst="rect">
            <a:avLst/>
          </a:prstGeom>
          <a:noFill/>
        </p:spPr>
        <p:txBody>
          <a:bodyPr wrap="square" rtlCol="0">
            <a:spAutoFit/>
          </a:bodyPr>
          <a:lstStyle/>
          <a:p>
            <a:r>
              <a:rPr lang="es-MX" sz="5000" b="1" dirty="0">
                <a:solidFill>
                  <a:schemeClr val="bg1">
                    <a:lumMod val="85000"/>
                  </a:schemeClr>
                </a:solidFill>
              </a:rPr>
              <a:t>1</a:t>
            </a:r>
          </a:p>
        </p:txBody>
      </p:sp>
      <p:sp>
        <p:nvSpPr>
          <p:cNvPr id="60" name="TextBox 59"/>
          <p:cNvSpPr txBox="1"/>
          <p:nvPr/>
        </p:nvSpPr>
        <p:spPr>
          <a:xfrm>
            <a:off x="8331061" y="5482016"/>
            <a:ext cx="670309" cy="861774"/>
          </a:xfrm>
          <a:prstGeom prst="rect">
            <a:avLst/>
          </a:prstGeom>
          <a:noFill/>
        </p:spPr>
        <p:txBody>
          <a:bodyPr wrap="square" rtlCol="0">
            <a:spAutoFit/>
          </a:bodyPr>
          <a:lstStyle/>
          <a:p>
            <a:r>
              <a:rPr lang="es-MX" sz="5000" b="1" dirty="0">
                <a:solidFill>
                  <a:schemeClr val="bg1">
                    <a:lumMod val="85000"/>
                  </a:schemeClr>
                </a:solidFill>
              </a:rPr>
              <a:t>4</a:t>
            </a:r>
          </a:p>
        </p:txBody>
      </p:sp>
      <p:pic>
        <p:nvPicPr>
          <p:cNvPr id="1030" name="Picture 6" descr="Resultado de imagen para idea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92207" y="702437"/>
            <a:ext cx="246193" cy="246193"/>
          </a:xfrm>
          <a:prstGeom prst="rect">
            <a:avLst/>
          </a:prstGeom>
          <a:noFill/>
          <a:extLst>
            <a:ext uri="{909E8E84-426E-40DD-AFC4-6F175D3DCCD1}">
              <a14:hiddenFill xmlns:a14="http://schemas.microsoft.com/office/drawing/2010/main">
                <a:solidFill>
                  <a:srgbClr val="FFFFFF"/>
                </a:solidFill>
              </a14:hiddenFill>
            </a:ext>
          </a:extLst>
        </p:spPr>
      </p:pic>
      <p:sp>
        <p:nvSpPr>
          <p:cNvPr id="43" name="TextBox 42"/>
          <p:cNvSpPr txBox="1"/>
          <p:nvPr/>
        </p:nvSpPr>
        <p:spPr>
          <a:xfrm>
            <a:off x="684529" y="30088"/>
            <a:ext cx="1752601" cy="677108"/>
          </a:xfrm>
          <a:prstGeom prst="rect">
            <a:avLst/>
          </a:prstGeom>
          <a:noFill/>
        </p:spPr>
        <p:txBody>
          <a:bodyPr wrap="square" rtlCol="0">
            <a:spAutoFit/>
          </a:bodyPr>
          <a:lstStyle/>
          <a:p>
            <a:r>
              <a:rPr lang="en-US" sz="1400" dirty="0">
                <a:solidFill>
                  <a:srgbClr val="0071C2"/>
                </a:solidFill>
              </a:rPr>
              <a:t>Canvas de </a:t>
            </a:r>
            <a:r>
              <a:rPr lang="en-US" sz="1400" dirty="0" err="1">
                <a:solidFill>
                  <a:srgbClr val="0071C2"/>
                </a:solidFill>
              </a:rPr>
              <a:t>diseño</a:t>
            </a:r>
            <a:r>
              <a:rPr lang="en-US" sz="1400" dirty="0">
                <a:solidFill>
                  <a:srgbClr val="0071C2"/>
                </a:solidFill>
              </a:rPr>
              <a:t> </a:t>
            </a:r>
          </a:p>
          <a:p>
            <a:r>
              <a:rPr lang="en-US" sz="1200" b="1" dirty="0">
                <a:solidFill>
                  <a:srgbClr val="FFC000"/>
                </a:solidFill>
              </a:rPr>
              <a:t>Aprendizaje </a:t>
            </a:r>
            <a:r>
              <a:rPr lang="en-US" sz="1200" b="1" dirty="0" err="1">
                <a:solidFill>
                  <a:srgbClr val="FFC000"/>
                </a:solidFill>
              </a:rPr>
              <a:t>Basado</a:t>
            </a:r>
            <a:r>
              <a:rPr lang="en-US" sz="1200" b="1" dirty="0">
                <a:solidFill>
                  <a:srgbClr val="FFC000"/>
                </a:solidFill>
              </a:rPr>
              <a:t> </a:t>
            </a:r>
            <a:br>
              <a:rPr lang="en-US" sz="1200" b="1" dirty="0">
                <a:solidFill>
                  <a:srgbClr val="FFC000"/>
                </a:solidFill>
              </a:rPr>
            </a:br>
            <a:r>
              <a:rPr lang="en-US" sz="1200" b="1" dirty="0" err="1">
                <a:solidFill>
                  <a:srgbClr val="FFC000"/>
                </a:solidFill>
              </a:rPr>
              <a:t>en</a:t>
            </a:r>
            <a:r>
              <a:rPr lang="en-US" sz="1200" b="1" dirty="0">
                <a:solidFill>
                  <a:srgbClr val="FFC000"/>
                </a:solidFill>
              </a:rPr>
              <a:t> </a:t>
            </a:r>
            <a:r>
              <a:rPr lang="en-US" sz="1200" b="1" dirty="0" err="1">
                <a:solidFill>
                  <a:srgbClr val="FFC000"/>
                </a:solidFill>
              </a:rPr>
              <a:t>Problemas</a:t>
            </a:r>
            <a:endParaRPr lang="en-US" sz="1200" b="1" dirty="0">
              <a:solidFill>
                <a:srgbClr val="FFC000"/>
              </a:solidFill>
            </a:endParaRPr>
          </a:p>
        </p:txBody>
      </p:sp>
      <p:sp>
        <p:nvSpPr>
          <p:cNvPr id="47" name="TextBox 46"/>
          <p:cNvSpPr txBox="1"/>
          <p:nvPr/>
        </p:nvSpPr>
        <p:spPr>
          <a:xfrm>
            <a:off x="2261034" y="47826"/>
            <a:ext cx="2387165" cy="250956"/>
          </a:xfrm>
          <a:prstGeom prst="rect">
            <a:avLst/>
          </a:prstGeom>
          <a:solidFill>
            <a:schemeClr val="bg1">
              <a:lumMod val="95000"/>
            </a:schemeClr>
          </a:solidFill>
          <a:ln>
            <a:noFill/>
          </a:ln>
        </p:spPr>
        <p:txBody>
          <a:bodyPr wrap="square" rtlCol="0" anchor="ctr">
            <a:noAutofit/>
          </a:bodyPr>
          <a:lstStyle/>
          <a:p>
            <a:pPr algn="ctr"/>
            <a:r>
              <a:rPr lang="en-US" sz="1100" dirty="0" err="1">
                <a:solidFill>
                  <a:schemeClr val="bg1">
                    <a:lumMod val="50000"/>
                  </a:schemeClr>
                </a:solidFill>
              </a:rPr>
              <a:t>Curso</a:t>
            </a:r>
            <a:endParaRPr lang="en-US" sz="1100" dirty="0">
              <a:solidFill>
                <a:schemeClr val="bg1">
                  <a:lumMod val="50000"/>
                </a:schemeClr>
              </a:solidFill>
            </a:endParaRPr>
          </a:p>
        </p:txBody>
      </p:sp>
      <p:sp>
        <p:nvSpPr>
          <p:cNvPr id="71" name="TextBox 70"/>
          <p:cNvSpPr txBox="1"/>
          <p:nvPr/>
        </p:nvSpPr>
        <p:spPr>
          <a:xfrm>
            <a:off x="4738364" y="47827"/>
            <a:ext cx="3338836" cy="248223"/>
          </a:xfrm>
          <a:prstGeom prst="rect">
            <a:avLst/>
          </a:prstGeom>
          <a:solidFill>
            <a:schemeClr val="bg1">
              <a:lumMod val="95000"/>
            </a:schemeClr>
          </a:solidFill>
          <a:ln>
            <a:noFill/>
          </a:ln>
        </p:spPr>
        <p:txBody>
          <a:bodyPr wrap="square" rtlCol="0" anchor="ctr">
            <a:noAutofit/>
          </a:bodyPr>
          <a:lstStyle/>
          <a:p>
            <a:pPr algn="ctr"/>
            <a:r>
              <a:rPr lang="en-US" sz="1100" dirty="0" err="1">
                <a:solidFill>
                  <a:schemeClr val="bg1">
                    <a:lumMod val="50000"/>
                  </a:schemeClr>
                </a:solidFill>
              </a:rPr>
              <a:t>Docente</a:t>
            </a:r>
            <a:endParaRPr lang="en-US" sz="1100" dirty="0">
              <a:solidFill>
                <a:schemeClr val="bg1">
                  <a:lumMod val="50000"/>
                </a:schemeClr>
              </a:solidFill>
            </a:endParaRPr>
          </a:p>
        </p:txBody>
      </p:sp>
      <p:sp>
        <p:nvSpPr>
          <p:cNvPr id="74" name="TextBox 73"/>
          <p:cNvSpPr txBox="1"/>
          <p:nvPr/>
        </p:nvSpPr>
        <p:spPr>
          <a:xfrm>
            <a:off x="4738365" y="351131"/>
            <a:ext cx="3338835" cy="254736"/>
          </a:xfrm>
          <a:prstGeom prst="rect">
            <a:avLst/>
          </a:prstGeom>
          <a:solidFill>
            <a:schemeClr val="bg1">
              <a:lumMod val="95000"/>
            </a:schemeClr>
          </a:solidFill>
          <a:ln>
            <a:noFill/>
          </a:ln>
        </p:spPr>
        <p:txBody>
          <a:bodyPr wrap="square" rtlCol="0" anchor="ctr">
            <a:noAutofit/>
          </a:bodyPr>
          <a:lstStyle/>
          <a:p>
            <a:pPr algn="ctr"/>
            <a:r>
              <a:rPr lang="en-US" sz="1100" dirty="0" err="1">
                <a:solidFill>
                  <a:schemeClr val="bg1">
                    <a:lumMod val="50000"/>
                  </a:schemeClr>
                </a:solidFill>
              </a:rPr>
              <a:t>Nombre</a:t>
            </a:r>
            <a:r>
              <a:rPr lang="en-US" sz="1100" dirty="0">
                <a:solidFill>
                  <a:schemeClr val="bg1">
                    <a:lumMod val="50000"/>
                  </a:schemeClr>
                </a:solidFill>
              </a:rPr>
              <a:t> del </a:t>
            </a:r>
            <a:r>
              <a:rPr lang="en-US" sz="1100" dirty="0" err="1">
                <a:solidFill>
                  <a:schemeClr val="bg1">
                    <a:lumMod val="50000"/>
                  </a:schemeClr>
                </a:solidFill>
              </a:rPr>
              <a:t>problema</a:t>
            </a:r>
            <a:endParaRPr lang="en-US" sz="1100" dirty="0">
              <a:solidFill>
                <a:schemeClr val="bg1">
                  <a:lumMod val="50000"/>
                </a:schemeClr>
              </a:solidFill>
            </a:endParaRPr>
          </a:p>
        </p:txBody>
      </p:sp>
      <p:sp>
        <p:nvSpPr>
          <p:cNvPr id="51" name="TextBox 50"/>
          <p:cNvSpPr txBox="1"/>
          <p:nvPr/>
        </p:nvSpPr>
        <p:spPr>
          <a:xfrm>
            <a:off x="4716500" y="2627400"/>
            <a:ext cx="511265" cy="861774"/>
          </a:xfrm>
          <a:prstGeom prst="rect">
            <a:avLst/>
          </a:prstGeom>
          <a:noFill/>
        </p:spPr>
        <p:txBody>
          <a:bodyPr wrap="square" rtlCol="0">
            <a:spAutoFit/>
          </a:bodyPr>
          <a:lstStyle/>
          <a:p>
            <a:r>
              <a:rPr lang="es-MX" sz="5000" b="1" dirty="0">
                <a:solidFill>
                  <a:schemeClr val="bg1">
                    <a:lumMod val="85000"/>
                  </a:schemeClr>
                </a:solidFill>
              </a:rPr>
              <a:t>2</a:t>
            </a:r>
          </a:p>
        </p:txBody>
      </p:sp>
      <p:sp>
        <p:nvSpPr>
          <p:cNvPr id="64" name="TextBox 63"/>
          <p:cNvSpPr txBox="1"/>
          <p:nvPr/>
        </p:nvSpPr>
        <p:spPr>
          <a:xfrm>
            <a:off x="8277863" y="2591885"/>
            <a:ext cx="594819" cy="861774"/>
          </a:xfrm>
          <a:prstGeom prst="rect">
            <a:avLst/>
          </a:prstGeom>
          <a:noFill/>
        </p:spPr>
        <p:txBody>
          <a:bodyPr wrap="square" rtlCol="0">
            <a:spAutoFit/>
          </a:bodyPr>
          <a:lstStyle/>
          <a:p>
            <a:r>
              <a:rPr lang="es-MX" sz="5000" b="1" dirty="0">
                <a:solidFill>
                  <a:schemeClr val="bg1">
                    <a:lumMod val="85000"/>
                  </a:schemeClr>
                </a:solidFill>
              </a:rPr>
              <a:t>3</a:t>
            </a:r>
          </a:p>
        </p:txBody>
      </p:sp>
      <p:pic>
        <p:nvPicPr>
          <p:cNvPr id="80" name="Picture 79"/>
          <p:cNvPicPr>
            <a:picLocks noChangeAspect="1"/>
          </p:cNvPicPr>
          <p:nvPr/>
        </p:nvPicPr>
        <p:blipFill>
          <a:blip r:embed="rId4"/>
          <a:stretch>
            <a:fillRect/>
          </a:stretch>
        </p:blipFill>
        <p:spPr>
          <a:xfrm>
            <a:off x="4155368" y="700284"/>
            <a:ext cx="373064" cy="227984"/>
          </a:xfrm>
          <a:prstGeom prst="rect">
            <a:avLst/>
          </a:prstGeom>
        </p:spPr>
      </p:pic>
      <p:sp>
        <p:nvSpPr>
          <p:cNvPr id="42" name="TextBox 46">
            <a:extLst>
              <a:ext uri="{FF2B5EF4-FFF2-40B4-BE49-F238E27FC236}">
                <a16:creationId xmlns:a16="http://schemas.microsoft.com/office/drawing/2014/main" id="{9F5C9C7C-848C-4D8A-A991-BFD014D1709A}"/>
              </a:ext>
            </a:extLst>
          </p:cNvPr>
          <p:cNvSpPr txBox="1"/>
          <p:nvPr/>
        </p:nvSpPr>
        <p:spPr>
          <a:xfrm>
            <a:off x="2257604" y="355843"/>
            <a:ext cx="2387165" cy="250956"/>
          </a:xfrm>
          <a:prstGeom prst="rect">
            <a:avLst/>
          </a:prstGeom>
          <a:solidFill>
            <a:schemeClr val="bg1">
              <a:lumMod val="95000"/>
            </a:schemeClr>
          </a:solidFill>
          <a:ln>
            <a:noFill/>
          </a:ln>
        </p:spPr>
        <p:txBody>
          <a:bodyPr wrap="square" rtlCol="0" anchor="ctr">
            <a:noAutofit/>
          </a:bodyPr>
          <a:lstStyle/>
          <a:p>
            <a:pPr algn="ctr"/>
            <a:r>
              <a:rPr lang="en-US" sz="1100" dirty="0" err="1">
                <a:solidFill>
                  <a:schemeClr val="bg1">
                    <a:lumMod val="50000"/>
                  </a:schemeClr>
                </a:solidFill>
              </a:rPr>
              <a:t>Semestre</a:t>
            </a:r>
            <a:r>
              <a:rPr lang="en-US" sz="1100" dirty="0">
                <a:solidFill>
                  <a:schemeClr val="bg1">
                    <a:lumMod val="50000"/>
                  </a:schemeClr>
                </a:solidFill>
              </a:rPr>
              <a:t> </a:t>
            </a:r>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0531" y="25714"/>
            <a:ext cx="433083" cy="537785"/>
          </a:xfrm>
          <a:prstGeom prst="rect">
            <a:avLst/>
          </a:prstGeom>
        </p:spPr>
      </p:pic>
      <p:sp>
        <p:nvSpPr>
          <p:cNvPr id="68" name="Rounded Rectangle 67"/>
          <p:cNvSpPr/>
          <p:nvPr/>
        </p:nvSpPr>
        <p:spPr>
          <a:xfrm>
            <a:off x="250215" y="662123"/>
            <a:ext cx="1828052" cy="470203"/>
          </a:xfrm>
          <a:prstGeom prst="roundRect">
            <a:avLst>
              <a:gd name="adj" fmla="val 0"/>
            </a:avLst>
          </a:prstGeom>
          <a:noFill/>
          <a:ln w="19050">
            <a:noFill/>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s-MX" sz="1400" b="1" dirty="0">
                <a:solidFill>
                  <a:srgbClr val="00B0F0"/>
                </a:solidFill>
                <a:cs typeface="Arial" pitchFamily="34" charset="0"/>
              </a:rPr>
              <a:t>Subcompetencias</a:t>
            </a:r>
          </a:p>
          <a:p>
            <a:endParaRPr lang="es-MX" sz="1400" dirty="0">
              <a:solidFill>
                <a:srgbClr val="00B0F0"/>
              </a:solidFill>
              <a:cs typeface="Arial" pitchFamily="34" charset="0"/>
            </a:endParaRPr>
          </a:p>
          <a:p>
            <a:endParaRPr lang="en-US" sz="1400" dirty="0">
              <a:solidFill>
                <a:srgbClr val="00B0F0"/>
              </a:solidFill>
              <a:cs typeface="Arial" pitchFamily="34" charset="0"/>
            </a:endParaRPr>
          </a:p>
        </p:txBody>
      </p:sp>
      <p:sp>
        <p:nvSpPr>
          <p:cNvPr id="172" name="Rounded Rectangle 171"/>
          <p:cNvSpPr/>
          <p:nvPr/>
        </p:nvSpPr>
        <p:spPr>
          <a:xfrm>
            <a:off x="576060" y="3273364"/>
            <a:ext cx="3586680" cy="470203"/>
          </a:xfrm>
          <a:prstGeom prst="roundRect">
            <a:avLst>
              <a:gd name="adj" fmla="val 0"/>
            </a:avLst>
          </a:prstGeom>
          <a:noFill/>
          <a:ln w="19050">
            <a:noFill/>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s-MX" sz="1400" b="1" dirty="0">
                <a:solidFill>
                  <a:srgbClr val="00B0F0"/>
                </a:solidFill>
                <a:cs typeface="Arial" pitchFamily="34" charset="0"/>
              </a:rPr>
              <a:t>Etapas de PBL</a:t>
            </a:r>
            <a:endParaRPr lang="es-MX" sz="1400" dirty="0">
              <a:solidFill>
                <a:srgbClr val="00B0F0"/>
              </a:solidFill>
              <a:cs typeface="Arial" pitchFamily="34" charset="0"/>
            </a:endParaRPr>
          </a:p>
        </p:txBody>
      </p:sp>
      <p:sp>
        <p:nvSpPr>
          <p:cNvPr id="6" name="Rectangle 5"/>
          <p:cNvSpPr/>
          <p:nvPr/>
        </p:nvSpPr>
        <p:spPr>
          <a:xfrm>
            <a:off x="6222964" y="3468381"/>
            <a:ext cx="2533299" cy="2246769"/>
          </a:xfrm>
          <a:prstGeom prst="rect">
            <a:avLst/>
          </a:prstGeom>
        </p:spPr>
        <p:txBody>
          <a:bodyPr wrap="square">
            <a:spAutoFit/>
          </a:bodyPr>
          <a:lstStyle/>
          <a:p>
            <a:r>
              <a:rPr lang="es-MX" sz="1000" b="1" dirty="0">
                <a:solidFill>
                  <a:srgbClr val="262626"/>
                </a:solidFill>
                <a:ea typeface="Arial"/>
                <a:cs typeface="Arial"/>
                <a:sym typeface="Arial"/>
              </a:rPr>
              <a:t>Describir de manera general lo que hará el alumnado en cada etapa.</a:t>
            </a:r>
          </a:p>
          <a:p>
            <a:pPr lvl="0"/>
            <a:r>
              <a:rPr lang="es-MX" sz="1000" dirty="0">
                <a:solidFill>
                  <a:srgbClr val="262626"/>
                </a:solidFill>
                <a:ea typeface="Arial"/>
                <a:cs typeface="Arial"/>
                <a:sym typeface="Arial"/>
              </a:rPr>
              <a:t>¿El problema será seleccionado o diseñado?</a:t>
            </a:r>
          </a:p>
          <a:p>
            <a:pPr lvl="0"/>
            <a:r>
              <a:rPr lang="es-MX" sz="1000" dirty="0">
                <a:solidFill>
                  <a:srgbClr val="262626"/>
                </a:solidFill>
                <a:cs typeface="Arial"/>
                <a:sym typeface="Arial"/>
              </a:rPr>
              <a:t>Cantidad de problemas a utilizar</a:t>
            </a:r>
          </a:p>
          <a:p>
            <a:pPr lvl="0"/>
            <a:r>
              <a:rPr lang="es-MX" sz="1000" dirty="0">
                <a:solidFill>
                  <a:srgbClr val="262626"/>
                </a:solidFill>
                <a:cs typeface="Arial"/>
                <a:sym typeface="Arial"/>
              </a:rPr>
              <a:t>Reglas de trabajo para los miembros del grupo</a:t>
            </a:r>
          </a:p>
          <a:p>
            <a:pPr lvl="0"/>
            <a:r>
              <a:rPr lang="es-MX" sz="1000" dirty="0">
                <a:solidFill>
                  <a:srgbClr val="262626"/>
                </a:solidFill>
                <a:cs typeface="Arial"/>
                <a:sym typeface="Arial"/>
              </a:rPr>
              <a:t>Tiempo que deben de invertir las y los estudiantes en el trabajo de solución del problema</a:t>
            </a:r>
          </a:p>
          <a:p>
            <a:pPr lvl="0"/>
            <a:r>
              <a:rPr lang="es-MX" sz="1000" dirty="0">
                <a:solidFill>
                  <a:srgbClr val="262626"/>
                </a:solidFill>
                <a:cs typeface="Arial"/>
                <a:sym typeface="Arial"/>
              </a:rPr>
              <a:t>¿Qué evaluar? ¿cómo evaluar? ¿cuándo evaluar?</a:t>
            </a:r>
          </a:p>
          <a:p>
            <a:pPr lvl="0"/>
            <a:r>
              <a:rPr lang="es-MX" sz="1000" dirty="0">
                <a:solidFill>
                  <a:srgbClr val="262626"/>
                </a:solidFill>
                <a:cs typeface="Arial"/>
                <a:sym typeface="Arial"/>
              </a:rPr>
              <a:t>Momentos de la retroalimentación</a:t>
            </a:r>
          </a:p>
          <a:p>
            <a:pPr lvl="0"/>
            <a:endParaRPr lang="es-MX" sz="1000" dirty="0">
              <a:solidFill>
                <a:srgbClr val="262626"/>
              </a:solidFill>
              <a:cs typeface="Arial"/>
              <a:sym typeface="Arial"/>
            </a:endParaRPr>
          </a:p>
          <a:p>
            <a:pPr lvl="0"/>
            <a:endParaRPr lang="es-MX" sz="1000" dirty="0"/>
          </a:p>
        </p:txBody>
      </p:sp>
      <p:sp>
        <p:nvSpPr>
          <p:cNvPr id="173" name="Rectangle 172"/>
          <p:cNvSpPr/>
          <p:nvPr/>
        </p:nvSpPr>
        <p:spPr>
          <a:xfrm>
            <a:off x="652079" y="4729825"/>
            <a:ext cx="1667579" cy="338554"/>
          </a:xfrm>
          <a:prstGeom prst="rect">
            <a:avLst/>
          </a:prstGeom>
        </p:spPr>
        <p:txBody>
          <a:bodyPr wrap="square">
            <a:spAutoFit/>
          </a:bodyPr>
          <a:lstStyle/>
          <a:p>
            <a:pPr lvl="0" algn="ctr">
              <a:buClr>
                <a:srgbClr val="FFFFFF"/>
              </a:buClr>
              <a:buSzPts val="1600"/>
            </a:pPr>
            <a:r>
              <a:rPr lang="es-MX" sz="800" b="1" dirty="0">
                <a:solidFill>
                  <a:schemeClr val="bg1"/>
                </a:solidFill>
                <a:cs typeface="Arial" pitchFamily="34" charset="0"/>
              </a:rPr>
              <a:t>Diseño/</a:t>
            </a:r>
          </a:p>
          <a:p>
            <a:pPr lvl="0" algn="ctr">
              <a:buClr>
                <a:srgbClr val="FFFFFF"/>
              </a:buClr>
              <a:buSzPts val="1600"/>
            </a:pPr>
            <a:r>
              <a:rPr lang="es-MX" sz="800" b="1" dirty="0">
                <a:solidFill>
                  <a:schemeClr val="bg1"/>
                </a:solidFill>
                <a:cs typeface="Arial" pitchFamily="34" charset="0"/>
              </a:rPr>
              <a:t>Presentación del problema</a:t>
            </a:r>
            <a:r>
              <a:rPr lang="es-MX" sz="600" dirty="0">
                <a:solidFill>
                  <a:schemeClr val="bg1"/>
                </a:solidFill>
                <a:cs typeface="Arial" pitchFamily="34" charset="0"/>
              </a:rPr>
              <a:t> </a:t>
            </a:r>
          </a:p>
        </p:txBody>
      </p:sp>
      <p:sp>
        <p:nvSpPr>
          <p:cNvPr id="10" name="Rectangle 9"/>
          <p:cNvSpPr/>
          <p:nvPr/>
        </p:nvSpPr>
        <p:spPr>
          <a:xfrm>
            <a:off x="280531" y="1248371"/>
            <a:ext cx="1745540" cy="646331"/>
          </a:xfrm>
          <a:prstGeom prst="rect">
            <a:avLst/>
          </a:prstGeom>
        </p:spPr>
        <p:txBody>
          <a:bodyPr wrap="square">
            <a:spAutoFit/>
          </a:bodyPr>
          <a:lstStyle/>
          <a:p>
            <a:r>
              <a:rPr lang="es-MX" sz="900" dirty="0">
                <a:solidFill>
                  <a:schemeClr val="tx1">
                    <a:lumMod val="85000"/>
                    <a:lumOff val="15000"/>
                  </a:schemeClr>
                </a:solidFill>
                <a:cs typeface="Arial" pitchFamily="34" charset="0"/>
              </a:rPr>
              <a:t>Listado de las subcompetencias que desarrollarán las y los estudiantes durante la solución del escenario del problema.</a:t>
            </a:r>
            <a:endParaRPr lang="es-MX" sz="900" dirty="0">
              <a:solidFill>
                <a:schemeClr val="tx1">
                  <a:lumMod val="85000"/>
                  <a:lumOff val="15000"/>
                </a:schemeClr>
              </a:solidFill>
            </a:endParaRPr>
          </a:p>
        </p:txBody>
      </p:sp>
      <p:sp>
        <p:nvSpPr>
          <p:cNvPr id="65" name="Rectangle 64"/>
          <p:cNvSpPr/>
          <p:nvPr/>
        </p:nvSpPr>
        <p:spPr>
          <a:xfrm>
            <a:off x="332909" y="3748533"/>
            <a:ext cx="1699282" cy="215444"/>
          </a:xfrm>
          <a:prstGeom prst="rect">
            <a:avLst/>
          </a:prstGeom>
        </p:spPr>
        <p:txBody>
          <a:bodyPr wrap="square">
            <a:spAutoFit/>
          </a:bodyPr>
          <a:lstStyle/>
          <a:p>
            <a:pPr lvl="0" algn="ctr"/>
            <a:r>
              <a:rPr lang="es-MX" sz="800" b="1" dirty="0">
                <a:cs typeface="Arial" panose="020B0604020202020204" pitchFamily="34" charset="0"/>
              </a:rPr>
              <a:t>Diseño del escenario/problema</a:t>
            </a:r>
          </a:p>
        </p:txBody>
      </p:sp>
      <p:sp>
        <p:nvSpPr>
          <p:cNvPr id="11" name="Rectangle 10"/>
          <p:cNvSpPr/>
          <p:nvPr/>
        </p:nvSpPr>
        <p:spPr>
          <a:xfrm>
            <a:off x="5273931" y="1068805"/>
            <a:ext cx="3374947" cy="1892826"/>
          </a:xfrm>
          <a:prstGeom prst="rect">
            <a:avLst/>
          </a:prstGeom>
        </p:spPr>
        <p:txBody>
          <a:bodyPr wrap="square">
            <a:spAutoFit/>
          </a:bodyPr>
          <a:lstStyle/>
          <a:p>
            <a:r>
              <a:rPr lang="es-MX" sz="900" dirty="0">
                <a:latin typeface="Calibri" panose="020F0502020204030204" pitchFamily="34" charset="0"/>
                <a:ea typeface="Montserrat"/>
                <a:cs typeface="Calibri" panose="020F0502020204030204" pitchFamily="34" charset="0"/>
                <a:sym typeface="Montserrat"/>
              </a:rPr>
              <a:t>El eje del trabajo en el ABP está en el </a:t>
            </a:r>
            <a:r>
              <a:rPr lang="es-MX" sz="900" b="1" dirty="0">
                <a:latin typeface="Calibri" panose="020F0502020204030204" pitchFamily="34" charset="0"/>
                <a:ea typeface="Montserrat"/>
                <a:cs typeface="Calibri" panose="020F0502020204030204" pitchFamily="34" charset="0"/>
                <a:sym typeface="Montserrat"/>
              </a:rPr>
              <a:t>planteamiento del problema.</a:t>
            </a:r>
          </a:p>
          <a:p>
            <a:r>
              <a:rPr lang="es-MX" sz="900" dirty="0">
                <a:latin typeface="Calibri" panose="020F0502020204030204" pitchFamily="34" charset="0"/>
                <a:ea typeface="Montserrat"/>
                <a:cs typeface="Calibri" panose="020F0502020204030204" pitchFamily="34" charset="0"/>
                <a:sym typeface="Montserrat"/>
              </a:rPr>
              <a:t>El problema deberá estar relacionado con las competencias y </a:t>
            </a:r>
            <a:r>
              <a:rPr lang="es-MX" sz="900" dirty="0" err="1">
                <a:latin typeface="Calibri" panose="020F0502020204030204" pitchFamily="34" charset="0"/>
                <a:ea typeface="Montserrat"/>
                <a:cs typeface="Calibri" panose="020F0502020204030204" pitchFamily="34" charset="0"/>
                <a:sym typeface="Montserrat"/>
              </a:rPr>
              <a:t>subcompetencias</a:t>
            </a:r>
            <a:r>
              <a:rPr lang="es-MX" sz="900" dirty="0">
                <a:latin typeface="Calibri" panose="020F0502020204030204" pitchFamily="34" charset="0"/>
                <a:ea typeface="Montserrat"/>
                <a:cs typeface="Calibri" panose="020F0502020204030204" pitchFamily="34" charset="0"/>
                <a:sym typeface="Montserrat"/>
              </a:rPr>
              <a:t> y situaciones de la vida diaria para que el alumnado pueda tomar decisiones o hacer juicios basados en hechos, información lógica y fundamentada. </a:t>
            </a:r>
          </a:p>
          <a:p>
            <a:r>
              <a:rPr lang="es-MX" sz="900" dirty="0">
                <a:latin typeface="Calibri" panose="020F0502020204030204" pitchFamily="34" charset="0"/>
                <a:ea typeface="Montserrat"/>
                <a:cs typeface="Calibri" panose="020F0502020204030204" pitchFamily="34" charset="0"/>
                <a:sym typeface="Montserrat"/>
              </a:rPr>
              <a:t>Los problemas o las situaciones deben requerir que las y los estudiantes definan qué suposiciones son necesarias y por qué, qué información es relevante y qué pasos o procedimientos son</a:t>
            </a:r>
          </a:p>
          <a:p>
            <a:r>
              <a:rPr lang="es-MX" sz="900" dirty="0">
                <a:latin typeface="Calibri" panose="020F0502020204030204" pitchFamily="34" charset="0"/>
                <a:ea typeface="Montserrat"/>
                <a:cs typeface="Calibri" panose="020F0502020204030204" pitchFamily="34" charset="0"/>
                <a:sym typeface="Montserrat"/>
              </a:rPr>
              <a:t>necesarios con el propósito de resolver el problema.</a:t>
            </a:r>
          </a:p>
          <a:p>
            <a:r>
              <a:rPr lang="es-MX" sz="900" dirty="0">
                <a:latin typeface="Calibri" panose="020F0502020204030204" pitchFamily="34" charset="0"/>
                <a:ea typeface="Montserrat"/>
                <a:cs typeface="Calibri" panose="020F0502020204030204" pitchFamily="34" charset="0"/>
                <a:sym typeface="Montserrat"/>
              </a:rPr>
              <a:t>Las preguntas de inicio del problema deben de ser abiertas que no se limiten a una respuesta concreta.</a:t>
            </a:r>
          </a:p>
          <a:p>
            <a:endParaRPr lang="es-MX" sz="900" dirty="0">
              <a:latin typeface="Calibri" panose="020F0502020204030204" pitchFamily="34" charset="0"/>
              <a:ea typeface="Montserrat"/>
              <a:cs typeface="Calibri" panose="020F0502020204030204" pitchFamily="34" charset="0"/>
              <a:sym typeface="Montserrat"/>
            </a:endParaRPr>
          </a:p>
          <a:p>
            <a:endParaRPr lang="es-MX" sz="900" dirty="0">
              <a:latin typeface="Calibri" panose="020F0502020204030204" pitchFamily="34" charset="0"/>
              <a:ea typeface="Montserrat"/>
              <a:cs typeface="Calibri" panose="020F0502020204030204" pitchFamily="34" charset="0"/>
              <a:sym typeface="Montserrat"/>
            </a:endParaRPr>
          </a:p>
        </p:txBody>
      </p:sp>
      <p:sp>
        <p:nvSpPr>
          <p:cNvPr id="92" name="Rectangle 91"/>
          <p:cNvSpPr/>
          <p:nvPr/>
        </p:nvSpPr>
        <p:spPr>
          <a:xfrm>
            <a:off x="350573" y="3863302"/>
            <a:ext cx="1743516" cy="2400657"/>
          </a:xfrm>
          <a:prstGeom prst="rect">
            <a:avLst/>
          </a:prstGeom>
        </p:spPr>
        <p:txBody>
          <a:bodyPr wrap="square">
            <a:spAutoFit/>
          </a:bodyPr>
          <a:lstStyle/>
          <a:p>
            <a:pPr>
              <a:buClr>
                <a:srgbClr val="FFFFFF"/>
              </a:buClr>
              <a:buSzPts val="1600"/>
            </a:pPr>
            <a:r>
              <a:rPr lang="es-MX" sz="750" dirty="0">
                <a:solidFill>
                  <a:schemeClr val="tx1">
                    <a:lumMod val="95000"/>
                    <a:lumOff val="5000"/>
                  </a:schemeClr>
                </a:solidFill>
                <a:cs typeface="Arial" pitchFamily="34" charset="0"/>
              </a:rPr>
              <a:t>El problema será diseñado o seleccionado. </a:t>
            </a:r>
          </a:p>
          <a:p>
            <a:pPr>
              <a:buClr>
                <a:srgbClr val="FFFFFF"/>
              </a:buClr>
              <a:buSzPts val="1600"/>
            </a:pPr>
            <a:r>
              <a:rPr lang="es-MX" sz="750" dirty="0">
                <a:solidFill>
                  <a:schemeClr val="tx1">
                    <a:lumMod val="95000"/>
                    <a:lumOff val="5000"/>
                  </a:schemeClr>
                </a:solidFill>
                <a:cs typeface="Arial" pitchFamily="34" charset="0"/>
              </a:rPr>
              <a:t>Cantidad de preguntas abiertas que tendrá el problema </a:t>
            </a:r>
          </a:p>
          <a:p>
            <a:pPr>
              <a:buClr>
                <a:srgbClr val="FFFFFF"/>
              </a:buClr>
              <a:buSzPts val="1600"/>
            </a:pPr>
            <a:r>
              <a:rPr lang="es-MX" sz="750" dirty="0">
                <a:solidFill>
                  <a:schemeClr val="tx1">
                    <a:lumMod val="95000"/>
                    <a:lumOff val="5000"/>
                  </a:schemeClr>
                </a:solidFill>
                <a:cs typeface="Arial" pitchFamily="34" charset="0"/>
              </a:rPr>
              <a:t>Qué material/recursos se utilizará para presentar el problema</a:t>
            </a:r>
          </a:p>
          <a:p>
            <a:pPr>
              <a:buClr>
                <a:srgbClr val="FFFFFF"/>
              </a:buClr>
              <a:buSzPts val="1600"/>
            </a:pPr>
            <a:r>
              <a:rPr lang="es-MX" sz="750" dirty="0">
                <a:solidFill>
                  <a:schemeClr val="tx1">
                    <a:lumMod val="95000"/>
                    <a:lumOff val="5000"/>
                  </a:schemeClr>
                </a:solidFill>
                <a:cs typeface="Arial" pitchFamily="34" charset="0"/>
              </a:rPr>
              <a:t>¿Qué deben hacer las y los estudiantes al enfrentarse al problema?</a:t>
            </a:r>
          </a:p>
          <a:p>
            <a:pPr>
              <a:buClr>
                <a:srgbClr val="FFFFFF"/>
              </a:buClr>
              <a:buSzPts val="1600"/>
            </a:pPr>
            <a:r>
              <a:rPr lang="es-MX" sz="750" dirty="0">
                <a:solidFill>
                  <a:schemeClr val="tx1">
                    <a:lumMod val="95000"/>
                    <a:lumOff val="5000"/>
                  </a:schemeClr>
                </a:solidFill>
                <a:cs typeface="Arial" pitchFamily="34" charset="0"/>
              </a:rPr>
              <a:t>¿Cuáles serán las reglas para trabajar el problema?</a:t>
            </a:r>
          </a:p>
          <a:p>
            <a:pPr>
              <a:buClr>
                <a:srgbClr val="FFFFFF"/>
              </a:buClr>
              <a:buSzPts val="1600"/>
            </a:pPr>
            <a:r>
              <a:rPr lang="es-MX" sz="750" dirty="0">
                <a:solidFill>
                  <a:schemeClr val="tx1">
                    <a:lumMod val="95000"/>
                    <a:lumOff val="5000"/>
                  </a:schemeClr>
                </a:solidFill>
                <a:cs typeface="Arial" pitchFamily="34" charset="0"/>
              </a:rPr>
              <a:t>Tiempo de preparación que el alumnado:  leer y realizar actividades como:</a:t>
            </a:r>
          </a:p>
          <a:p>
            <a:pPr marL="171450" indent="-171450">
              <a:buClr>
                <a:srgbClr val="FFFFFF"/>
              </a:buClr>
              <a:buSzPts val="1600"/>
              <a:buFont typeface="Arial" panose="020B0604020202020204" pitchFamily="34" charset="0"/>
              <a:buChar char="•"/>
            </a:pPr>
            <a:r>
              <a:rPr lang="es-MX" sz="750" dirty="0">
                <a:solidFill>
                  <a:schemeClr val="tx1">
                    <a:lumMod val="95000"/>
                    <a:lumOff val="5000"/>
                  </a:schemeClr>
                </a:solidFill>
                <a:cs typeface="Arial" pitchFamily="34" charset="0"/>
              </a:rPr>
              <a:t>Lista de hipótesis, ideas y corazonadas</a:t>
            </a:r>
          </a:p>
          <a:p>
            <a:pPr marL="171450" indent="-171450">
              <a:buClr>
                <a:srgbClr val="FFFFFF"/>
              </a:buClr>
              <a:buSzPts val="1600"/>
              <a:buFont typeface="Arial" panose="020B0604020202020204" pitchFamily="34" charset="0"/>
              <a:buChar char="•"/>
            </a:pPr>
            <a:r>
              <a:rPr lang="es-MX" sz="750" dirty="0">
                <a:solidFill>
                  <a:schemeClr val="tx1">
                    <a:lumMod val="95000"/>
                    <a:lumOff val="5000"/>
                  </a:schemeClr>
                </a:solidFill>
                <a:cs typeface="Arial" pitchFamily="34" charset="0"/>
              </a:rPr>
              <a:t>Lista de aquello que se sabe y de lo que se desconoce</a:t>
            </a:r>
          </a:p>
          <a:p>
            <a:pPr marL="171450" indent="-171450">
              <a:buClr>
                <a:srgbClr val="FFFFFF"/>
              </a:buClr>
              <a:buSzPts val="1600"/>
              <a:buFont typeface="Arial" panose="020B0604020202020204" pitchFamily="34" charset="0"/>
              <a:buChar char="•"/>
            </a:pPr>
            <a:r>
              <a:rPr lang="es-MX" sz="750" dirty="0">
                <a:solidFill>
                  <a:schemeClr val="tx1">
                    <a:lumMod val="95000"/>
                    <a:lumOff val="5000"/>
                  </a:schemeClr>
                </a:solidFill>
                <a:cs typeface="Arial" pitchFamily="34" charset="0"/>
              </a:rPr>
              <a:t>¿Qué producto realizará/entregará el alumnado? Individual</a:t>
            </a:r>
          </a:p>
          <a:p>
            <a:pPr>
              <a:buClr>
                <a:srgbClr val="FFFFFF"/>
              </a:buClr>
              <a:buSzPts val="1600"/>
            </a:pPr>
            <a:endParaRPr lang="es-MX" sz="750" dirty="0">
              <a:solidFill>
                <a:schemeClr val="tx1">
                  <a:lumMod val="95000"/>
                  <a:lumOff val="5000"/>
                </a:schemeClr>
              </a:solidFill>
              <a:cs typeface="Arial" pitchFamily="34" charset="0"/>
            </a:endParaRPr>
          </a:p>
        </p:txBody>
      </p:sp>
      <p:sp>
        <p:nvSpPr>
          <p:cNvPr id="94" name="object 5"/>
          <p:cNvSpPr/>
          <p:nvPr/>
        </p:nvSpPr>
        <p:spPr>
          <a:xfrm>
            <a:off x="373821" y="3711222"/>
            <a:ext cx="1724508" cy="2368389"/>
          </a:xfrm>
          <a:custGeom>
            <a:avLst/>
            <a:gdLst/>
            <a:ahLst/>
            <a:cxnLst/>
            <a:rect l="l" t="t" r="r" b="b"/>
            <a:pathLst>
              <a:path w="2970529" h="2529840">
                <a:moveTo>
                  <a:pt x="0" y="421639"/>
                </a:moveTo>
                <a:lnTo>
                  <a:pt x="2835" y="372458"/>
                </a:lnTo>
                <a:lnTo>
                  <a:pt x="11133" y="324945"/>
                </a:lnTo>
                <a:lnTo>
                  <a:pt x="24575" y="279417"/>
                </a:lnTo>
                <a:lnTo>
                  <a:pt x="42846" y="236190"/>
                </a:lnTo>
                <a:lnTo>
                  <a:pt x="65631" y="195580"/>
                </a:lnTo>
                <a:lnTo>
                  <a:pt x="92612" y="157903"/>
                </a:lnTo>
                <a:lnTo>
                  <a:pt x="123475" y="123475"/>
                </a:lnTo>
                <a:lnTo>
                  <a:pt x="157903" y="92612"/>
                </a:lnTo>
                <a:lnTo>
                  <a:pt x="195580" y="65631"/>
                </a:lnTo>
                <a:lnTo>
                  <a:pt x="236190" y="42846"/>
                </a:lnTo>
                <a:lnTo>
                  <a:pt x="279417" y="24575"/>
                </a:lnTo>
                <a:lnTo>
                  <a:pt x="324945" y="11133"/>
                </a:lnTo>
                <a:lnTo>
                  <a:pt x="372458" y="2835"/>
                </a:lnTo>
                <a:lnTo>
                  <a:pt x="421639" y="0"/>
                </a:lnTo>
                <a:lnTo>
                  <a:pt x="2548636" y="0"/>
                </a:lnTo>
                <a:lnTo>
                  <a:pt x="2597817" y="2835"/>
                </a:lnTo>
                <a:lnTo>
                  <a:pt x="2645330" y="11133"/>
                </a:lnTo>
                <a:lnTo>
                  <a:pt x="2690858" y="24575"/>
                </a:lnTo>
                <a:lnTo>
                  <a:pt x="2734085" y="42846"/>
                </a:lnTo>
                <a:lnTo>
                  <a:pt x="2774695" y="65631"/>
                </a:lnTo>
                <a:lnTo>
                  <a:pt x="2812372" y="92612"/>
                </a:lnTo>
                <a:lnTo>
                  <a:pt x="2846800" y="123475"/>
                </a:lnTo>
                <a:lnTo>
                  <a:pt x="2877663" y="157903"/>
                </a:lnTo>
                <a:lnTo>
                  <a:pt x="2904644" y="195580"/>
                </a:lnTo>
                <a:lnTo>
                  <a:pt x="2927429" y="236190"/>
                </a:lnTo>
                <a:lnTo>
                  <a:pt x="2945700" y="279417"/>
                </a:lnTo>
                <a:lnTo>
                  <a:pt x="2959142" y="324945"/>
                </a:lnTo>
                <a:lnTo>
                  <a:pt x="2967440" y="372458"/>
                </a:lnTo>
                <a:lnTo>
                  <a:pt x="2970276" y="421639"/>
                </a:lnTo>
                <a:lnTo>
                  <a:pt x="2970276" y="2108200"/>
                </a:lnTo>
                <a:lnTo>
                  <a:pt x="2967440" y="2157381"/>
                </a:lnTo>
                <a:lnTo>
                  <a:pt x="2959142" y="2204894"/>
                </a:lnTo>
                <a:lnTo>
                  <a:pt x="2945700" y="2250422"/>
                </a:lnTo>
                <a:lnTo>
                  <a:pt x="2927429" y="2293649"/>
                </a:lnTo>
                <a:lnTo>
                  <a:pt x="2904644" y="2334259"/>
                </a:lnTo>
                <a:lnTo>
                  <a:pt x="2877663" y="2371936"/>
                </a:lnTo>
                <a:lnTo>
                  <a:pt x="2846800" y="2406364"/>
                </a:lnTo>
                <a:lnTo>
                  <a:pt x="2812372" y="2437227"/>
                </a:lnTo>
                <a:lnTo>
                  <a:pt x="2774695" y="2464208"/>
                </a:lnTo>
                <a:lnTo>
                  <a:pt x="2734085" y="2486993"/>
                </a:lnTo>
                <a:lnTo>
                  <a:pt x="2690858" y="2505264"/>
                </a:lnTo>
                <a:lnTo>
                  <a:pt x="2645330" y="2518706"/>
                </a:lnTo>
                <a:lnTo>
                  <a:pt x="2597817" y="2527004"/>
                </a:lnTo>
                <a:lnTo>
                  <a:pt x="2548636" y="2529840"/>
                </a:lnTo>
                <a:lnTo>
                  <a:pt x="421639" y="2529840"/>
                </a:lnTo>
                <a:lnTo>
                  <a:pt x="372458" y="2527004"/>
                </a:lnTo>
                <a:lnTo>
                  <a:pt x="324945" y="2518706"/>
                </a:lnTo>
                <a:lnTo>
                  <a:pt x="279417" y="2505264"/>
                </a:lnTo>
                <a:lnTo>
                  <a:pt x="236190" y="2486993"/>
                </a:lnTo>
                <a:lnTo>
                  <a:pt x="195580" y="2464208"/>
                </a:lnTo>
                <a:lnTo>
                  <a:pt x="157903" y="2437227"/>
                </a:lnTo>
                <a:lnTo>
                  <a:pt x="123475" y="2406364"/>
                </a:lnTo>
                <a:lnTo>
                  <a:pt x="92612" y="2371936"/>
                </a:lnTo>
                <a:lnTo>
                  <a:pt x="65631" y="2334259"/>
                </a:lnTo>
                <a:lnTo>
                  <a:pt x="42846" y="2293649"/>
                </a:lnTo>
                <a:lnTo>
                  <a:pt x="24575" y="2250422"/>
                </a:lnTo>
                <a:lnTo>
                  <a:pt x="11133" y="2204894"/>
                </a:lnTo>
                <a:lnTo>
                  <a:pt x="2835" y="2157381"/>
                </a:lnTo>
                <a:lnTo>
                  <a:pt x="0" y="2108200"/>
                </a:lnTo>
                <a:lnTo>
                  <a:pt x="0" y="421639"/>
                </a:lnTo>
                <a:close/>
              </a:path>
            </a:pathLst>
          </a:custGeom>
          <a:ln w="12700">
            <a:solidFill>
              <a:srgbClr val="003366"/>
            </a:solidFill>
          </a:ln>
        </p:spPr>
        <p:txBody>
          <a:bodyPr wrap="square" lIns="0" tIns="0" rIns="0" bIns="0" rtlCol="0"/>
          <a:lstStyle/>
          <a:p>
            <a:endParaRPr/>
          </a:p>
        </p:txBody>
      </p:sp>
      <p:sp>
        <p:nvSpPr>
          <p:cNvPr id="95" name="Rectangle 94"/>
          <p:cNvSpPr/>
          <p:nvPr/>
        </p:nvSpPr>
        <p:spPr>
          <a:xfrm>
            <a:off x="2583018" y="1195778"/>
            <a:ext cx="2121572" cy="1615827"/>
          </a:xfrm>
          <a:prstGeom prst="rect">
            <a:avLst/>
          </a:prstGeom>
        </p:spPr>
        <p:txBody>
          <a:bodyPr wrap="square">
            <a:spAutoFit/>
          </a:bodyPr>
          <a:lstStyle/>
          <a:p>
            <a:pPr lvl="0"/>
            <a:r>
              <a:rPr lang="es-MX" sz="900" dirty="0">
                <a:cs typeface="Arial" panose="020B0604020202020204" pitchFamily="34" charset="0"/>
              </a:rPr>
              <a:t>¿Qué necesita saber el alumnado para lograr las subcompetencias y solucionar exitosamente el problema?</a:t>
            </a:r>
          </a:p>
          <a:p>
            <a:pPr lvl="0"/>
            <a:endParaRPr lang="es-MX" sz="900" dirty="0">
              <a:cs typeface="Arial" panose="020B0604020202020204" pitchFamily="34" charset="0"/>
            </a:endParaRPr>
          </a:p>
          <a:p>
            <a:r>
              <a:rPr lang="es-MX" sz="900" dirty="0">
                <a:cs typeface="Arial" panose="020B0604020202020204" pitchFamily="34" charset="0"/>
              </a:rPr>
              <a:t>Listado de contenidos:</a:t>
            </a:r>
          </a:p>
          <a:p>
            <a:endParaRPr lang="es-MX" sz="900" dirty="0">
              <a:cs typeface="Arial" panose="020B0604020202020204" pitchFamily="34" charset="0"/>
            </a:endParaRPr>
          </a:p>
          <a:p>
            <a:pPr marL="171446" indent="-171446">
              <a:buFont typeface="Arial" panose="020B0604020202020204" pitchFamily="34" charset="0"/>
              <a:buChar char="•"/>
            </a:pPr>
            <a:r>
              <a:rPr lang="es-MX" sz="900" dirty="0">
                <a:cs typeface="Arial" panose="020B0604020202020204" pitchFamily="34" charset="0"/>
              </a:rPr>
              <a:t>Conceptuales (hechos, conceptos, principios y teorías)</a:t>
            </a:r>
          </a:p>
          <a:p>
            <a:pPr marL="171446" indent="-171446">
              <a:buFont typeface="Arial" panose="020B0604020202020204" pitchFamily="34" charset="0"/>
              <a:buChar char="•"/>
            </a:pPr>
            <a:r>
              <a:rPr lang="es-MX" sz="900" dirty="0">
                <a:cs typeface="Arial" panose="020B0604020202020204" pitchFamily="34" charset="0"/>
              </a:rPr>
              <a:t>Procedimentales (técnicas, procedimientos y habilidades) </a:t>
            </a:r>
          </a:p>
          <a:p>
            <a:pPr marL="171446" indent="-171446">
              <a:buFont typeface="Arial" panose="020B0604020202020204" pitchFamily="34" charset="0"/>
              <a:buChar char="•"/>
            </a:pPr>
            <a:r>
              <a:rPr lang="es-MX" sz="900" dirty="0">
                <a:cs typeface="Arial" panose="020B0604020202020204" pitchFamily="34" charset="0"/>
              </a:rPr>
              <a:t>Actitudinales (actitudes y valores)</a:t>
            </a:r>
          </a:p>
        </p:txBody>
      </p:sp>
      <p:sp>
        <p:nvSpPr>
          <p:cNvPr id="99" name="object 12"/>
          <p:cNvSpPr/>
          <p:nvPr/>
        </p:nvSpPr>
        <p:spPr>
          <a:xfrm>
            <a:off x="2201321" y="3714427"/>
            <a:ext cx="1741844" cy="2375774"/>
          </a:xfrm>
          <a:custGeom>
            <a:avLst/>
            <a:gdLst/>
            <a:ahLst/>
            <a:cxnLst/>
            <a:rect l="l" t="t" r="r" b="b"/>
            <a:pathLst>
              <a:path w="2971800" h="2529840">
                <a:moveTo>
                  <a:pt x="0" y="421640"/>
                </a:moveTo>
                <a:lnTo>
                  <a:pt x="2835" y="372458"/>
                </a:lnTo>
                <a:lnTo>
                  <a:pt x="11133" y="324945"/>
                </a:lnTo>
                <a:lnTo>
                  <a:pt x="24575" y="279417"/>
                </a:lnTo>
                <a:lnTo>
                  <a:pt x="42846" y="236190"/>
                </a:lnTo>
                <a:lnTo>
                  <a:pt x="65631" y="195580"/>
                </a:lnTo>
                <a:lnTo>
                  <a:pt x="92612" y="157903"/>
                </a:lnTo>
                <a:lnTo>
                  <a:pt x="123475" y="123475"/>
                </a:lnTo>
                <a:lnTo>
                  <a:pt x="157903" y="92612"/>
                </a:lnTo>
                <a:lnTo>
                  <a:pt x="195580" y="65631"/>
                </a:lnTo>
                <a:lnTo>
                  <a:pt x="236190" y="42846"/>
                </a:lnTo>
                <a:lnTo>
                  <a:pt x="279417" y="24575"/>
                </a:lnTo>
                <a:lnTo>
                  <a:pt x="324945" y="11133"/>
                </a:lnTo>
                <a:lnTo>
                  <a:pt x="372458" y="2835"/>
                </a:lnTo>
                <a:lnTo>
                  <a:pt x="421639" y="0"/>
                </a:lnTo>
                <a:lnTo>
                  <a:pt x="2550159" y="0"/>
                </a:lnTo>
                <a:lnTo>
                  <a:pt x="2599341" y="2835"/>
                </a:lnTo>
                <a:lnTo>
                  <a:pt x="2646854" y="11133"/>
                </a:lnTo>
                <a:lnTo>
                  <a:pt x="2692382" y="24575"/>
                </a:lnTo>
                <a:lnTo>
                  <a:pt x="2735609" y="42846"/>
                </a:lnTo>
                <a:lnTo>
                  <a:pt x="2776219" y="65631"/>
                </a:lnTo>
                <a:lnTo>
                  <a:pt x="2813896" y="92612"/>
                </a:lnTo>
                <a:lnTo>
                  <a:pt x="2848324" y="123475"/>
                </a:lnTo>
                <a:lnTo>
                  <a:pt x="2879187" y="157903"/>
                </a:lnTo>
                <a:lnTo>
                  <a:pt x="2906168" y="195580"/>
                </a:lnTo>
                <a:lnTo>
                  <a:pt x="2928953" y="236190"/>
                </a:lnTo>
                <a:lnTo>
                  <a:pt x="2947224" y="279417"/>
                </a:lnTo>
                <a:lnTo>
                  <a:pt x="2960666" y="324945"/>
                </a:lnTo>
                <a:lnTo>
                  <a:pt x="2968964" y="372458"/>
                </a:lnTo>
                <a:lnTo>
                  <a:pt x="2971800" y="421640"/>
                </a:lnTo>
                <a:lnTo>
                  <a:pt x="2971800" y="2108200"/>
                </a:lnTo>
                <a:lnTo>
                  <a:pt x="2968964" y="2157370"/>
                </a:lnTo>
                <a:lnTo>
                  <a:pt x="2960666" y="2204874"/>
                </a:lnTo>
                <a:lnTo>
                  <a:pt x="2947224" y="2250397"/>
                </a:lnTo>
                <a:lnTo>
                  <a:pt x="2928953" y="2293621"/>
                </a:lnTo>
                <a:lnTo>
                  <a:pt x="2906168" y="2334231"/>
                </a:lnTo>
                <a:lnTo>
                  <a:pt x="2879187" y="2371909"/>
                </a:lnTo>
                <a:lnTo>
                  <a:pt x="2848324" y="2406340"/>
                </a:lnTo>
                <a:lnTo>
                  <a:pt x="2813896" y="2437207"/>
                </a:lnTo>
                <a:lnTo>
                  <a:pt x="2776219" y="2464193"/>
                </a:lnTo>
                <a:lnTo>
                  <a:pt x="2735609" y="2486982"/>
                </a:lnTo>
                <a:lnTo>
                  <a:pt x="2692382" y="2505257"/>
                </a:lnTo>
                <a:lnTo>
                  <a:pt x="2646854" y="2518703"/>
                </a:lnTo>
                <a:lnTo>
                  <a:pt x="2599341" y="2527003"/>
                </a:lnTo>
                <a:lnTo>
                  <a:pt x="2550159" y="2529840"/>
                </a:lnTo>
                <a:lnTo>
                  <a:pt x="421639" y="2529840"/>
                </a:lnTo>
                <a:lnTo>
                  <a:pt x="372458" y="2527003"/>
                </a:lnTo>
                <a:lnTo>
                  <a:pt x="324945" y="2518703"/>
                </a:lnTo>
                <a:lnTo>
                  <a:pt x="279417" y="2505257"/>
                </a:lnTo>
                <a:lnTo>
                  <a:pt x="236190" y="2486982"/>
                </a:lnTo>
                <a:lnTo>
                  <a:pt x="195580" y="2464193"/>
                </a:lnTo>
                <a:lnTo>
                  <a:pt x="157903" y="2437207"/>
                </a:lnTo>
                <a:lnTo>
                  <a:pt x="123475" y="2406340"/>
                </a:lnTo>
                <a:lnTo>
                  <a:pt x="92612" y="2371909"/>
                </a:lnTo>
                <a:lnTo>
                  <a:pt x="65631" y="2334231"/>
                </a:lnTo>
                <a:lnTo>
                  <a:pt x="42846" y="2293621"/>
                </a:lnTo>
                <a:lnTo>
                  <a:pt x="24575" y="2250397"/>
                </a:lnTo>
                <a:lnTo>
                  <a:pt x="11133" y="2204874"/>
                </a:lnTo>
                <a:lnTo>
                  <a:pt x="2835" y="2157370"/>
                </a:lnTo>
                <a:lnTo>
                  <a:pt x="0" y="2108200"/>
                </a:lnTo>
                <a:lnTo>
                  <a:pt x="0" y="421640"/>
                </a:lnTo>
                <a:close/>
              </a:path>
            </a:pathLst>
          </a:custGeom>
          <a:ln w="12700">
            <a:solidFill>
              <a:srgbClr val="003366"/>
            </a:solidFill>
          </a:ln>
        </p:spPr>
        <p:txBody>
          <a:bodyPr wrap="square" lIns="0" tIns="0" rIns="0" bIns="0" rtlCol="0"/>
          <a:lstStyle/>
          <a:p>
            <a:endParaRPr/>
          </a:p>
        </p:txBody>
      </p:sp>
      <p:sp>
        <p:nvSpPr>
          <p:cNvPr id="100" name="object 12"/>
          <p:cNvSpPr/>
          <p:nvPr/>
        </p:nvSpPr>
        <p:spPr>
          <a:xfrm>
            <a:off x="4101672" y="3670572"/>
            <a:ext cx="1741844" cy="2375774"/>
          </a:xfrm>
          <a:custGeom>
            <a:avLst/>
            <a:gdLst/>
            <a:ahLst/>
            <a:cxnLst/>
            <a:rect l="l" t="t" r="r" b="b"/>
            <a:pathLst>
              <a:path w="2971800" h="2529840">
                <a:moveTo>
                  <a:pt x="0" y="421640"/>
                </a:moveTo>
                <a:lnTo>
                  <a:pt x="2835" y="372458"/>
                </a:lnTo>
                <a:lnTo>
                  <a:pt x="11133" y="324945"/>
                </a:lnTo>
                <a:lnTo>
                  <a:pt x="24575" y="279417"/>
                </a:lnTo>
                <a:lnTo>
                  <a:pt x="42846" y="236190"/>
                </a:lnTo>
                <a:lnTo>
                  <a:pt x="65631" y="195580"/>
                </a:lnTo>
                <a:lnTo>
                  <a:pt x="92612" y="157903"/>
                </a:lnTo>
                <a:lnTo>
                  <a:pt x="123475" y="123475"/>
                </a:lnTo>
                <a:lnTo>
                  <a:pt x="157903" y="92612"/>
                </a:lnTo>
                <a:lnTo>
                  <a:pt x="195580" y="65631"/>
                </a:lnTo>
                <a:lnTo>
                  <a:pt x="236190" y="42846"/>
                </a:lnTo>
                <a:lnTo>
                  <a:pt x="279417" y="24575"/>
                </a:lnTo>
                <a:lnTo>
                  <a:pt x="324945" y="11133"/>
                </a:lnTo>
                <a:lnTo>
                  <a:pt x="372458" y="2835"/>
                </a:lnTo>
                <a:lnTo>
                  <a:pt x="421639" y="0"/>
                </a:lnTo>
                <a:lnTo>
                  <a:pt x="2550159" y="0"/>
                </a:lnTo>
                <a:lnTo>
                  <a:pt x="2599341" y="2835"/>
                </a:lnTo>
                <a:lnTo>
                  <a:pt x="2646854" y="11133"/>
                </a:lnTo>
                <a:lnTo>
                  <a:pt x="2692382" y="24575"/>
                </a:lnTo>
                <a:lnTo>
                  <a:pt x="2735609" y="42846"/>
                </a:lnTo>
                <a:lnTo>
                  <a:pt x="2776219" y="65631"/>
                </a:lnTo>
                <a:lnTo>
                  <a:pt x="2813896" y="92612"/>
                </a:lnTo>
                <a:lnTo>
                  <a:pt x="2848324" y="123475"/>
                </a:lnTo>
                <a:lnTo>
                  <a:pt x="2879187" y="157903"/>
                </a:lnTo>
                <a:lnTo>
                  <a:pt x="2906168" y="195580"/>
                </a:lnTo>
                <a:lnTo>
                  <a:pt x="2928953" y="236190"/>
                </a:lnTo>
                <a:lnTo>
                  <a:pt x="2947224" y="279417"/>
                </a:lnTo>
                <a:lnTo>
                  <a:pt x="2960666" y="324945"/>
                </a:lnTo>
                <a:lnTo>
                  <a:pt x="2968964" y="372458"/>
                </a:lnTo>
                <a:lnTo>
                  <a:pt x="2971800" y="421640"/>
                </a:lnTo>
                <a:lnTo>
                  <a:pt x="2971800" y="2108200"/>
                </a:lnTo>
                <a:lnTo>
                  <a:pt x="2968964" y="2157370"/>
                </a:lnTo>
                <a:lnTo>
                  <a:pt x="2960666" y="2204874"/>
                </a:lnTo>
                <a:lnTo>
                  <a:pt x="2947224" y="2250397"/>
                </a:lnTo>
                <a:lnTo>
                  <a:pt x="2928953" y="2293621"/>
                </a:lnTo>
                <a:lnTo>
                  <a:pt x="2906168" y="2334231"/>
                </a:lnTo>
                <a:lnTo>
                  <a:pt x="2879187" y="2371909"/>
                </a:lnTo>
                <a:lnTo>
                  <a:pt x="2848324" y="2406340"/>
                </a:lnTo>
                <a:lnTo>
                  <a:pt x="2813896" y="2437207"/>
                </a:lnTo>
                <a:lnTo>
                  <a:pt x="2776219" y="2464193"/>
                </a:lnTo>
                <a:lnTo>
                  <a:pt x="2735609" y="2486982"/>
                </a:lnTo>
                <a:lnTo>
                  <a:pt x="2692382" y="2505257"/>
                </a:lnTo>
                <a:lnTo>
                  <a:pt x="2646854" y="2518703"/>
                </a:lnTo>
                <a:lnTo>
                  <a:pt x="2599341" y="2527003"/>
                </a:lnTo>
                <a:lnTo>
                  <a:pt x="2550159" y="2529840"/>
                </a:lnTo>
                <a:lnTo>
                  <a:pt x="421639" y="2529840"/>
                </a:lnTo>
                <a:lnTo>
                  <a:pt x="372458" y="2527003"/>
                </a:lnTo>
                <a:lnTo>
                  <a:pt x="324945" y="2518703"/>
                </a:lnTo>
                <a:lnTo>
                  <a:pt x="279417" y="2505257"/>
                </a:lnTo>
                <a:lnTo>
                  <a:pt x="236190" y="2486982"/>
                </a:lnTo>
                <a:lnTo>
                  <a:pt x="195580" y="2464193"/>
                </a:lnTo>
                <a:lnTo>
                  <a:pt x="157903" y="2437207"/>
                </a:lnTo>
                <a:lnTo>
                  <a:pt x="123475" y="2406340"/>
                </a:lnTo>
                <a:lnTo>
                  <a:pt x="92612" y="2371909"/>
                </a:lnTo>
                <a:lnTo>
                  <a:pt x="65631" y="2334231"/>
                </a:lnTo>
                <a:lnTo>
                  <a:pt x="42846" y="2293621"/>
                </a:lnTo>
                <a:lnTo>
                  <a:pt x="24575" y="2250397"/>
                </a:lnTo>
                <a:lnTo>
                  <a:pt x="11133" y="2204874"/>
                </a:lnTo>
                <a:lnTo>
                  <a:pt x="2835" y="2157370"/>
                </a:lnTo>
                <a:lnTo>
                  <a:pt x="0" y="2108200"/>
                </a:lnTo>
                <a:lnTo>
                  <a:pt x="0" y="421640"/>
                </a:lnTo>
                <a:close/>
              </a:path>
            </a:pathLst>
          </a:custGeom>
          <a:ln w="12700">
            <a:solidFill>
              <a:srgbClr val="003366"/>
            </a:solidFill>
          </a:ln>
        </p:spPr>
        <p:txBody>
          <a:bodyPr wrap="square" lIns="0" tIns="0" rIns="0" bIns="0" rtlCol="0"/>
          <a:lstStyle/>
          <a:p>
            <a:endParaRPr/>
          </a:p>
        </p:txBody>
      </p:sp>
      <p:sp>
        <p:nvSpPr>
          <p:cNvPr id="101" name="Rectangle 100"/>
          <p:cNvSpPr/>
          <p:nvPr/>
        </p:nvSpPr>
        <p:spPr>
          <a:xfrm>
            <a:off x="2196950" y="3786822"/>
            <a:ext cx="1699282" cy="215444"/>
          </a:xfrm>
          <a:prstGeom prst="rect">
            <a:avLst/>
          </a:prstGeom>
        </p:spPr>
        <p:txBody>
          <a:bodyPr wrap="square">
            <a:spAutoFit/>
          </a:bodyPr>
          <a:lstStyle/>
          <a:p>
            <a:pPr lvl="0" algn="ctr"/>
            <a:r>
              <a:rPr lang="es-MX" sz="800" b="1" dirty="0">
                <a:cs typeface="Arial" panose="020B0604020202020204" pitchFamily="34" charset="0"/>
              </a:rPr>
              <a:t>Guía del profesorado</a:t>
            </a:r>
          </a:p>
        </p:txBody>
      </p:sp>
      <p:sp>
        <p:nvSpPr>
          <p:cNvPr id="102" name="Rectangle 101"/>
          <p:cNvSpPr/>
          <p:nvPr/>
        </p:nvSpPr>
        <p:spPr>
          <a:xfrm>
            <a:off x="4144234" y="3815066"/>
            <a:ext cx="1699282" cy="215444"/>
          </a:xfrm>
          <a:prstGeom prst="rect">
            <a:avLst/>
          </a:prstGeom>
        </p:spPr>
        <p:txBody>
          <a:bodyPr wrap="square">
            <a:spAutoFit/>
          </a:bodyPr>
          <a:lstStyle/>
          <a:p>
            <a:pPr lvl="0" algn="ctr"/>
            <a:r>
              <a:rPr lang="es-MX" sz="800" b="1" dirty="0">
                <a:cs typeface="Arial" panose="020B0604020202020204" pitchFamily="34" charset="0"/>
              </a:rPr>
              <a:t>Clarificación y cierre</a:t>
            </a:r>
          </a:p>
        </p:txBody>
      </p:sp>
      <p:sp>
        <p:nvSpPr>
          <p:cNvPr id="103" name="Rectangle 102"/>
          <p:cNvSpPr/>
          <p:nvPr/>
        </p:nvSpPr>
        <p:spPr>
          <a:xfrm>
            <a:off x="2221045" y="4075619"/>
            <a:ext cx="1411202" cy="1938992"/>
          </a:xfrm>
          <a:prstGeom prst="rect">
            <a:avLst/>
          </a:prstGeom>
        </p:spPr>
        <p:txBody>
          <a:bodyPr wrap="square">
            <a:spAutoFit/>
          </a:bodyPr>
          <a:lstStyle/>
          <a:p>
            <a:pPr>
              <a:buClr>
                <a:srgbClr val="FFFFFF"/>
              </a:buClr>
              <a:buSzPts val="1600"/>
            </a:pPr>
            <a:r>
              <a:rPr lang="es-MX" sz="800" dirty="0">
                <a:solidFill>
                  <a:schemeClr val="tx1">
                    <a:lumMod val="95000"/>
                    <a:lumOff val="5000"/>
                  </a:schemeClr>
                </a:solidFill>
                <a:cs typeface="Arial" pitchFamily="34" charset="0"/>
              </a:rPr>
              <a:t>Tipo de actividades que el alumnado tendrá que realizar para resolver el problema.</a:t>
            </a:r>
          </a:p>
          <a:p>
            <a:pPr>
              <a:buClr>
                <a:srgbClr val="FFFFFF"/>
              </a:buClr>
              <a:buSzPts val="1600"/>
            </a:pPr>
            <a:r>
              <a:rPr lang="es-MX" sz="800" dirty="0">
                <a:solidFill>
                  <a:schemeClr val="tx1">
                    <a:lumMod val="95000"/>
                    <a:lumOff val="5000"/>
                  </a:schemeClr>
                </a:solidFill>
                <a:cs typeface="Arial" pitchFamily="34" charset="0"/>
              </a:rPr>
              <a:t>Tiempo establecido para que las y los estudiantes realicen las actividades como:</a:t>
            </a:r>
          </a:p>
          <a:p>
            <a:pPr marL="171450" indent="-171450">
              <a:buClr>
                <a:srgbClr val="FFFFFF"/>
              </a:buClr>
              <a:buSzPts val="1600"/>
              <a:buFont typeface="Arial" panose="020B0604020202020204" pitchFamily="34" charset="0"/>
              <a:buChar char="•"/>
            </a:pPr>
            <a:r>
              <a:rPr lang="es-MX" sz="800" dirty="0">
                <a:solidFill>
                  <a:schemeClr val="tx1">
                    <a:lumMod val="95000"/>
                    <a:lumOff val="5000"/>
                  </a:schemeClr>
                </a:solidFill>
                <a:cs typeface="Arial" pitchFamily="34" charset="0"/>
              </a:rPr>
              <a:t>Definición el problema </a:t>
            </a:r>
          </a:p>
          <a:p>
            <a:pPr marL="171450" indent="-171450">
              <a:buClr>
                <a:srgbClr val="FFFFFF"/>
              </a:buClr>
              <a:buSzPts val="1600"/>
              <a:buFont typeface="Arial" panose="020B0604020202020204" pitchFamily="34" charset="0"/>
              <a:buChar char="•"/>
            </a:pPr>
            <a:r>
              <a:rPr lang="es-MX" sz="800" dirty="0">
                <a:solidFill>
                  <a:schemeClr val="tx1">
                    <a:lumMod val="95000"/>
                    <a:lumOff val="5000"/>
                  </a:schemeClr>
                </a:solidFill>
                <a:cs typeface="Arial" pitchFamily="34" charset="0"/>
              </a:rPr>
              <a:t>Lista de aquello que se necesita hacer para resolver el problema</a:t>
            </a:r>
          </a:p>
          <a:p>
            <a:pPr marL="171450" indent="-171450">
              <a:buClr>
                <a:srgbClr val="FFFFFF"/>
              </a:buClr>
              <a:buSzPts val="1600"/>
              <a:buFont typeface="Arial" panose="020B0604020202020204" pitchFamily="34" charset="0"/>
              <a:buChar char="•"/>
            </a:pPr>
            <a:r>
              <a:rPr lang="es-MX" sz="800" dirty="0">
                <a:solidFill>
                  <a:schemeClr val="tx1">
                    <a:lumMod val="95000"/>
                    <a:lumOff val="5000"/>
                  </a:schemeClr>
                </a:solidFill>
                <a:cs typeface="Arial" pitchFamily="34" charset="0"/>
              </a:rPr>
              <a:t>Producto/ individual y en equipo</a:t>
            </a:r>
          </a:p>
          <a:p>
            <a:pPr marL="171450" indent="-171450">
              <a:buClr>
                <a:srgbClr val="FFFFFF"/>
              </a:buClr>
              <a:buSzPts val="1600"/>
              <a:buFont typeface="Arial" panose="020B0604020202020204" pitchFamily="34" charset="0"/>
              <a:buChar char="•"/>
            </a:pPr>
            <a:endParaRPr lang="es-MX" sz="800" dirty="0">
              <a:solidFill>
                <a:schemeClr val="tx1">
                  <a:lumMod val="95000"/>
                  <a:lumOff val="5000"/>
                </a:schemeClr>
              </a:solidFill>
              <a:cs typeface="Arial" pitchFamily="34" charset="0"/>
            </a:endParaRPr>
          </a:p>
          <a:p>
            <a:pPr>
              <a:buClr>
                <a:srgbClr val="FFFFFF"/>
              </a:buClr>
              <a:buSzPts val="1600"/>
            </a:pPr>
            <a:endParaRPr lang="es-MX" sz="800" dirty="0">
              <a:solidFill>
                <a:schemeClr val="tx1">
                  <a:lumMod val="95000"/>
                  <a:lumOff val="5000"/>
                </a:schemeClr>
              </a:solidFill>
              <a:cs typeface="Arial" pitchFamily="34" charset="0"/>
            </a:endParaRPr>
          </a:p>
          <a:p>
            <a:pPr>
              <a:buClr>
                <a:srgbClr val="FFFFFF"/>
              </a:buClr>
              <a:buSzPts val="1600"/>
            </a:pPr>
            <a:endParaRPr lang="es-MX" sz="800" dirty="0">
              <a:solidFill>
                <a:schemeClr val="tx1">
                  <a:lumMod val="95000"/>
                  <a:lumOff val="5000"/>
                </a:schemeClr>
              </a:solidFill>
              <a:cs typeface="Arial" pitchFamily="34" charset="0"/>
            </a:endParaRPr>
          </a:p>
        </p:txBody>
      </p:sp>
      <p:sp>
        <p:nvSpPr>
          <p:cNvPr id="16" name="Rectangle 15"/>
          <p:cNvSpPr/>
          <p:nvPr/>
        </p:nvSpPr>
        <p:spPr>
          <a:xfrm>
            <a:off x="4141611" y="4081509"/>
            <a:ext cx="1546226" cy="1692771"/>
          </a:xfrm>
          <a:prstGeom prst="rect">
            <a:avLst/>
          </a:prstGeom>
        </p:spPr>
        <p:txBody>
          <a:bodyPr wrap="square">
            <a:spAutoFit/>
          </a:bodyPr>
          <a:lstStyle/>
          <a:p>
            <a:pPr>
              <a:buClr>
                <a:srgbClr val="FFFFFF"/>
              </a:buClr>
              <a:buSzPts val="1600"/>
            </a:pPr>
            <a:r>
              <a:rPr lang="es-MX" sz="800" dirty="0">
                <a:solidFill>
                  <a:schemeClr val="tx1">
                    <a:lumMod val="95000"/>
                    <a:lumOff val="5000"/>
                  </a:schemeClr>
                </a:solidFill>
                <a:cs typeface="Arial" pitchFamily="34" charset="0"/>
              </a:rPr>
              <a:t>¿Cómo será el cierre? </a:t>
            </a:r>
          </a:p>
          <a:p>
            <a:pPr>
              <a:buClr>
                <a:srgbClr val="FFFFFF"/>
              </a:buClr>
              <a:buSzPts val="1600"/>
            </a:pPr>
            <a:r>
              <a:rPr lang="es-MX" sz="800" dirty="0">
                <a:solidFill>
                  <a:schemeClr val="tx1">
                    <a:lumMod val="95000"/>
                    <a:lumOff val="5000"/>
                  </a:schemeClr>
                </a:solidFill>
                <a:cs typeface="Arial" pitchFamily="34" charset="0"/>
              </a:rPr>
              <a:t>Tiempo para exponer el resultado final o comparación con otros problemas.</a:t>
            </a:r>
          </a:p>
          <a:p>
            <a:pPr>
              <a:buClr>
                <a:srgbClr val="FFFFFF"/>
              </a:buClr>
              <a:buSzPts val="1600"/>
            </a:pPr>
            <a:r>
              <a:rPr lang="es-MX" sz="800" dirty="0">
                <a:solidFill>
                  <a:schemeClr val="tx1">
                    <a:lumMod val="95000"/>
                    <a:lumOff val="5000"/>
                  </a:schemeClr>
                </a:solidFill>
                <a:cs typeface="Arial" pitchFamily="34" charset="0"/>
              </a:rPr>
              <a:t>Tiempo para que las y los estudiantes realicen las siguientes actividades como:</a:t>
            </a:r>
          </a:p>
          <a:p>
            <a:pPr marL="171450" indent="-171450">
              <a:buClr>
                <a:srgbClr val="FFFFFF"/>
              </a:buClr>
              <a:buSzPts val="1600"/>
              <a:buFont typeface="Arial" panose="020B0604020202020204" pitchFamily="34" charset="0"/>
              <a:buChar char="•"/>
            </a:pPr>
            <a:r>
              <a:rPr lang="es-MX" sz="800" dirty="0">
                <a:solidFill>
                  <a:schemeClr val="tx1">
                    <a:lumMod val="95000"/>
                    <a:lumOff val="5000"/>
                  </a:schemeClr>
                </a:solidFill>
                <a:cs typeface="Arial" pitchFamily="34" charset="0"/>
              </a:rPr>
              <a:t>Busca información individual y comparte con el equipo </a:t>
            </a:r>
          </a:p>
          <a:p>
            <a:pPr marL="171450" indent="-171450">
              <a:buClr>
                <a:srgbClr val="FFFFFF"/>
              </a:buClr>
              <a:buSzPts val="1600"/>
              <a:buFont typeface="Arial" panose="020B0604020202020204" pitchFamily="34" charset="0"/>
              <a:buChar char="•"/>
            </a:pPr>
            <a:r>
              <a:rPr lang="es-MX" sz="800" dirty="0">
                <a:solidFill>
                  <a:schemeClr val="tx1">
                    <a:lumMod val="95000"/>
                    <a:lumOff val="5000"/>
                  </a:schemeClr>
                </a:solidFill>
                <a:cs typeface="Arial" pitchFamily="34" charset="0"/>
              </a:rPr>
              <a:t>Presenta los resultados</a:t>
            </a:r>
          </a:p>
          <a:p>
            <a:pPr marL="171450" indent="-171450">
              <a:buClr>
                <a:srgbClr val="FFFFFF"/>
              </a:buClr>
              <a:buSzPts val="1600"/>
              <a:buFont typeface="Arial" panose="020B0604020202020204" pitchFamily="34" charset="0"/>
              <a:buChar char="•"/>
            </a:pPr>
            <a:r>
              <a:rPr lang="es-MX" sz="800" dirty="0">
                <a:solidFill>
                  <a:schemeClr val="tx1">
                    <a:lumMod val="95000"/>
                    <a:lumOff val="5000"/>
                  </a:schemeClr>
                </a:solidFill>
                <a:cs typeface="Arial" pitchFamily="34" charset="0"/>
              </a:rPr>
              <a:t>Producto/ individual y en equipo</a:t>
            </a:r>
          </a:p>
        </p:txBody>
      </p:sp>
      <p:sp>
        <p:nvSpPr>
          <p:cNvPr id="105" name="object 16"/>
          <p:cNvSpPr/>
          <p:nvPr/>
        </p:nvSpPr>
        <p:spPr>
          <a:xfrm>
            <a:off x="330542" y="3673919"/>
            <a:ext cx="220829" cy="192890"/>
          </a:xfrm>
          <a:custGeom>
            <a:avLst/>
            <a:gdLst/>
            <a:ahLst/>
            <a:cxnLst/>
            <a:rect l="l" t="t" r="r" b="b"/>
            <a:pathLst>
              <a:path w="774700" h="658494">
                <a:moveTo>
                  <a:pt x="0" y="329184"/>
                </a:moveTo>
                <a:lnTo>
                  <a:pt x="3534" y="284502"/>
                </a:lnTo>
                <a:lnTo>
                  <a:pt x="13830" y="241652"/>
                </a:lnTo>
                <a:lnTo>
                  <a:pt x="30426" y="201025"/>
                </a:lnTo>
                <a:lnTo>
                  <a:pt x="52860" y="163011"/>
                </a:lnTo>
                <a:lnTo>
                  <a:pt x="80670" y="128003"/>
                </a:lnTo>
                <a:lnTo>
                  <a:pt x="113395" y="96393"/>
                </a:lnTo>
                <a:lnTo>
                  <a:pt x="150572" y="68571"/>
                </a:lnTo>
                <a:lnTo>
                  <a:pt x="191741" y="44929"/>
                </a:lnTo>
                <a:lnTo>
                  <a:pt x="236440" y="25860"/>
                </a:lnTo>
                <a:lnTo>
                  <a:pt x="284206" y="11754"/>
                </a:lnTo>
                <a:lnTo>
                  <a:pt x="334579" y="3003"/>
                </a:lnTo>
                <a:lnTo>
                  <a:pt x="387095" y="0"/>
                </a:lnTo>
                <a:lnTo>
                  <a:pt x="439612" y="3003"/>
                </a:lnTo>
                <a:lnTo>
                  <a:pt x="489985" y="11754"/>
                </a:lnTo>
                <a:lnTo>
                  <a:pt x="537751" y="25860"/>
                </a:lnTo>
                <a:lnTo>
                  <a:pt x="582450" y="44929"/>
                </a:lnTo>
                <a:lnTo>
                  <a:pt x="623619" y="68571"/>
                </a:lnTo>
                <a:lnTo>
                  <a:pt x="660796" y="96392"/>
                </a:lnTo>
                <a:lnTo>
                  <a:pt x="693521" y="128003"/>
                </a:lnTo>
                <a:lnTo>
                  <a:pt x="721331" y="163011"/>
                </a:lnTo>
                <a:lnTo>
                  <a:pt x="743765" y="201025"/>
                </a:lnTo>
                <a:lnTo>
                  <a:pt x="760361" y="241652"/>
                </a:lnTo>
                <a:lnTo>
                  <a:pt x="770657" y="284502"/>
                </a:lnTo>
                <a:lnTo>
                  <a:pt x="774192" y="329184"/>
                </a:lnTo>
                <a:lnTo>
                  <a:pt x="770657" y="373865"/>
                </a:lnTo>
                <a:lnTo>
                  <a:pt x="760361" y="416715"/>
                </a:lnTo>
                <a:lnTo>
                  <a:pt x="743765" y="457342"/>
                </a:lnTo>
                <a:lnTo>
                  <a:pt x="721331" y="495356"/>
                </a:lnTo>
                <a:lnTo>
                  <a:pt x="693521" y="530364"/>
                </a:lnTo>
                <a:lnTo>
                  <a:pt x="660796" y="561974"/>
                </a:lnTo>
                <a:lnTo>
                  <a:pt x="623619" y="589796"/>
                </a:lnTo>
                <a:lnTo>
                  <a:pt x="582450" y="613438"/>
                </a:lnTo>
                <a:lnTo>
                  <a:pt x="537751" y="632507"/>
                </a:lnTo>
                <a:lnTo>
                  <a:pt x="489985" y="646613"/>
                </a:lnTo>
                <a:lnTo>
                  <a:pt x="439612" y="655364"/>
                </a:lnTo>
                <a:lnTo>
                  <a:pt x="387095" y="658368"/>
                </a:lnTo>
                <a:lnTo>
                  <a:pt x="334579" y="655364"/>
                </a:lnTo>
                <a:lnTo>
                  <a:pt x="284206" y="646613"/>
                </a:lnTo>
                <a:lnTo>
                  <a:pt x="236440" y="632507"/>
                </a:lnTo>
                <a:lnTo>
                  <a:pt x="191741" y="613438"/>
                </a:lnTo>
                <a:lnTo>
                  <a:pt x="150572" y="589796"/>
                </a:lnTo>
                <a:lnTo>
                  <a:pt x="113395" y="561975"/>
                </a:lnTo>
                <a:lnTo>
                  <a:pt x="80670" y="530364"/>
                </a:lnTo>
                <a:lnTo>
                  <a:pt x="52860" y="495356"/>
                </a:lnTo>
                <a:lnTo>
                  <a:pt x="30426" y="457342"/>
                </a:lnTo>
                <a:lnTo>
                  <a:pt x="13830" y="416715"/>
                </a:lnTo>
                <a:lnTo>
                  <a:pt x="3534" y="373865"/>
                </a:lnTo>
                <a:lnTo>
                  <a:pt x="0" y="329184"/>
                </a:lnTo>
                <a:close/>
              </a:path>
            </a:pathLst>
          </a:custGeom>
          <a:ln w="12700">
            <a:solidFill>
              <a:srgbClr val="003366"/>
            </a:solidFill>
          </a:ln>
        </p:spPr>
        <p:txBody>
          <a:bodyPr wrap="square" lIns="0" tIns="0" rIns="0" bIns="0" rtlCol="0"/>
          <a:lstStyle/>
          <a:p>
            <a:endParaRPr>
              <a:solidFill>
                <a:schemeClr val="tx1">
                  <a:lumMod val="95000"/>
                  <a:lumOff val="5000"/>
                </a:schemeClr>
              </a:solidFill>
            </a:endParaRPr>
          </a:p>
        </p:txBody>
      </p:sp>
      <p:sp>
        <p:nvSpPr>
          <p:cNvPr id="108" name="object 17"/>
          <p:cNvSpPr/>
          <p:nvPr/>
        </p:nvSpPr>
        <p:spPr>
          <a:xfrm>
            <a:off x="356408" y="3697441"/>
            <a:ext cx="177550" cy="165861"/>
          </a:xfrm>
          <a:custGeom>
            <a:avLst/>
            <a:gdLst/>
            <a:ahLst/>
            <a:cxnLst/>
            <a:rect l="l" t="t" r="r" b="b"/>
            <a:pathLst>
              <a:path w="774700" h="660400">
                <a:moveTo>
                  <a:pt x="387096" y="0"/>
                </a:moveTo>
                <a:lnTo>
                  <a:pt x="334579" y="3012"/>
                </a:lnTo>
                <a:lnTo>
                  <a:pt x="284206" y="11786"/>
                </a:lnTo>
                <a:lnTo>
                  <a:pt x="236440" y="25929"/>
                </a:lnTo>
                <a:lnTo>
                  <a:pt x="191741" y="45048"/>
                </a:lnTo>
                <a:lnTo>
                  <a:pt x="150572" y="68749"/>
                </a:lnTo>
                <a:lnTo>
                  <a:pt x="113395" y="96640"/>
                </a:lnTo>
                <a:lnTo>
                  <a:pt x="80670" y="128327"/>
                </a:lnTo>
                <a:lnTo>
                  <a:pt x="52860" y="163417"/>
                </a:lnTo>
                <a:lnTo>
                  <a:pt x="30426" y="201518"/>
                </a:lnTo>
                <a:lnTo>
                  <a:pt x="13830" y="242234"/>
                </a:lnTo>
                <a:lnTo>
                  <a:pt x="3534" y="285175"/>
                </a:lnTo>
                <a:lnTo>
                  <a:pt x="0" y="329945"/>
                </a:lnTo>
                <a:lnTo>
                  <a:pt x="3534" y="374716"/>
                </a:lnTo>
                <a:lnTo>
                  <a:pt x="13830" y="417657"/>
                </a:lnTo>
                <a:lnTo>
                  <a:pt x="30426" y="458373"/>
                </a:lnTo>
                <a:lnTo>
                  <a:pt x="52860" y="496474"/>
                </a:lnTo>
                <a:lnTo>
                  <a:pt x="80670" y="531564"/>
                </a:lnTo>
                <a:lnTo>
                  <a:pt x="113395" y="563251"/>
                </a:lnTo>
                <a:lnTo>
                  <a:pt x="150572" y="591142"/>
                </a:lnTo>
                <a:lnTo>
                  <a:pt x="191741" y="614843"/>
                </a:lnTo>
                <a:lnTo>
                  <a:pt x="236440" y="633962"/>
                </a:lnTo>
                <a:lnTo>
                  <a:pt x="284206" y="648105"/>
                </a:lnTo>
                <a:lnTo>
                  <a:pt x="334579" y="656879"/>
                </a:lnTo>
                <a:lnTo>
                  <a:pt x="387096" y="659891"/>
                </a:lnTo>
                <a:lnTo>
                  <a:pt x="439612" y="656879"/>
                </a:lnTo>
                <a:lnTo>
                  <a:pt x="489985" y="648105"/>
                </a:lnTo>
                <a:lnTo>
                  <a:pt x="537751" y="633962"/>
                </a:lnTo>
                <a:lnTo>
                  <a:pt x="582450" y="614843"/>
                </a:lnTo>
                <a:lnTo>
                  <a:pt x="623619" y="591142"/>
                </a:lnTo>
                <a:lnTo>
                  <a:pt x="660796" y="563251"/>
                </a:lnTo>
                <a:lnTo>
                  <a:pt x="693521" y="531564"/>
                </a:lnTo>
                <a:lnTo>
                  <a:pt x="721331" y="496474"/>
                </a:lnTo>
                <a:lnTo>
                  <a:pt x="743765" y="458373"/>
                </a:lnTo>
                <a:lnTo>
                  <a:pt x="760361" y="417657"/>
                </a:lnTo>
                <a:lnTo>
                  <a:pt x="770657" y="374716"/>
                </a:lnTo>
                <a:lnTo>
                  <a:pt x="774192" y="329945"/>
                </a:lnTo>
                <a:lnTo>
                  <a:pt x="770657" y="285175"/>
                </a:lnTo>
                <a:lnTo>
                  <a:pt x="760361" y="242234"/>
                </a:lnTo>
                <a:lnTo>
                  <a:pt x="743765" y="201518"/>
                </a:lnTo>
                <a:lnTo>
                  <a:pt x="721331" y="163417"/>
                </a:lnTo>
                <a:lnTo>
                  <a:pt x="693521" y="128327"/>
                </a:lnTo>
                <a:lnTo>
                  <a:pt x="660796" y="96640"/>
                </a:lnTo>
                <a:lnTo>
                  <a:pt x="623619" y="68749"/>
                </a:lnTo>
                <a:lnTo>
                  <a:pt x="582450" y="45048"/>
                </a:lnTo>
                <a:lnTo>
                  <a:pt x="537751" y="25929"/>
                </a:lnTo>
                <a:lnTo>
                  <a:pt x="489985" y="11786"/>
                </a:lnTo>
                <a:lnTo>
                  <a:pt x="439612" y="3012"/>
                </a:lnTo>
                <a:lnTo>
                  <a:pt x="387096" y="0"/>
                </a:lnTo>
                <a:close/>
              </a:path>
            </a:pathLst>
          </a:custGeom>
          <a:solidFill>
            <a:srgbClr val="FFFFFF"/>
          </a:solidFill>
        </p:spPr>
        <p:txBody>
          <a:bodyPr wrap="square" lIns="0" tIns="0" rIns="0" bIns="0" rtlCol="0"/>
          <a:lstStyle/>
          <a:p>
            <a:endParaRPr/>
          </a:p>
        </p:txBody>
      </p:sp>
      <p:sp>
        <p:nvSpPr>
          <p:cNvPr id="106" name="object 25"/>
          <p:cNvSpPr txBox="1"/>
          <p:nvPr/>
        </p:nvSpPr>
        <p:spPr>
          <a:xfrm>
            <a:off x="379448" y="3650184"/>
            <a:ext cx="205740" cy="227626"/>
          </a:xfrm>
          <a:prstGeom prst="rect">
            <a:avLst/>
          </a:prstGeom>
        </p:spPr>
        <p:txBody>
          <a:bodyPr vert="horz" wrap="square" lIns="0" tIns="12065" rIns="0" bIns="0" rtlCol="0">
            <a:spAutoFit/>
          </a:bodyPr>
          <a:lstStyle/>
          <a:p>
            <a:pPr marL="12700">
              <a:lnSpc>
                <a:spcPct val="100000"/>
              </a:lnSpc>
              <a:spcBef>
                <a:spcPts val="95"/>
              </a:spcBef>
            </a:pPr>
            <a:r>
              <a:rPr sz="1400" b="1" spc="-5" dirty="0">
                <a:solidFill>
                  <a:srgbClr val="003366"/>
                </a:solidFill>
                <a:latin typeface="Calibri"/>
                <a:cs typeface="Calibri"/>
              </a:rPr>
              <a:t>1</a:t>
            </a:r>
            <a:endParaRPr sz="1400" dirty="0">
              <a:solidFill>
                <a:srgbClr val="003366"/>
              </a:solidFill>
              <a:latin typeface="Calibri"/>
              <a:cs typeface="Calibri"/>
            </a:endParaRPr>
          </a:p>
        </p:txBody>
      </p:sp>
      <p:sp>
        <p:nvSpPr>
          <p:cNvPr id="109" name="object 16"/>
          <p:cNvSpPr/>
          <p:nvPr/>
        </p:nvSpPr>
        <p:spPr>
          <a:xfrm>
            <a:off x="2208698" y="3669659"/>
            <a:ext cx="220829" cy="192890"/>
          </a:xfrm>
          <a:custGeom>
            <a:avLst/>
            <a:gdLst/>
            <a:ahLst/>
            <a:cxnLst/>
            <a:rect l="l" t="t" r="r" b="b"/>
            <a:pathLst>
              <a:path w="774700" h="658494">
                <a:moveTo>
                  <a:pt x="0" y="329184"/>
                </a:moveTo>
                <a:lnTo>
                  <a:pt x="3534" y="284502"/>
                </a:lnTo>
                <a:lnTo>
                  <a:pt x="13830" y="241652"/>
                </a:lnTo>
                <a:lnTo>
                  <a:pt x="30426" y="201025"/>
                </a:lnTo>
                <a:lnTo>
                  <a:pt x="52860" y="163011"/>
                </a:lnTo>
                <a:lnTo>
                  <a:pt x="80670" y="128003"/>
                </a:lnTo>
                <a:lnTo>
                  <a:pt x="113395" y="96393"/>
                </a:lnTo>
                <a:lnTo>
                  <a:pt x="150572" y="68571"/>
                </a:lnTo>
                <a:lnTo>
                  <a:pt x="191741" y="44929"/>
                </a:lnTo>
                <a:lnTo>
                  <a:pt x="236440" y="25860"/>
                </a:lnTo>
                <a:lnTo>
                  <a:pt x="284206" y="11754"/>
                </a:lnTo>
                <a:lnTo>
                  <a:pt x="334579" y="3003"/>
                </a:lnTo>
                <a:lnTo>
                  <a:pt x="387095" y="0"/>
                </a:lnTo>
                <a:lnTo>
                  <a:pt x="439612" y="3003"/>
                </a:lnTo>
                <a:lnTo>
                  <a:pt x="489985" y="11754"/>
                </a:lnTo>
                <a:lnTo>
                  <a:pt x="537751" y="25860"/>
                </a:lnTo>
                <a:lnTo>
                  <a:pt x="582450" y="44929"/>
                </a:lnTo>
                <a:lnTo>
                  <a:pt x="623619" y="68571"/>
                </a:lnTo>
                <a:lnTo>
                  <a:pt x="660796" y="96392"/>
                </a:lnTo>
                <a:lnTo>
                  <a:pt x="693521" y="128003"/>
                </a:lnTo>
                <a:lnTo>
                  <a:pt x="721331" y="163011"/>
                </a:lnTo>
                <a:lnTo>
                  <a:pt x="743765" y="201025"/>
                </a:lnTo>
                <a:lnTo>
                  <a:pt x="760361" y="241652"/>
                </a:lnTo>
                <a:lnTo>
                  <a:pt x="770657" y="284502"/>
                </a:lnTo>
                <a:lnTo>
                  <a:pt x="774192" y="329184"/>
                </a:lnTo>
                <a:lnTo>
                  <a:pt x="770657" y="373865"/>
                </a:lnTo>
                <a:lnTo>
                  <a:pt x="760361" y="416715"/>
                </a:lnTo>
                <a:lnTo>
                  <a:pt x="743765" y="457342"/>
                </a:lnTo>
                <a:lnTo>
                  <a:pt x="721331" y="495356"/>
                </a:lnTo>
                <a:lnTo>
                  <a:pt x="693521" y="530364"/>
                </a:lnTo>
                <a:lnTo>
                  <a:pt x="660796" y="561974"/>
                </a:lnTo>
                <a:lnTo>
                  <a:pt x="623619" y="589796"/>
                </a:lnTo>
                <a:lnTo>
                  <a:pt x="582450" y="613438"/>
                </a:lnTo>
                <a:lnTo>
                  <a:pt x="537751" y="632507"/>
                </a:lnTo>
                <a:lnTo>
                  <a:pt x="489985" y="646613"/>
                </a:lnTo>
                <a:lnTo>
                  <a:pt x="439612" y="655364"/>
                </a:lnTo>
                <a:lnTo>
                  <a:pt x="387095" y="658368"/>
                </a:lnTo>
                <a:lnTo>
                  <a:pt x="334579" y="655364"/>
                </a:lnTo>
                <a:lnTo>
                  <a:pt x="284206" y="646613"/>
                </a:lnTo>
                <a:lnTo>
                  <a:pt x="236440" y="632507"/>
                </a:lnTo>
                <a:lnTo>
                  <a:pt x="191741" y="613438"/>
                </a:lnTo>
                <a:lnTo>
                  <a:pt x="150572" y="589796"/>
                </a:lnTo>
                <a:lnTo>
                  <a:pt x="113395" y="561975"/>
                </a:lnTo>
                <a:lnTo>
                  <a:pt x="80670" y="530364"/>
                </a:lnTo>
                <a:lnTo>
                  <a:pt x="52860" y="495356"/>
                </a:lnTo>
                <a:lnTo>
                  <a:pt x="30426" y="457342"/>
                </a:lnTo>
                <a:lnTo>
                  <a:pt x="13830" y="416715"/>
                </a:lnTo>
                <a:lnTo>
                  <a:pt x="3534" y="373865"/>
                </a:lnTo>
                <a:lnTo>
                  <a:pt x="0" y="329184"/>
                </a:lnTo>
                <a:close/>
              </a:path>
            </a:pathLst>
          </a:custGeom>
          <a:ln w="12700">
            <a:solidFill>
              <a:srgbClr val="003366"/>
            </a:solidFill>
          </a:ln>
        </p:spPr>
        <p:txBody>
          <a:bodyPr wrap="square" lIns="0" tIns="0" rIns="0" bIns="0" rtlCol="0"/>
          <a:lstStyle/>
          <a:p>
            <a:endParaRPr>
              <a:solidFill>
                <a:schemeClr val="tx1">
                  <a:lumMod val="95000"/>
                  <a:lumOff val="5000"/>
                </a:schemeClr>
              </a:solidFill>
            </a:endParaRPr>
          </a:p>
        </p:txBody>
      </p:sp>
      <p:sp>
        <p:nvSpPr>
          <p:cNvPr id="111" name="object 17"/>
          <p:cNvSpPr/>
          <p:nvPr/>
        </p:nvSpPr>
        <p:spPr>
          <a:xfrm>
            <a:off x="2227613" y="3679006"/>
            <a:ext cx="177550" cy="165861"/>
          </a:xfrm>
          <a:custGeom>
            <a:avLst/>
            <a:gdLst/>
            <a:ahLst/>
            <a:cxnLst/>
            <a:rect l="l" t="t" r="r" b="b"/>
            <a:pathLst>
              <a:path w="774700" h="660400">
                <a:moveTo>
                  <a:pt x="387096" y="0"/>
                </a:moveTo>
                <a:lnTo>
                  <a:pt x="334579" y="3012"/>
                </a:lnTo>
                <a:lnTo>
                  <a:pt x="284206" y="11786"/>
                </a:lnTo>
                <a:lnTo>
                  <a:pt x="236440" y="25929"/>
                </a:lnTo>
                <a:lnTo>
                  <a:pt x="191741" y="45048"/>
                </a:lnTo>
                <a:lnTo>
                  <a:pt x="150572" y="68749"/>
                </a:lnTo>
                <a:lnTo>
                  <a:pt x="113395" y="96640"/>
                </a:lnTo>
                <a:lnTo>
                  <a:pt x="80670" y="128327"/>
                </a:lnTo>
                <a:lnTo>
                  <a:pt x="52860" y="163417"/>
                </a:lnTo>
                <a:lnTo>
                  <a:pt x="30426" y="201518"/>
                </a:lnTo>
                <a:lnTo>
                  <a:pt x="13830" y="242234"/>
                </a:lnTo>
                <a:lnTo>
                  <a:pt x="3534" y="285175"/>
                </a:lnTo>
                <a:lnTo>
                  <a:pt x="0" y="329945"/>
                </a:lnTo>
                <a:lnTo>
                  <a:pt x="3534" y="374716"/>
                </a:lnTo>
                <a:lnTo>
                  <a:pt x="13830" y="417657"/>
                </a:lnTo>
                <a:lnTo>
                  <a:pt x="30426" y="458373"/>
                </a:lnTo>
                <a:lnTo>
                  <a:pt x="52860" y="496474"/>
                </a:lnTo>
                <a:lnTo>
                  <a:pt x="80670" y="531564"/>
                </a:lnTo>
                <a:lnTo>
                  <a:pt x="113395" y="563251"/>
                </a:lnTo>
                <a:lnTo>
                  <a:pt x="150572" y="591142"/>
                </a:lnTo>
                <a:lnTo>
                  <a:pt x="191741" y="614843"/>
                </a:lnTo>
                <a:lnTo>
                  <a:pt x="236440" y="633962"/>
                </a:lnTo>
                <a:lnTo>
                  <a:pt x="284206" y="648105"/>
                </a:lnTo>
                <a:lnTo>
                  <a:pt x="334579" y="656879"/>
                </a:lnTo>
                <a:lnTo>
                  <a:pt x="387096" y="659891"/>
                </a:lnTo>
                <a:lnTo>
                  <a:pt x="439612" y="656879"/>
                </a:lnTo>
                <a:lnTo>
                  <a:pt x="489985" y="648105"/>
                </a:lnTo>
                <a:lnTo>
                  <a:pt x="537751" y="633962"/>
                </a:lnTo>
                <a:lnTo>
                  <a:pt x="582450" y="614843"/>
                </a:lnTo>
                <a:lnTo>
                  <a:pt x="623619" y="591142"/>
                </a:lnTo>
                <a:lnTo>
                  <a:pt x="660796" y="563251"/>
                </a:lnTo>
                <a:lnTo>
                  <a:pt x="693521" y="531564"/>
                </a:lnTo>
                <a:lnTo>
                  <a:pt x="721331" y="496474"/>
                </a:lnTo>
                <a:lnTo>
                  <a:pt x="743765" y="458373"/>
                </a:lnTo>
                <a:lnTo>
                  <a:pt x="760361" y="417657"/>
                </a:lnTo>
                <a:lnTo>
                  <a:pt x="770657" y="374716"/>
                </a:lnTo>
                <a:lnTo>
                  <a:pt x="774192" y="329945"/>
                </a:lnTo>
                <a:lnTo>
                  <a:pt x="770657" y="285175"/>
                </a:lnTo>
                <a:lnTo>
                  <a:pt x="760361" y="242234"/>
                </a:lnTo>
                <a:lnTo>
                  <a:pt x="743765" y="201518"/>
                </a:lnTo>
                <a:lnTo>
                  <a:pt x="721331" y="163417"/>
                </a:lnTo>
                <a:lnTo>
                  <a:pt x="693521" y="128327"/>
                </a:lnTo>
                <a:lnTo>
                  <a:pt x="660796" y="96640"/>
                </a:lnTo>
                <a:lnTo>
                  <a:pt x="623619" y="68749"/>
                </a:lnTo>
                <a:lnTo>
                  <a:pt x="582450" y="45048"/>
                </a:lnTo>
                <a:lnTo>
                  <a:pt x="537751" y="25929"/>
                </a:lnTo>
                <a:lnTo>
                  <a:pt x="489985" y="11786"/>
                </a:lnTo>
                <a:lnTo>
                  <a:pt x="439612" y="3012"/>
                </a:lnTo>
                <a:lnTo>
                  <a:pt x="387096" y="0"/>
                </a:lnTo>
                <a:close/>
              </a:path>
            </a:pathLst>
          </a:custGeom>
          <a:solidFill>
            <a:srgbClr val="FFFFFF"/>
          </a:solidFill>
        </p:spPr>
        <p:txBody>
          <a:bodyPr wrap="square" lIns="0" tIns="0" rIns="0" bIns="0" rtlCol="0"/>
          <a:lstStyle/>
          <a:p>
            <a:endParaRPr dirty="0"/>
          </a:p>
        </p:txBody>
      </p:sp>
      <p:sp>
        <p:nvSpPr>
          <p:cNvPr id="110" name="object 25"/>
          <p:cNvSpPr txBox="1"/>
          <p:nvPr/>
        </p:nvSpPr>
        <p:spPr>
          <a:xfrm>
            <a:off x="2257604" y="3645924"/>
            <a:ext cx="205740" cy="227626"/>
          </a:xfrm>
          <a:prstGeom prst="rect">
            <a:avLst/>
          </a:prstGeom>
          <a:ln w="12700">
            <a:noFill/>
          </a:ln>
        </p:spPr>
        <p:txBody>
          <a:bodyPr vert="horz" wrap="square" lIns="0" tIns="12065" rIns="0" bIns="0" rtlCol="0">
            <a:spAutoFit/>
          </a:bodyPr>
          <a:lstStyle/>
          <a:p>
            <a:pPr marL="12700">
              <a:lnSpc>
                <a:spcPct val="100000"/>
              </a:lnSpc>
              <a:spcBef>
                <a:spcPts val="95"/>
              </a:spcBef>
            </a:pPr>
            <a:r>
              <a:rPr lang="es-MX" sz="1400" b="1" spc="-5" dirty="0">
                <a:solidFill>
                  <a:srgbClr val="003366"/>
                </a:solidFill>
                <a:latin typeface="Calibri"/>
                <a:cs typeface="Calibri"/>
              </a:rPr>
              <a:t>2</a:t>
            </a:r>
            <a:endParaRPr sz="1400" dirty="0">
              <a:solidFill>
                <a:srgbClr val="003366"/>
              </a:solidFill>
              <a:latin typeface="Calibri"/>
              <a:cs typeface="Calibri"/>
            </a:endParaRPr>
          </a:p>
        </p:txBody>
      </p:sp>
      <p:sp>
        <p:nvSpPr>
          <p:cNvPr id="112" name="object 16"/>
          <p:cNvSpPr/>
          <p:nvPr/>
        </p:nvSpPr>
        <p:spPr>
          <a:xfrm>
            <a:off x="4085123" y="3696446"/>
            <a:ext cx="220829" cy="192890"/>
          </a:xfrm>
          <a:custGeom>
            <a:avLst/>
            <a:gdLst/>
            <a:ahLst/>
            <a:cxnLst/>
            <a:rect l="l" t="t" r="r" b="b"/>
            <a:pathLst>
              <a:path w="774700" h="658494">
                <a:moveTo>
                  <a:pt x="0" y="329184"/>
                </a:moveTo>
                <a:lnTo>
                  <a:pt x="3534" y="284502"/>
                </a:lnTo>
                <a:lnTo>
                  <a:pt x="13830" y="241652"/>
                </a:lnTo>
                <a:lnTo>
                  <a:pt x="30426" y="201025"/>
                </a:lnTo>
                <a:lnTo>
                  <a:pt x="52860" y="163011"/>
                </a:lnTo>
                <a:lnTo>
                  <a:pt x="80670" y="128003"/>
                </a:lnTo>
                <a:lnTo>
                  <a:pt x="113395" y="96393"/>
                </a:lnTo>
                <a:lnTo>
                  <a:pt x="150572" y="68571"/>
                </a:lnTo>
                <a:lnTo>
                  <a:pt x="191741" y="44929"/>
                </a:lnTo>
                <a:lnTo>
                  <a:pt x="236440" y="25860"/>
                </a:lnTo>
                <a:lnTo>
                  <a:pt x="284206" y="11754"/>
                </a:lnTo>
                <a:lnTo>
                  <a:pt x="334579" y="3003"/>
                </a:lnTo>
                <a:lnTo>
                  <a:pt x="387095" y="0"/>
                </a:lnTo>
                <a:lnTo>
                  <a:pt x="439612" y="3003"/>
                </a:lnTo>
                <a:lnTo>
                  <a:pt x="489985" y="11754"/>
                </a:lnTo>
                <a:lnTo>
                  <a:pt x="537751" y="25860"/>
                </a:lnTo>
                <a:lnTo>
                  <a:pt x="582450" y="44929"/>
                </a:lnTo>
                <a:lnTo>
                  <a:pt x="623619" y="68571"/>
                </a:lnTo>
                <a:lnTo>
                  <a:pt x="660796" y="96392"/>
                </a:lnTo>
                <a:lnTo>
                  <a:pt x="693521" y="128003"/>
                </a:lnTo>
                <a:lnTo>
                  <a:pt x="721331" y="163011"/>
                </a:lnTo>
                <a:lnTo>
                  <a:pt x="743765" y="201025"/>
                </a:lnTo>
                <a:lnTo>
                  <a:pt x="760361" y="241652"/>
                </a:lnTo>
                <a:lnTo>
                  <a:pt x="770657" y="284502"/>
                </a:lnTo>
                <a:lnTo>
                  <a:pt x="774192" y="329184"/>
                </a:lnTo>
                <a:lnTo>
                  <a:pt x="770657" y="373865"/>
                </a:lnTo>
                <a:lnTo>
                  <a:pt x="760361" y="416715"/>
                </a:lnTo>
                <a:lnTo>
                  <a:pt x="743765" y="457342"/>
                </a:lnTo>
                <a:lnTo>
                  <a:pt x="721331" y="495356"/>
                </a:lnTo>
                <a:lnTo>
                  <a:pt x="693521" y="530364"/>
                </a:lnTo>
                <a:lnTo>
                  <a:pt x="660796" y="561974"/>
                </a:lnTo>
                <a:lnTo>
                  <a:pt x="623619" y="589796"/>
                </a:lnTo>
                <a:lnTo>
                  <a:pt x="582450" y="613438"/>
                </a:lnTo>
                <a:lnTo>
                  <a:pt x="537751" y="632507"/>
                </a:lnTo>
                <a:lnTo>
                  <a:pt x="489985" y="646613"/>
                </a:lnTo>
                <a:lnTo>
                  <a:pt x="439612" y="655364"/>
                </a:lnTo>
                <a:lnTo>
                  <a:pt x="387095" y="658368"/>
                </a:lnTo>
                <a:lnTo>
                  <a:pt x="334579" y="655364"/>
                </a:lnTo>
                <a:lnTo>
                  <a:pt x="284206" y="646613"/>
                </a:lnTo>
                <a:lnTo>
                  <a:pt x="236440" y="632507"/>
                </a:lnTo>
                <a:lnTo>
                  <a:pt x="191741" y="613438"/>
                </a:lnTo>
                <a:lnTo>
                  <a:pt x="150572" y="589796"/>
                </a:lnTo>
                <a:lnTo>
                  <a:pt x="113395" y="561975"/>
                </a:lnTo>
                <a:lnTo>
                  <a:pt x="80670" y="530364"/>
                </a:lnTo>
                <a:lnTo>
                  <a:pt x="52860" y="495356"/>
                </a:lnTo>
                <a:lnTo>
                  <a:pt x="30426" y="457342"/>
                </a:lnTo>
                <a:lnTo>
                  <a:pt x="13830" y="416715"/>
                </a:lnTo>
                <a:lnTo>
                  <a:pt x="3534" y="373865"/>
                </a:lnTo>
                <a:lnTo>
                  <a:pt x="0" y="329184"/>
                </a:lnTo>
                <a:close/>
              </a:path>
            </a:pathLst>
          </a:custGeom>
          <a:ln w="12700">
            <a:solidFill>
              <a:srgbClr val="003366"/>
            </a:solidFill>
          </a:ln>
        </p:spPr>
        <p:txBody>
          <a:bodyPr wrap="square" lIns="0" tIns="0" rIns="0" bIns="0" rtlCol="0"/>
          <a:lstStyle/>
          <a:p>
            <a:endParaRPr>
              <a:solidFill>
                <a:schemeClr val="tx1">
                  <a:lumMod val="95000"/>
                  <a:lumOff val="5000"/>
                </a:schemeClr>
              </a:solidFill>
            </a:endParaRPr>
          </a:p>
        </p:txBody>
      </p:sp>
      <p:sp>
        <p:nvSpPr>
          <p:cNvPr id="114" name="object 17"/>
          <p:cNvSpPr/>
          <p:nvPr/>
        </p:nvSpPr>
        <p:spPr>
          <a:xfrm>
            <a:off x="4112154" y="3703891"/>
            <a:ext cx="177550" cy="165861"/>
          </a:xfrm>
          <a:custGeom>
            <a:avLst/>
            <a:gdLst/>
            <a:ahLst/>
            <a:cxnLst/>
            <a:rect l="l" t="t" r="r" b="b"/>
            <a:pathLst>
              <a:path w="774700" h="660400">
                <a:moveTo>
                  <a:pt x="387096" y="0"/>
                </a:moveTo>
                <a:lnTo>
                  <a:pt x="334579" y="3012"/>
                </a:lnTo>
                <a:lnTo>
                  <a:pt x="284206" y="11786"/>
                </a:lnTo>
                <a:lnTo>
                  <a:pt x="236440" y="25929"/>
                </a:lnTo>
                <a:lnTo>
                  <a:pt x="191741" y="45048"/>
                </a:lnTo>
                <a:lnTo>
                  <a:pt x="150572" y="68749"/>
                </a:lnTo>
                <a:lnTo>
                  <a:pt x="113395" y="96640"/>
                </a:lnTo>
                <a:lnTo>
                  <a:pt x="80670" y="128327"/>
                </a:lnTo>
                <a:lnTo>
                  <a:pt x="52860" y="163417"/>
                </a:lnTo>
                <a:lnTo>
                  <a:pt x="30426" y="201518"/>
                </a:lnTo>
                <a:lnTo>
                  <a:pt x="13830" y="242234"/>
                </a:lnTo>
                <a:lnTo>
                  <a:pt x="3534" y="285175"/>
                </a:lnTo>
                <a:lnTo>
                  <a:pt x="0" y="329945"/>
                </a:lnTo>
                <a:lnTo>
                  <a:pt x="3534" y="374716"/>
                </a:lnTo>
                <a:lnTo>
                  <a:pt x="13830" y="417657"/>
                </a:lnTo>
                <a:lnTo>
                  <a:pt x="30426" y="458373"/>
                </a:lnTo>
                <a:lnTo>
                  <a:pt x="52860" y="496474"/>
                </a:lnTo>
                <a:lnTo>
                  <a:pt x="80670" y="531564"/>
                </a:lnTo>
                <a:lnTo>
                  <a:pt x="113395" y="563251"/>
                </a:lnTo>
                <a:lnTo>
                  <a:pt x="150572" y="591142"/>
                </a:lnTo>
                <a:lnTo>
                  <a:pt x="191741" y="614843"/>
                </a:lnTo>
                <a:lnTo>
                  <a:pt x="236440" y="633962"/>
                </a:lnTo>
                <a:lnTo>
                  <a:pt x="284206" y="648105"/>
                </a:lnTo>
                <a:lnTo>
                  <a:pt x="334579" y="656879"/>
                </a:lnTo>
                <a:lnTo>
                  <a:pt x="387096" y="659891"/>
                </a:lnTo>
                <a:lnTo>
                  <a:pt x="439612" y="656879"/>
                </a:lnTo>
                <a:lnTo>
                  <a:pt x="489985" y="648105"/>
                </a:lnTo>
                <a:lnTo>
                  <a:pt x="537751" y="633962"/>
                </a:lnTo>
                <a:lnTo>
                  <a:pt x="582450" y="614843"/>
                </a:lnTo>
                <a:lnTo>
                  <a:pt x="623619" y="591142"/>
                </a:lnTo>
                <a:lnTo>
                  <a:pt x="660796" y="563251"/>
                </a:lnTo>
                <a:lnTo>
                  <a:pt x="693521" y="531564"/>
                </a:lnTo>
                <a:lnTo>
                  <a:pt x="721331" y="496474"/>
                </a:lnTo>
                <a:lnTo>
                  <a:pt x="743765" y="458373"/>
                </a:lnTo>
                <a:lnTo>
                  <a:pt x="760361" y="417657"/>
                </a:lnTo>
                <a:lnTo>
                  <a:pt x="770657" y="374716"/>
                </a:lnTo>
                <a:lnTo>
                  <a:pt x="774192" y="329945"/>
                </a:lnTo>
                <a:lnTo>
                  <a:pt x="770657" y="285175"/>
                </a:lnTo>
                <a:lnTo>
                  <a:pt x="760361" y="242234"/>
                </a:lnTo>
                <a:lnTo>
                  <a:pt x="743765" y="201518"/>
                </a:lnTo>
                <a:lnTo>
                  <a:pt x="721331" y="163417"/>
                </a:lnTo>
                <a:lnTo>
                  <a:pt x="693521" y="128327"/>
                </a:lnTo>
                <a:lnTo>
                  <a:pt x="660796" y="96640"/>
                </a:lnTo>
                <a:lnTo>
                  <a:pt x="623619" y="68749"/>
                </a:lnTo>
                <a:lnTo>
                  <a:pt x="582450" y="45048"/>
                </a:lnTo>
                <a:lnTo>
                  <a:pt x="537751" y="25929"/>
                </a:lnTo>
                <a:lnTo>
                  <a:pt x="489985" y="11786"/>
                </a:lnTo>
                <a:lnTo>
                  <a:pt x="439612" y="3012"/>
                </a:lnTo>
                <a:lnTo>
                  <a:pt x="387096" y="0"/>
                </a:lnTo>
                <a:close/>
              </a:path>
            </a:pathLst>
          </a:custGeom>
          <a:solidFill>
            <a:srgbClr val="FFFFFF"/>
          </a:solidFill>
        </p:spPr>
        <p:txBody>
          <a:bodyPr wrap="square" lIns="0" tIns="0" rIns="0" bIns="0" rtlCol="0"/>
          <a:lstStyle/>
          <a:p>
            <a:endParaRPr dirty="0"/>
          </a:p>
        </p:txBody>
      </p:sp>
      <p:sp>
        <p:nvSpPr>
          <p:cNvPr id="113" name="object 25"/>
          <p:cNvSpPr txBox="1"/>
          <p:nvPr/>
        </p:nvSpPr>
        <p:spPr>
          <a:xfrm>
            <a:off x="4110953" y="3663906"/>
            <a:ext cx="205740" cy="227626"/>
          </a:xfrm>
          <a:prstGeom prst="rect">
            <a:avLst/>
          </a:prstGeom>
          <a:ln w="12700">
            <a:noFill/>
          </a:ln>
        </p:spPr>
        <p:txBody>
          <a:bodyPr vert="horz" wrap="square" lIns="0" tIns="12065" rIns="0" bIns="0" rtlCol="0">
            <a:spAutoFit/>
          </a:bodyPr>
          <a:lstStyle/>
          <a:p>
            <a:pPr marL="12700">
              <a:lnSpc>
                <a:spcPct val="100000"/>
              </a:lnSpc>
              <a:spcBef>
                <a:spcPts val="95"/>
              </a:spcBef>
            </a:pPr>
            <a:r>
              <a:rPr lang="es-MX" sz="1400" b="1" spc="-5" dirty="0">
                <a:solidFill>
                  <a:srgbClr val="003366"/>
                </a:solidFill>
                <a:latin typeface="Calibri"/>
                <a:cs typeface="Calibri"/>
              </a:rPr>
              <a:t>3</a:t>
            </a:r>
            <a:endParaRPr sz="1400" dirty="0">
              <a:solidFill>
                <a:srgbClr val="003366"/>
              </a:solidFill>
              <a:latin typeface="Calibri"/>
              <a:cs typeface="Calibri"/>
            </a:endParaRPr>
          </a:p>
        </p:txBody>
      </p:sp>
      <p:cxnSp>
        <p:nvCxnSpPr>
          <p:cNvPr id="115" name="Straight Connector 114"/>
          <p:cNvCxnSpPr/>
          <p:nvPr/>
        </p:nvCxnSpPr>
        <p:spPr>
          <a:xfrm>
            <a:off x="6096000" y="3434139"/>
            <a:ext cx="0" cy="2661861"/>
          </a:xfrm>
          <a:prstGeom prst="line">
            <a:avLst/>
          </a:prstGeom>
          <a:ln w="9525">
            <a:solidFill>
              <a:srgbClr val="003366"/>
            </a:solidFill>
          </a:ln>
        </p:spPr>
        <p:style>
          <a:lnRef idx="1">
            <a:schemeClr val="accent1"/>
          </a:lnRef>
          <a:fillRef idx="0">
            <a:schemeClr val="accent1"/>
          </a:fillRef>
          <a:effectRef idx="0">
            <a:schemeClr val="accent1"/>
          </a:effectRef>
          <a:fontRef idx="minor">
            <a:schemeClr val="tx1"/>
          </a:fontRef>
        </p:style>
      </p:cxnSp>
      <p:sp>
        <p:nvSpPr>
          <p:cNvPr id="2" name="CuadroTexto 1">
            <a:extLst>
              <a:ext uri="{FF2B5EF4-FFF2-40B4-BE49-F238E27FC236}">
                <a16:creationId xmlns:a16="http://schemas.microsoft.com/office/drawing/2014/main" id="{5F93C484-23B8-CE3F-F11C-E10A948C1AD1}"/>
              </a:ext>
            </a:extLst>
          </p:cNvPr>
          <p:cNvSpPr txBox="1"/>
          <p:nvPr/>
        </p:nvSpPr>
        <p:spPr>
          <a:xfrm>
            <a:off x="8117402" y="-10967"/>
            <a:ext cx="1059063" cy="261610"/>
          </a:xfrm>
          <a:prstGeom prst="rect">
            <a:avLst/>
          </a:prstGeom>
          <a:noFill/>
        </p:spPr>
        <p:txBody>
          <a:bodyPr wrap="square">
            <a:spAutoFit/>
          </a:bodyPr>
          <a:lstStyle/>
          <a:p>
            <a:r>
              <a:rPr lang="es-MX" sz="1050" b="0" i="1" u="none" strike="noStrike" cap="none" dirty="0">
                <a:solidFill>
                  <a:schemeClr val="dk1"/>
                </a:solidFill>
                <a:latin typeface="Calibri"/>
                <a:ea typeface="Calibri"/>
                <a:cs typeface="Calibri"/>
                <a:sym typeface="Calibri"/>
              </a:rPr>
              <a:t>Idioma español</a:t>
            </a:r>
            <a:endParaRPr lang="es-ES" sz="1050" i="1" dirty="0"/>
          </a:p>
        </p:txBody>
      </p:sp>
    </p:spTree>
    <p:extLst>
      <p:ext uri="{BB962C8B-B14F-4D97-AF65-F5344CB8AC3E}">
        <p14:creationId xmlns:p14="http://schemas.microsoft.com/office/powerpoint/2010/main" val="574275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2462808" y="685800"/>
            <a:ext cx="3214018" cy="2647226"/>
          </a:xfrm>
          <a:prstGeom prst="rect">
            <a:avLst/>
          </a:prstGeom>
          <a:solidFill>
            <a:schemeClr val="bg1"/>
          </a:solidFill>
          <a:ln w="15875">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5676826" y="705574"/>
            <a:ext cx="3086174" cy="2618414"/>
          </a:xfrm>
          <a:prstGeom prst="rect">
            <a:avLst/>
          </a:prstGeom>
          <a:solidFill>
            <a:schemeClr val="bg1"/>
          </a:solidFill>
          <a:ln w="15875">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324225" y="685800"/>
            <a:ext cx="2133224" cy="2647226"/>
          </a:xfrm>
          <a:prstGeom prst="rect">
            <a:avLst/>
          </a:prstGeom>
          <a:solidFill>
            <a:schemeClr val="bg1"/>
          </a:solidFill>
          <a:ln w="15875">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ounded Rectangle 61"/>
          <p:cNvSpPr/>
          <p:nvPr/>
        </p:nvSpPr>
        <p:spPr>
          <a:xfrm>
            <a:off x="5699673" y="653998"/>
            <a:ext cx="2115333" cy="458456"/>
          </a:xfrm>
          <a:prstGeom prst="roundRect">
            <a:avLst>
              <a:gd name="adj" fmla="val 0"/>
            </a:avLst>
          </a:prstGeom>
          <a:noFill/>
          <a:ln w="19050">
            <a:noFill/>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s-MX" sz="1400" b="1" dirty="0">
                <a:solidFill>
                  <a:srgbClr val="00B0F0"/>
                </a:solidFill>
                <a:cs typeface="Arial" pitchFamily="34" charset="0"/>
              </a:rPr>
              <a:t>Escenario/Problema</a:t>
            </a:r>
          </a:p>
          <a:p>
            <a:pPr algn="ctr"/>
            <a:endParaRPr lang="es-MX" sz="1400" b="1" dirty="0">
              <a:solidFill>
                <a:srgbClr val="00B0F0"/>
              </a:solidFill>
              <a:cs typeface="Arial" pitchFamily="34" charset="0"/>
            </a:endParaRPr>
          </a:p>
        </p:txBody>
      </p:sp>
      <p:sp>
        <p:nvSpPr>
          <p:cNvPr id="5" name="Rounded Rectangle 4"/>
          <p:cNvSpPr/>
          <p:nvPr/>
        </p:nvSpPr>
        <p:spPr>
          <a:xfrm>
            <a:off x="304800" y="683234"/>
            <a:ext cx="8444086" cy="5469033"/>
          </a:xfrm>
          <a:prstGeom prst="roundRect">
            <a:avLst>
              <a:gd name="adj" fmla="val 0"/>
            </a:avLst>
          </a:prstGeom>
          <a:noFill/>
          <a:ln w="22225">
            <a:solidFill>
              <a:schemeClr val="bg1">
                <a:lumMod val="50000"/>
              </a:schemeClr>
            </a:solidFill>
            <a:prstDash val="solid"/>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44" indent="-112711">
              <a:buFont typeface="Arial" pitchFamily="34" charset="0"/>
              <a:buChar char="•"/>
            </a:pPr>
            <a:endParaRPr lang="en-US" sz="2000" dirty="0">
              <a:solidFill>
                <a:schemeClr val="tx1"/>
              </a:solidFill>
            </a:endParaRPr>
          </a:p>
        </p:txBody>
      </p:sp>
      <p:sp>
        <p:nvSpPr>
          <p:cNvPr id="14" name="Rounded Rectangle 13"/>
          <p:cNvSpPr/>
          <p:nvPr/>
        </p:nvSpPr>
        <p:spPr>
          <a:xfrm>
            <a:off x="2444507" y="639704"/>
            <a:ext cx="1416821" cy="403829"/>
          </a:xfrm>
          <a:prstGeom prst="roundRect">
            <a:avLst>
              <a:gd name="adj" fmla="val 0"/>
            </a:avLst>
          </a:prstGeom>
          <a:noFill/>
          <a:ln w="19050">
            <a:noFill/>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s-MX" sz="1400" b="1" dirty="0">
                <a:solidFill>
                  <a:srgbClr val="00B0F0"/>
                </a:solidFill>
                <a:cs typeface="Arial" pitchFamily="34" charset="0"/>
              </a:rPr>
              <a:t>Contenidos</a:t>
            </a:r>
            <a:endParaRPr lang="es-MX" sz="1400" dirty="0">
              <a:solidFill>
                <a:srgbClr val="00B0F0"/>
              </a:solidFill>
              <a:cs typeface="Arial" pitchFamily="34" charset="0"/>
            </a:endParaRPr>
          </a:p>
        </p:txBody>
      </p:sp>
      <p:pic>
        <p:nvPicPr>
          <p:cNvPr id="38" name="Picture 37"/>
          <p:cNvPicPr>
            <a:picLocks noChangeAspect="1"/>
          </p:cNvPicPr>
          <p:nvPr/>
        </p:nvPicPr>
        <p:blipFill>
          <a:blip r:embed="rId2"/>
          <a:stretch>
            <a:fillRect/>
          </a:stretch>
        </p:blipFill>
        <p:spPr>
          <a:xfrm>
            <a:off x="8393392" y="737752"/>
            <a:ext cx="347225" cy="294386"/>
          </a:xfrm>
          <a:prstGeom prst="rect">
            <a:avLst/>
          </a:prstGeom>
        </p:spPr>
      </p:pic>
      <p:sp>
        <p:nvSpPr>
          <p:cNvPr id="53" name="TextBox 52"/>
          <p:cNvSpPr txBox="1"/>
          <p:nvPr/>
        </p:nvSpPr>
        <p:spPr>
          <a:xfrm>
            <a:off x="2026071" y="2670296"/>
            <a:ext cx="529068" cy="861774"/>
          </a:xfrm>
          <a:prstGeom prst="rect">
            <a:avLst/>
          </a:prstGeom>
          <a:noFill/>
        </p:spPr>
        <p:txBody>
          <a:bodyPr wrap="square" rtlCol="0">
            <a:spAutoFit/>
          </a:bodyPr>
          <a:lstStyle/>
          <a:p>
            <a:r>
              <a:rPr lang="es-MX" sz="5000" b="1" dirty="0">
                <a:solidFill>
                  <a:schemeClr val="bg1">
                    <a:lumMod val="85000"/>
                  </a:schemeClr>
                </a:solidFill>
              </a:rPr>
              <a:t>1</a:t>
            </a:r>
          </a:p>
        </p:txBody>
      </p:sp>
      <p:sp>
        <p:nvSpPr>
          <p:cNvPr id="60" name="TextBox 59"/>
          <p:cNvSpPr txBox="1"/>
          <p:nvPr/>
        </p:nvSpPr>
        <p:spPr>
          <a:xfrm>
            <a:off x="7608198" y="5392877"/>
            <a:ext cx="670309" cy="861774"/>
          </a:xfrm>
          <a:prstGeom prst="rect">
            <a:avLst/>
          </a:prstGeom>
          <a:noFill/>
        </p:spPr>
        <p:txBody>
          <a:bodyPr wrap="square" rtlCol="0">
            <a:spAutoFit/>
          </a:bodyPr>
          <a:lstStyle/>
          <a:p>
            <a:r>
              <a:rPr lang="es-MX" sz="5000" b="1" dirty="0">
                <a:solidFill>
                  <a:schemeClr val="bg1">
                    <a:lumMod val="85000"/>
                  </a:schemeClr>
                </a:solidFill>
              </a:rPr>
              <a:t>4</a:t>
            </a:r>
          </a:p>
        </p:txBody>
      </p:sp>
      <p:pic>
        <p:nvPicPr>
          <p:cNvPr id="1030" name="Picture 6" descr="Resultado de imagen para idea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92207" y="702437"/>
            <a:ext cx="246193" cy="246193"/>
          </a:xfrm>
          <a:prstGeom prst="rect">
            <a:avLst/>
          </a:prstGeom>
          <a:noFill/>
          <a:extLst>
            <a:ext uri="{909E8E84-426E-40DD-AFC4-6F175D3DCCD1}">
              <a14:hiddenFill xmlns:a14="http://schemas.microsoft.com/office/drawing/2010/main">
                <a:solidFill>
                  <a:srgbClr val="FFFFFF"/>
                </a:solidFill>
              </a14:hiddenFill>
            </a:ext>
          </a:extLst>
        </p:spPr>
      </p:pic>
      <p:sp>
        <p:nvSpPr>
          <p:cNvPr id="51" name="TextBox 50"/>
          <p:cNvSpPr txBox="1"/>
          <p:nvPr/>
        </p:nvSpPr>
        <p:spPr>
          <a:xfrm>
            <a:off x="5202861" y="2609635"/>
            <a:ext cx="511265" cy="861774"/>
          </a:xfrm>
          <a:prstGeom prst="rect">
            <a:avLst/>
          </a:prstGeom>
          <a:noFill/>
        </p:spPr>
        <p:txBody>
          <a:bodyPr wrap="square" rtlCol="0">
            <a:spAutoFit/>
          </a:bodyPr>
          <a:lstStyle/>
          <a:p>
            <a:r>
              <a:rPr lang="es-MX" sz="5000" b="1" dirty="0">
                <a:solidFill>
                  <a:schemeClr val="bg1">
                    <a:lumMod val="85000"/>
                  </a:schemeClr>
                </a:solidFill>
              </a:rPr>
              <a:t>2</a:t>
            </a:r>
          </a:p>
        </p:txBody>
      </p:sp>
      <p:sp>
        <p:nvSpPr>
          <p:cNvPr id="64" name="TextBox 63"/>
          <p:cNvSpPr txBox="1"/>
          <p:nvPr/>
        </p:nvSpPr>
        <p:spPr>
          <a:xfrm>
            <a:off x="8274074" y="2609635"/>
            <a:ext cx="594819" cy="861774"/>
          </a:xfrm>
          <a:prstGeom prst="rect">
            <a:avLst/>
          </a:prstGeom>
          <a:noFill/>
        </p:spPr>
        <p:txBody>
          <a:bodyPr wrap="square" rtlCol="0">
            <a:spAutoFit/>
          </a:bodyPr>
          <a:lstStyle/>
          <a:p>
            <a:r>
              <a:rPr lang="es-MX" sz="5000" b="1" dirty="0">
                <a:solidFill>
                  <a:schemeClr val="bg1">
                    <a:lumMod val="85000"/>
                  </a:schemeClr>
                </a:solidFill>
              </a:rPr>
              <a:t>3</a:t>
            </a:r>
          </a:p>
        </p:txBody>
      </p:sp>
      <p:pic>
        <p:nvPicPr>
          <p:cNvPr id="80" name="Picture 79"/>
          <p:cNvPicPr>
            <a:picLocks noChangeAspect="1"/>
          </p:cNvPicPr>
          <p:nvPr/>
        </p:nvPicPr>
        <p:blipFill>
          <a:blip r:embed="rId4"/>
          <a:stretch>
            <a:fillRect/>
          </a:stretch>
        </p:blipFill>
        <p:spPr>
          <a:xfrm>
            <a:off x="5212121" y="777945"/>
            <a:ext cx="373064" cy="227984"/>
          </a:xfrm>
          <a:prstGeom prst="rect">
            <a:avLst/>
          </a:prstGeom>
        </p:spPr>
      </p:pic>
      <p:sp>
        <p:nvSpPr>
          <p:cNvPr id="68" name="Rounded Rectangle 67"/>
          <p:cNvSpPr/>
          <p:nvPr/>
        </p:nvSpPr>
        <p:spPr>
          <a:xfrm>
            <a:off x="250215" y="662123"/>
            <a:ext cx="1828052" cy="470203"/>
          </a:xfrm>
          <a:prstGeom prst="roundRect">
            <a:avLst>
              <a:gd name="adj" fmla="val 0"/>
            </a:avLst>
          </a:prstGeom>
          <a:noFill/>
          <a:ln w="19050">
            <a:noFill/>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s-MX" sz="1400" b="1" dirty="0">
                <a:solidFill>
                  <a:srgbClr val="00B0F0"/>
                </a:solidFill>
                <a:cs typeface="Arial" pitchFamily="34" charset="0"/>
              </a:rPr>
              <a:t>Subcompetencias</a:t>
            </a:r>
          </a:p>
          <a:p>
            <a:endParaRPr lang="es-MX" sz="1400" dirty="0">
              <a:solidFill>
                <a:srgbClr val="00B0F0"/>
              </a:solidFill>
              <a:cs typeface="Arial" pitchFamily="34" charset="0"/>
            </a:endParaRPr>
          </a:p>
          <a:p>
            <a:endParaRPr lang="en-US" sz="1400" dirty="0">
              <a:solidFill>
                <a:srgbClr val="00B0F0"/>
              </a:solidFill>
              <a:cs typeface="Arial" pitchFamily="34" charset="0"/>
            </a:endParaRPr>
          </a:p>
        </p:txBody>
      </p:sp>
      <p:sp>
        <p:nvSpPr>
          <p:cNvPr id="172" name="Rounded Rectangle 171"/>
          <p:cNvSpPr/>
          <p:nvPr/>
        </p:nvSpPr>
        <p:spPr>
          <a:xfrm>
            <a:off x="576060" y="3273364"/>
            <a:ext cx="3586680" cy="470203"/>
          </a:xfrm>
          <a:prstGeom prst="roundRect">
            <a:avLst>
              <a:gd name="adj" fmla="val 0"/>
            </a:avLst>
          </a:prstGeom>
          <a:noFill/>
          <a:ln w="19050">
            <a:noFill/>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s-MX" sz="1400" b="1" dirty="0">
                <a:solidFill>
                  <a:srgbClr val="00B0F0"/>
                </a:solidFill>
                <a:cs typeface="Arial" pitchFamily="34" charset="0"/>
              </a:rPr>
              <a:t>Etapas de PBL</a:t>
            </a:r>
            <a:endParaRPr lang="es-MX" sz="1400" dirty="0">
              <a:solidFill>
                <a:srgbClr val="00B0F0"/>
              </a:solidFill>
              <a:cs typeface="Arial" pitchFamily="34" charset="0"/>
            </a:endParaRPr>
          </a:p>
        </p:txBody>
      </p:sp>
      <p:sp>
        <p:nvSpPr>
          <p:cNvPr id="6" name="Rectangle 5"/>
          <p:cNvSpPr/>
          <p:nvPr/>
        </p:nvSpPr>
        <p:spPr>
          <a:xfrm>
            <a:off x="6255621" y="3417750"/>
            <a:ext cx="2455247" cy="2554545"/>
          </a:xfrm>
          <a:prstGeom prst="rect">
            <a:avLst/>
          </a:prstGeom>
        </p:spPr>
        <p:txBody>
          <a:bodyPr wrap="square">
            <a:spAutoFit/>
          </a:bodyPr>
          <a:lstStyle/>
          <a:p>
            <a:r>
              <a:rPr lang="es-MX" sz="800" dirty="0">
                <a:solidFill>
                  <a:srgbClr val="262626"/>
                </a:solidFill>
                <a:ea typeface="Arial"/>
                <a:cs typeface="Arial"/>
                <a:sym typeface="Arial"/>
              </a:rPr>
              <a:t>Será un problema diseñado por el docente. Tendrá una duración de 2 semanas. </a:t>
            </a:r>
          </a:p>
          <a:p>
            <a:pPr lvl="0"/>
            <a:r>
              <a:rPr lang="es-MX" sz="800" dirty="0">
                <a:solidFill>
                  <a:srgbClr val="262626"/>
                </a:solidFill>
                <a:cs typeface="Arial"/>
                <a:sym typeface="Arial"/>
              </a:rPr>
              <a:t>Las reglas es que deben de realizar las actividades en tiempo y forma respetando los criterios de evaluación. No habrá entregas tardías. </a:t>
            </a:r>
          </a:p>
          <a:p>
            <a:pPr lvl="0"/>
            <a:r>
              <a:rPr lang="es-MX" sz="800" dirty="0">
                <a:solidFill>
                  <a:srgbClr val="262626"/>
                </a:solidFill>
                <a:cs typeface="Arial"/>
                <a:sym typeface="Arial"/>
              </a:rPr>
              <a:t>Se evaluará los productos de cada etapa: reporte, presentación e investigación, participación en el foro, y reporte final.</a:t>
            </a:r>
          </a:p>
          <a:p>
            <a:pPr lvl="0"/>
            <a:r>
              <a:rPr lang="es-MX" sz="800" dirty="0">
                <a:solidFill>
                  <a:srgbClr val="262626"/>
                </a:solidFill>
                <a:cs typeface="Arial"/>
                <a:sym typeface="Arial"/>
              </a:rPr>
              <a:t>Daré retroalimentación en la etapa 2 y etapa 3. </a:t>
            </a:r>
          </a:p>
          <a:p>
            <a:pPr lvl="0"/>
            <a:r>
              <a:rPr lang="es-MX" sz="800" dirty="0">
                <a:solidFill>
                  <a:srgbClr val="262626"/>
                </a:solidFill>
                <a:cs typeface="Arial"/>
                <a:sym typeface="Arial"/>
              </a:rPr>
              <a:t>- Estaré monitoreando la plataforma (foros de los equipos) y colocaré una coevaluación al final de la actividad. </a:t>
            </a:r>
          </a:p>
          <a:p>
            <a:pPr lvl="0"/>
            <a:endParaRPr lang="es-MX" sz="800" dirty="0">
              <a:solidFill>
                <a:srgbClr val="262626"/>
              </a:solidFill>
              <a:cs typeface="Arial"/>
              <a:sym typeface="Arial"/>
            </a:endParaRPr>
          </a:p>
          <a:p>
            <a:pPr lvl="0"/>
            <a:r>
              <a:rPr lang="es-MX" sz="800" dirty="0">
                <a:solidFill>
                  <a:srgbClr val="262626"/>
                </a:solidFill>
                <a:cs typeface="Arial"/>
                <a:sym typeface="Arial"/>
              </a:rPr>
              <a:t>Criterios de evaluación:</a:t>
            </a:r>
          </a:p>
          <a:p>
            <a:pPr lvl="0"/>
            <a:r>
              <a:rPr lang="es-MX" sz="800" dirty="0">
                <a:solidFill>
                  <a:srgbClr val="262626"/>
                </a:solidFill>
                <a:cs typeface="Arial"/>
                <a:sym typeface="Arial"/>
              </a:rPr>
              <a:t>Lista de cotejo</a:t>
            </a:r>
          </a:p>
          <a:p>
            <a:pPr lvl="0"/>
            <a:r>
              <a:rPr lang="es-MX" sz="800" dirty="0">
                <a:solidFill>
                  <a:srgbClr val="262626"/>
                </a:solidFill>
                <a:cs typeface="Arial"/>
                <a:sym typeface="Arial"/>
              </a:rPr>
              <a:t>Rubrica</a:t>
            </a:r>
          </a:p>
          <a:p>
            <a:pPr lvl="0"/>
            <a:r>
              <a:rPr lang="es-MX" sz="800" dirty="0">
                <a:solidFill>
                  <a:srgbClr val="262626"/>
                </a:solidFill>
                <a:cs typeface="Arial"/>
                <a:sym typeface="Arial"/>
              </a:rPr>
              <a:t>Lista de observación durante la participación en clase y presentación</a:t>
            </a:r>
          </a:p>
          <a:p>
            <a:pPr lvl="0"/>
            <a:endParaRPr lang="es-MX" sz="800" dirty="0">
              <a:solidFill>
                <a:srgbClr val="262626"/>
              </a:solidFill>
              <a:cs typeface="Arial"/>
              <a:sym typeface="Arial"/>
            </a:endParaRPr>
          </a:p>
          <a:p>
            <a:pPr lvl="0"/>
            <a:endParaRPr lang="es-MX" sz="800" dirty="0"/>
          </a:p>
        </p:txBody>
      </p:sp>
      <p:sp>
        <p:nvSpPr>
          <p:cNvPr id="173" name="Rectangle 172"/>
          <p:cNvSpPr/>
          <p:nvPr/>
        </p:nvSpPr>
        <p:spPr>
          <a:xfrm>
            <a:off x="652079" y="4729825"/>
            <a:ext cx="1667579" cy="338554"/>
          </a:xfrm>
          <a:prstGeom prst="rect">
            <a:avLst/>
          </a:prstGeom>
        </p:spPr>
        <p:txBody>
          <a:bodyPr wrap="square">
            <a:spAutoFit/>
          </a:bodyPr>
          <a:lstStyle/>
          <a:p>
            <a:pPr lvl="0" algn="ctr">
              <a:buClr>
                <a:srgbClr val="FFFFFF"/>
              </a:buClr>
              <a:buSzPts val="1600"/>
            </a:pPr>
            <a:r>
              <a:rPr lang="es-MX" sz="800" b="1" dirty="0">
                <a:solidFill>
                  <a:schemeClr val="bg1"/>
                </a:solidFill>
                <a:cs typeface="Arial" pitchFamily="34" charset="0"/>
              </a:rPr>
              <a:t>Diseño/</a:t>
            </a:r>
          </a:p>
          <a:p>
            <a:pPr lvl="0" algn="ctr">
              <a:buClr>
                <a:srgbClr val="FFFFFF"/>
              </a:buClr>
              <a:buSzPts val="1600"/>
            </a:pPr>
            <a:r>
              <a:rPr lang="es-MX" sz="800" b="1" dirty="0">
                <a:solidFill>
                  <a:schemeClr val="bg1"/>
                </a:solidFill>
                <a:cs typeface="Arial" pitchFamily="34" charset="0"/>
              </a:rPr>
              <a:t>Presentación del problema</a:t>
            </a:r>
            <a:r>
              <a:rPr lang="es-MX" sz="600" dirty="0">
                <a:solidFill>
                  <a:schemeClr val="bg1"/>
                </a:solidFill>
                <a:cs typeface="Arial" pitchFamily="34" charset="0"/>
              </a:rPr>
              <a:t> </a:t>
            </a:r>
          </a:p>
        </p:txBody>
      </p:sp>
      <p:sp>
        <p:nvSpPr>
          <p:cNvPr id="65" name="Rectangle 64"/>
          <p:cNvSpPr/>
          <p:nvPr/>
        </p:nvSpPr>
        <p:spPr>
          <a:xfrm>
            <a:off x="332909" y="3748533"/>
            <a:ext cx="1699282" cy="215444"/>
          </a:xfrm>
          <a:prstGeom prst="rect">
            <a:avLst/>
          </a:prstGeom>
        </p:spPr>
        <p:txBody>
          <a:bodyPr wrap="square">
            <a:spAutoFit/>
          </a:bodyPr>
          <a:lstStyle/>
          <a:p>
            <a:pPr lvl="0" algn="ctr"/>
            <a:r>
              <a:rPr lang="es-MX" sz="800" b="1" dirty="0">
                <a:cs typeface="Arial" panose="020B0604020202020204" pitchFamily="34" charset="0"/>
              </a:rPr>
              <a:t>Diseño del escenario/problema</a:t>
            </a:r>
          </a:p>
        </p:txBody>
      </p:sp>
      <p:sp>
        <p:nvSpPr>
          <p:cNvPr id="94" name="object 5"/>
          <p:cNvSpPr/>
          <p:nvPr/>
        </p:nvSpPr>
        <p:spPr>
          <a:xfrm>
            <a:off x="373821" y="3711222"/>
            <a:ext cx="1724508" cy="2368389"/>
          </a:xfrm>
          <a:custGeom>
            <a:avLst/>
            <a:gdLst/>
            <a:ahLst/>
            <a:cxnLst/>
            <a:rect l="l" t="t" r="r" b="b"/>
            <a:pathLst>
              <a:path w="2970529" h="2529840">
                <a:moveTo>
                  <a:pt x="0" y="421639"/>
                </a:moveTo>
                <a:lnTo>
                  <a:pt x="2835" y="372458"/>
                </a:lnTo>
                <a:lnTo>
                  <a:pt x="11133" y="324945"/>
                </a:lnTo>
                <a:lnTo>
                  <a:pt x="24575" y="279417"/>
                </a:lnTo>
                <a:lnTo>
                  <a:pt x="42846" y="236190"/>
                </a:lnTo>
                <a:lnTo>
                  <a:pt x="65631" y="195580"/>
                </a:lnTo>
                <a:lnTo>
                  <a:pt x="92612" y="157903"/>
                </a:lnTo>
                <a:lnTo>
                  <a:pt x="123475" y="123475"/>
                </a:lnTo>
                <a:lnTo>
                  <a:pt x="157903" y="92612"/>
                </a:lnTo>
                <a:lnTo>
                  <a:pt x="195580" y="65631"/>
                </a:lnTo>
                <a:lnTo>
                  <a:pt x="236190" y="42846"/>
                </a:lnTo>
                <a:lnTo>
                  <a:pt x="279417" y="24575"/>
                </a:lnTo>
                <a:lnTo>
                  <a:pt x="324945" y="11133"/>
                </a:lnTo>
                <a:lnTo>
                  <a:pt x="372458" y="2835"/>
                </a:lnTo>
                <a:lnTo>
                  <a:pt x="421639" y="0"/>
                </a:lnTo>
                <a:lnTo>
                  <a:pt x="2548636" y="0"/>
                </a:lnTo>
                <a:lnTo>
                  <a:pt x="2597817" y="2835"/>
                </a:lnTo>
                <a:lnTo>
                  <a:pt x="2645330" y="11133"/>
                </a:lnTo>
                <a:lnTo>
                  <a:pt x="2690858" y="24575"/>
                </a:lnTo>
                <a:lnTo>
                  <a:pt x="2734085" y="42846"/>
                </a:lnTo>
                <a:lnTo>
                  <a:pt x="2774695" y="65631"/>
                </a:lnTo>
                <a:lnTo>
                  <a:pt x="2812372" y="92612"/>
                </a:lnTo>
                <a:lnTo>
                  <a:pt x="2846800" y="123475"/>
                </a:lnTo>
                <a:lnTo>
                  <a:pt x="2877663" y="157903"/>
                </a:lnTo>
                <a:lnTo>
                  <a:pt x="2904644" y="195580"/>
                </a:lnTo>
                <a:lnTo>
                  <a:pt x="2927429" y="236190"/>
                </a:lnTo>
                <a:lnTo>
                  <a:pt x="2945700" y="279417"/>
                </a:lnTo>
                <a:lnTo>
                  <a:pt x="2959142" y="324945"/>
                </a:lnTo>
                <a:lnTo>
                  <a:pt x="2967440" y="372458"/>
                </a:lnTo>
                <a:lnTo>
                  <a:pt x="2970276" y="421639"/>
                </a:lnTo>
                <a:lnTo>
                  <a:pt x="2970276" y="2108200"/>
                </a:lnTo>
                <a:lnTo>
                  <a:pt x="2967440" y="2157381"/>
                </a:lnTo>
                <a:lnTo>
                  <a:pt x="2959142" y="2204894"/>
                </a:lnTo>
                <a:lnTo>
                  <a:pt x="2945700" y="2250422"/>
                </a:lnTo>
                <a:lnTo>
                  <a:pt x="2927429" y="2293649"/>
                </a:lnTo>
                <a:lnTo>
                  <a:pt x="2904644" y="2334259"/>
                </a:lnTo>
                <a:lnTo>
                  <a:pt x="2877663" y="2371936"/>
                </a:lnTo>
                <a:lnTo>
                  <a:pt x="2846800" y="2406364"/>
                </a:lnTo>
                <a:lnTo>
                  <a:pt x="2812372" y="2437227"/>
                </a:lnTo>
                <a:lnTo>
                  <a:pt x="2774695" y="2464208"/>
                </a:lnTo>
                <a:lnTo>
                  <a:pt x="2734085" y="2486993"/>
                </a:lnTo>
                <a:lnTo>
                  <a:pt x="2690858" y="2505264"/>
                </a:lnTo>
                <a:lnTo>
                  <a:pt x="2645330" y="2518706"/>
                </a:lnTo>
                <a:lnTo>
                  <a:pt x="2597817" y="2527004"/>
                </a:lnTo>
                <a:lnTo>
                  <a:pt x="2548636" y="2529840"/>
                </a:lnTo>
                <a:lnTo>
                  <a:pt x="421639" y="2529840"/>
                </a:lnTo>
                <a:lnTo>
                  <a:pt x="372458" y="2527004"/>
                </a:lnTo>
                <a:lnTo>
                  <a:pt x="324945" y="2518706"/>
                </a:lnTo>
                <a:lnTo>
                  <a:pt x="279417" y="2505264"/>
                </a:lnTo>
                <a:lnTo>
                  <a:pt x="236190" y="2486993"/>
                </a:lnTo>
                <a:lnTo>
                  <a:pt x="195580" y="2464208"/>
                </a:lnTo>
                <a:lnTo>
                  <a:pt x="157903" y="2437227"/>
                </a:lnTo>
                <a:lnTo>
                  <a:pt x="123475" y="2406364"/>
                </a:lnTo>
                <a:lnTo>
                  <a:pt x="92612" y="2371936"/>
                </a:lnTo>
                <a:lnTo>
                  <a:pt x="65631" y="2334259"/>
                </a:lnTo>
                <a:lnTo>
                  <a:pt x="42846" y="2293649"/>
                </a:lnTo>
                <a:lnTo>
                  <a:pt x="24575" y="2250422"/>
                </a:lnTo>
                <a:lnTo>
                  <a:pt x="11133" y="2204894"/>
                </a:lnTo>
                <a:lnTo>
                  <a:pt x="2835" y="2157381"/>
                </a:lnTo>
                <a:lnTo>
                  <a:pt x="0" y="2108200"/>
                </a:lnTo>
                <a:lnTo>
                  <a:pt x="0" y="421639"/>
                </a:lnTo>
                <a:close/>
              </a:path>
            </a:pathLst>
          </a:custGeom>
          <a:ln w="12700">
            <a:solidFill>
              <a:srgbClr val="003366"/>
            </a:solidFill>
          </a:ln>
        </p:spPr>
        <p:txBody>
          <a:bodyPr wrap="square" lIns="0" tIns="0" rIns="0" bIns="0" rtlCol="0"/>
          <a:lstStyle/>
          <a:p>
            <a:endParaRPr/>
          </a:p>
        </p:txBody>
      </p:sp>
      <p:sp>
        <p:nvSpPr>
          <p:cNvPr id="99" name="object 12"/>
          <p:cNvSpPr/>
          <p:nvPr/>
        </p:nvSpPr>
        <p:spPr>
          <a:xfrm>
            <a:off x="2201321" y="3714427"/>
            <a:ext cx="1741844" cy="2375774"/>
          </a:xfrm>
          <a:custGeom>
            <a:avLst/>
            <a:gdLst/>
            <a:ahLst/>
            <a:cxnLst/>
            <a:rect l="l" t="t" r="r" b="b"/>
            <a:pathLst>
              <a:path w="2971800" h="2529840">
                <a:moveTo>
                  <a:pt x="0" y="421640"/>
                </a:moveTo>
                <a:lnTo>
                  <a:pt x="2835" y="372458"/>
                </a:lnTo>
                <a:lnTo>
                  <a:pt x="11133" y="324945"/>
                </a:lnTo>
                <a:lnTo>
                  <a:pt x="24575" y="279417"/>
                </a:lnTo>
                <a:lnTo>
                  <a:pt x="42846" y="236190"/>
                </a:lnTo>
                <a:lnTo>
                  <a:pt x="65631" y="195580"/>
                </a:lnTo>
                <a:lnTo>
                  <a:pt x="92612" y="157903"/>
                </a:lnTo>
                <a:lnTo>
                  <a:pt x="123475" y="123475"/>
                </a:lnTo>
                <a:lnTo>
                  <a:pt x="157903" y="92612"/>
                </a:lnTo>
                <a:lnTo>
                  <a:pt x="195580" y="65631"/>
                </a:lnTo>
                <a:lnTo>
                  <a:pt x="236190" y="42846"/>
                </a:lnTo>
                <a:lnTo>
                  <a:pt x="279417" y="24575"/>
                </a:lnTo>
                <a:lnTo>
                  <a:pt x="324945" y="11133"/>
                </a:lnTo>
                <a:lnTo>
                  <a:pt x="372458" y="2835"/>
                </a:lnTo>
                <a:lnTo>
                  <a:pt x="421639" y="0"/>
                </a:lnTo>
                <a:lnTo>
                  <a:pt x="2550159" y="0"/>
                </a:lnTo>
                <a:lnTo>
                  <a:pt x="2599341" y="2835"/>
                </a:lnTo>
                <a:lnTo>
                  <a:pt x="2646854" y="11133"/>
                </a:lnTo>
                <a:lnTo>
                  <a:pt x="2692382" y="24575"/>
                </a:lnTo>
                <a:lnTo>
                  <a:pt x="2735609" y="42846"/>
                </a:lnTo>
                <a:lnTo>
                  <a:pt x="2776219" y="65631"/>
                </a:lnTo>
                <a:lnTo>
                  <a:pt x="2813896" y="92612"/>
                </a:lnTo>
                <a:lnTo>
                  <a:pt x="2848324" y="123475"/>
                </a:lnTo>
                <a:lnTo>
                  <a:pt x="2879187" y="157903"/>
                </a:lnTo>
                <a:lnTo>
                  <a:pt x="2906168" y="195580"/>
                </a:lnTo>
                <a:lnTo>
                  <a:pt x="2928953" y="236190"/>
                </a:lnTo>
                <a:lnTo>
                  <a:pt x="2947224" y="279417"/>
                </a:lnTo>
                <a:lnTo>
                  <a:pt x="2960666" y="324945"/>
                </a:lnTo>
                <a:lnTo>
                  <a:pt x="2968964" y="372458"/>
                </a:lnTo>
                <a:lnTo>
                  <a:pt x="2971800" y="421640"/>
                </a:lnTo>
                <a:lnTo>
                  <a:pt x="2971800" y="2108200"/>
                </a:lnTo>
                <a:lnTo>
                  <a:pt x="2968964" y="2157370"/>
                </a:lnTo>
                <a:lnTo>
                  <a:pt x="2960666" y="2204874"/>
                </a:lnTo>
                <a:lnTo>
                  <a:pt x="2947224" y="2250397"/>
                </a:lnTo>
                <a:lnTo>
                  <a:pt x="2928953" y="2293621"/>
                </a:lnTo>
                <a:lnTo>
                  <a:pt x="2906168" y="2334231"/>
                </a:lnTo>
                <a:lnTo>
                  <a:pt x="2879187" y="2371909"/>
                </a:lnTo>
                <a:lnTo>
                  <a:pt x="2848324" y="2406340"/>
                </a:lnTo>
                <a:lnTo>
                  <a:pt x="2813896" y="2437207"/>
                </a:lnTo>
                <a:lnTo>
                  <a:pt x="2776219" y="2464193"/>
                </a:lnTo>
                <a:lnTo>
                  <a:pt x="2735609" y="2486982"/>
                </a:lnTo>
                <a:lnTo>
                  <a:pt x="2692382" y="2505257"/>
                </a:lnTo>
                <a:lnTo>
                  <a:pt x="2646854" y="2518703"/>
                </a:lnTo>
                <a:lnTo>
                  <a:pt x="2599341" y="2527003"/>
                </a:lnTo>
                <a:lnTo>
                  <a:pt x="2550159" y="2529840"/>
                </a:lnTo>
                <a:lnTo>
                  <a:pt x="421639" y="2529840"/>
                </a:lnTo>
                <a:lnTo>
                  <a:pt x="372458" y="2527003"/>
                </a:lnTo>
                <a:lnTo>
                  <a:pt x="324945" y="2518703"/>
                </a:lnTo>
                <a:lnTo>
                  <a:pt x="279417" y="2505257"/>
                </a:lnTo>
                <a:lnTo>
                  <a:pt x="236190" y="2486982"/>
                </a:lnTo>
                <a:lnTo>
                  <a:pt x="195580" y="2464193"/>
                </a:lnTo>
                <a:lnTo>
                  <a:pt x="157903" y="2437207"/>
                </a:lnTo>
                <a:lnTo>
                  <a:pt x="123475" y="2406340"/>
                </a:lnTo>
                <a:lnTo>
                  <a:pt x="92612" y="2371909"/>
                </a:lnTo>
                <a:lnTo>
                  <a:pt x="65631" y="2334231"/>
                </a:lnTo>
                <a:lnTo>
                  <a:pt x="42846" y="2293621"/>
                </a:lnTo>
                <a:lnTo>
                  <a:pt x="24575" y="2250397"/>
                </a:lnTo>
                <a:lnTo>
                  <a:pt x="11133" y="2204874"/>
                </a:lnTo>
                <a:lnTo>
                  <a:pt x="2835" y="2157370"/>
                </a:lnTo>
                <a:lnTo>
                  <a:pt x="0" y="2108200"/>
                </a:lnTo>
                <a:lnTo>
                  <a:pt x="0" y="421640"/>
                </a:lnTo>
                <a:close/>
              </a:path>
            </a:pathLst>
          </a:custGeom>
          <a:ln w="12700">
            <a:solidFill>
              <a:srgbClr val="003366"/>
            </a:solidFill>
          </a:ln>
        </p:spPr>
        <p:txBody>
          <a:bodyPr wrap="square" lIns="0" tIns="0" rIns="0" bIns="0" rtlCol="0"/>
          <a:lstStyle/>
          <a:p>
            <a:endParaRPr/>
          </a:p>
        </p:txBody>
      </p:sp>
      <p:sp>
        <p:nvSpPr>
          <p:cNvPr id="100" name="object 12"/>
          <p:cNvSpPr/>
          <p:nvPr/>
        </p:nvSpPr>
        <p:spPr>
          <a:xfrm>
            <a:off x="4101672" y="3670572"/>
            <a:ext cx="1741844" cy="2375774"/>
          </a:xfrm>
          <a:custGeom>
            <a:avLst/>
            <a:gdLst/>
            <a:ahLst/>
            <a:cxnLst/>
            <a:rect l="l" t="t" r="r" b="b"/>
            <a:pathLst>
              <a:path w="2971800" h="2529840">
                <a:moveTo>
                  <a:pt x="0" y="421640"/>
                </a:moveTo>
                <a:lnTo>
                  <a:pt x="2835" y="372458"/>
                </a:lnTo>
                <a:lnTo>
                  <a:pt x="11133" y="324945"/>
                </a:lnTo>
                <a:lnTo>
                  <a:pt x="24575" y="279417"/>
                </a:lnTo>
                <a:lnTo>
                  <a:pt x="42846" y="236190"/>
                </a:lnTo>
                <a:lnTo>
                  <a:pt x="65631" y="195580"/>
                </a:lnTo>
                <a:lnTo>
                  <a:pt x="92612" y="157903"/>
                </a:lnTo>
                <a:lnTo>
                  <a:pt x="123475" y="123475"/>
                </a:lnTo>
                <a:lnTo>
                  <a:pt x="157903" y="92612"/>
                </a:lnTo>
                <a:lnTo>
                  <a:pt x="195580" y="65631"/>
                </a:lnTo>
                <a:lnTo>
                  <a:pt x="236190" y="42846"/>
                </a:lnTo>
                <a:lnTo>
                  <a:pt x="279417" y="24575"/>
                </a:lnTo>
                <a:lnTo>
                  <a:pt x="324945" y="11133"/>
                </a:lnTo>
                <a:lnTo>
                  <a:pt x="372458" y="2835"/>
                </a:lnTo>
                <a:lnTo>
                  <a:pt x="421639" y="0"/>
                </a:lnTo>
                <a:lnTo>
                  <a:pt x="2550159" y="0"/>
                </a:lnTo>
                <a:lnTo>
                  <a:pt x="2599341" y="2835"/>
                </a:lnTo>
                <a:lnTo>
                  <a:pt x="2646854" y="11133"/>
                </a:lnTo>
                <a:lnTo>
                  <a:pt x="2692382" y="24575"/>
                </a:lnTo>
                <a:lnTo>
                  <a:pt x="2735609" y="42846"/>
                </a:lnTo>
                <a:lnTo>
                  <a:pt x="2776219" y="65631"/>
                </a:lnTo>
                <a:lnTo>
                  <a:pt x="2813896" y="92612"/>
                </a:lnTo>
                <a:lnTo>
                  <a:pt x="2848324" y="123475"/>
                </a:lnTo>
                <a:lnTo>
                  <a:pt x="2879187" y="157903"/>
                </a:lnTo>
                <a:lnTo>
                  <a:pt x="2906168" y="195580"/>
                </a:lnTo>
                <a:lnTo>
                  <a:pt x="2928953" y="236190"/>
                </a:lnTo>
                <a:lnTo>
                  <a:pt x="2947224" y="279417"/>
                </a:lnTo>
                <a:lnTo>
                  <a:pt x="2960666" y="324945"/>
                </a:lnTo>
                <a:lnTo>
                  <a:pt x="2968964" y="372458"/>
                </a:lnTo>
                <a:lnTo>
                  <a:pt x="2971800" y="421640"/>
                </a:lnTo>
                <a:lnTo>
                  <a:pt x="2971800" y="2108200"/>
                </a:lnTo>
                <a:lnTo>
                  <a:pt x="2968964" y="2157370"/>
                </a:lnTo>
                <a:lnTo>
                  <a:pt x="2960666" y="2204874"/>
                </a:lnTo>
                <a:lnTo>
                  <a:pt x="2947224" y="2250397"/>
                </a:lnTo>
                <a:lnTo>
                  <a:pt x="2928953" y="2293621"/>
                </a:lnTo>
                <a:lnTo>
                  <a:pt x="2906168" y="2334231"/>
                </a:lnTo>
                <a:lnTo>
                  <a:pt x="2879187" y="2371909"/>
                </a:lnTo>
                <a:lnTo>
                  <a:pt x="2848324" y="2406340"/>
                </a:lnTo>
                <a:lnTo>
                  <a:pt x="2813896" y="2437207"/>
                </a:lnTo>
                <a:lnTo>
                  <a:pt x="2776219" y="2464193"/>
                </a:lnTo>
                <a:lnTo>
                  <a:pt x="2735609" y="2486982"/>
                </a:lnTo>
                <a:lnTo>
                  <a:pt x="2692382" y="2505257"/>
                </a:lnTo>
                <a:lnTo>
                  <a:pt x="2646854" y="2518703"/>
                </a:lnTo>
                <a:lnTo>
                  <a:pt x="2599341" y="2527003"/>
                </a:lnTo>
                <a:lnTo>
                  <a:pt x="2550159" y="2529840"/>
                </a:lnTo>
                <a:lnTo>
                  <a:pt x="421639" y="2529840"/>
                </a:lnTo>
                <a:lnTo>
                  <a:pt x="372458" y="2527003"/>
                </a:lnTo>
                <a:lnTo>
                  <a:pt x="324945" y="2518703"/>
                </a:lnTo>
                <a:lnTo>
                  <a:pt x="279417" y="2505257"/>
                </a:lnTo>
                <a:lnTo>
                  <a:pt x="236190" y="2486982"/>
                </a:lnTo>
                <a:lnTo>
                  <a:pt x="195580" y="2464193"/>
                </a:lnTo>
                <a:lnTo>
                  <a:pt x="157903" y="2437207"/>
                </a:lnTo>
                <a:lnTo>
                  <a:pt x="123475" y="2406340"/>
                </a:lnTo>
                <a:lnTo>
                  <a:pt x="92612" y="2371909"/>
                </a:lnTo>
                <a:lnTo>
                  <a:pt x="65631" y="2334231"/>
                </a:lnTo>
                <a:lnTo>
                  <a:pt x="42846" y="2293621"/>
                </a:lnTo>
                <a:lnTo>
                  <a:pt x="24575" y="2250397"/>
                </a:lnTo>
                <a:lnTo>
                  <a:pt x="11133" y="2204874"/>
                </a:lnTo>
                <a:lnTo>
                  <a:pt x="2835" y="2157370"/>
                </a:lnTo>
                <a:lnTo>
                  <a:pt x="0" y="2108200"/>
                </a:lnTo>
                <a:lnTo>
                  <a:pt x="0" y="421640"/>
                </a:lnTo>
                <a:close/>
              </a:path>
            </a:pathLst>
          </a:custGeom>
          <a:ln w="12700">
            <a:solidFill>
              <a:srgbClr val="003366"/>
            </a:solidFill>
          </a:ln>
        </p:spPr>
        <p:txBody>
          <a:bodyPr wrap="square" lIns="0" tIns="0" rIns="0" bIns="0" rtlCol="0"/>
          <a:lstStyle/>
          <a:p>
            <a:endParaRPr/>
          </a:p>
        </p:txBody>
      </p:sp>
      <p:sp>
        <p:nvSpPr>
          <p:cNvPr id="101" name="Rectangle 100"/>
          <p:cNvSpPr/>
          <p:nvPr/>
        </p:nvSpPr>
        <p:spPr>
          <a:xfrm>
            <a:off x="2196950" y="3786822"/>
            <a:ext cx="1699282" cy="215444"/>
          </a:xfrm>
          <a:prstGeom prst="rect">
            <a:avLst/>
          </a:prstGeom>
        </p:spPr>
        <p:txBody>
          <a:bodyPr wrap="square">
            <a:spAutoFit/>
          </a:bodyPr>
          <a:lstStyle/>
          <a:p>
            <a:pPr lvl="0" algn="ctr"/>
            <a:r>
              <a:rPr lang="es-MX" sz="800" b="1" dirty="0">
                <a:cs typeface="Arial" panose="020B0604020202020204" pitchFamily="34" charset="0"/>
              </a:rPr>
              <a:t>Guía del profesorado</a:t>
            </a:r>
          </a:p>
        </p:txBody>
      </p:sp>
      <p:sp>
        <p:nvSpPr>
          <p:cNvPr id="102" name="Rectangle 101"/>
          <p:cNvSpPr/>
          <p:nvPr/>
        </p:nvSpPr>
        <p:spPr>
          <a:xfrm>
            <a:off x="4144234" y="3815066"/>
            <a:ext cx="1699282" cy="215444"/>
          </a:xfrm>
          <a:prstGeom prst="rect">
            <a:avLst/>
          </a:prstGeom>
        </p:spPr>
        <p:txBody>
          <a:bodyPr wrap="square">
            <a:spAutoFit/>
          </a:bodyPr>
          <a:lstStyle/>
          <a:p>
            <a:pPr lvl="0" algn="ctr"/>
            <a:r>
              <a:rPr lang="es-MX" sz="800" b="1" dirty="0">
                <a:cs typeface="Arial" panose="020B0604020202020204" pitchFamily="34" charset="0"/>
              </a:rPr>
              <a:t>Clarificación y cierre</a:t>
            </a:r>
          </a:p>
        </p:txBody>
      </p:sp>
      <p:sp>
        <p:nvSpPr>
          <p:cNvPr id="105" name="object 16"/>
          <p:cNvSpPr/>
          <p:nvPr/>
        </p:nvSpPr>
        <p:spPr>
          <a:xfrm>
            <a:off x="330542" y="3673919"/>
            <a:ext cx="220829" cy="192890"/>
          </a:xfrm>
          <a:custGeom>
            <a:avLst/>
            <a:gdLst/>
            <a:ahLst/>
            <a:cxnLst/>
            <a:rect l="l" t="t" r="r" b="b"/>
            <a:pathLst>
              <a:path w="774700" h="658494">
                <a:moveTo>
                  <a:pt x="0" y="329184"/>
                </a:moveTo>
                <a:lnTo>
                  <a:pt x="3534" y="284502"/>
                </a:lnTo>
                <a:lnTo>
                  <a:pt x="13830" y="241652"/>
                </a:lnTo>
                <a:lnTo>
                  <a:pt x="30426" y="201025"/>
                </a:lnTo>
                <a:lnTo>
                  <a:pt x="52860" y="163011"/>
                </a:lnTo>
                <a:lnTo>
                  <a:pt x="80670" y="128003"/>
                </a:lnTo>
                <a:lnTo>
                  <a:pt x="113395" y="96393"/>
                </a:lnTo>
                <a:lnTo>
                  <a:pt x="150572" y="68571"/>
                </a:lnTo>
                <a:lnTo>
                  <a:pt x="191741" y="44929"/>
                </a:lnTo>
                <a:lnTo>
                  <a:pt x="236440" y="25860"/>
                </a:lnTo>
                <a:lnTo>
                  <a:pt x="284206" y="11754"/>
                </a:lnTo>
                <a:lnTo>
                  <a:pt x="334579" y="3003"/>
                </a:lnTo>
                <a:lnTo>
                  <a:pt x="387095" y="0"/>
                </a:lnTo>
                <a:lnTo>
                  <a:pt x="439612" y="3003"/>
                </a:lnTo>
                <a:lnTo>
                  <a:pt x="489985" y="11754"/>
                </a:lnTo>
                <a:lnTo>
                  <a:pt x="537751" y="25860"/>
                </a:lnTo>
                <a:lnTo>
                  <a:pt x="582450" y="44929"/>
                </a:lnTo>
                <a:lnTo>
                  <a:pt x="623619" y="68571"/>
                </a:lnTo>
                <a:lnTo>
                  <a:pt x="660796" y="96392"/>
                </a:lnTo>
                <a:lnTo>
                  <a:pt x="693521" y="128003"/>
                </a:lnTo>
                <a:lnTo>
                  <a:pt x="721331" y="163011"/>
                </a:lnTo>
                <a:lnTo>
                  <a:pt x="743765" y="201025"/>
                </a:lnTo>
                <a:lnTo>
                  <a:pt x="760361" y="241652"/>
                </a:lnTo>
                <a:lnTo>
                  <a:pt x="770657" y="284502"/>
                </a:lnTo>
                <a:lnTo>
                  <a:pt x="774192" y="329184"/>
                </a:lnTo>
                <a:lnTo>
                  <a:pt x="770657" y="373865"/>
                </a:lnTo>
                <a:lnTo>
                  <a:pt x="760361" y="416715"/>
                </a:lnTo>
                <a:lnTo>
                  <a:pt x="743765" y="457342"/>
                </a:lnTo>
                <a:lnTo>
                  <a:pt x="721331" y="495356"/>
                </a:lnTo>
                <a:lnTo>
                  <a:pt x="693521" y="530364"/>
                </a:lnTo>
                <a:lnTo>
                  <a:pt x="660796" y="561974"/>
                </a:lnTo>
                <a:lnTo>
                  <a:pt x="623619" y="589796"/>
                </a:lnTo>
                <a:lnTo>
                  <a:pt x="582450" y="613438"/>
                </a:lnTo>
                <a:lnTo>
                  <a:pt x="537751" y="632507"/>
                </a:lnTo>
                <a:lnTo>
                  <a:pt x="489985" y="646613"/>
                </a:lnTo>
                <a:lnTo>
                  <a:pt x="439612" y="655364"/>
                </a:lnTo>
                <a:lnTo>
                  <a:pt x="387095" y="658368"/>
                </a:lnTo>
                <a:lnTo>
                  <a:pt x="334579" y="655364"/>
                </a:lnTo>
                <a:lnTo>
                  <a:pt x="284206" y="646613"/>
                </a:lnTo>
                <a:lnTo>
                  <a:pt x="236440" y="632507"/>
                </a:lnTo>
                <a:lnTo>
                  <a:pt x="191741" y="613438"/>
                </a:lnTo>
                <a:lnTo>
                  <a:pt x="150572" y="589796"/>
                </a:lnTo>
                <a:lnTo>
                  <a:pt x="113395" y="561975"/>
                </a:lnTo>
                <a:lnTo>
                  <a:pt x="80670" y="530364"/>
                </a:lnTo>
                <a:lnTo>
                  <a:pt x="52860" y="495356"/>
                </a:lnTo>
                <a:lnTo>
                  <a:pt x="30426" y="457342"/>
                </a:lnTo>
                <a:lnTo>
                  <a:pt x="13830" y="416715"/>
                </a:lnTo>
                <a:lnTo>
                  <a:pt x="3534" y="373865"/>
                </a:lnTo>
                <a:lnTo>
                  <a:pt x="0" y="329184"/>
                </a:lnTo>
                <a:close/>
              </a:path>
            </a:pathLst>
          </a:custGeom>
          <a:ln w="12700">
            <a:solidFill>
              <a:srgbClr val="003366"/>
            </a:solidFill>
          </a:ln>
        </p:spPr>
        <p:txBody>
          <a:bodyPr wrap="square" lIns="0" tIns="0" rIns="0" bIns="0" rtlCol="0"/>
          <a:lstStyle/>
          <a:p>
            <a:endParaRPr>
              <a:solidFill>
                <a:schemeClr val="tx1">
                  <a:lumMod val="95000"/>
                  <a:lumOff val="5000"/>
                </a:schemeClr>
              </a:solidFill>
            </a:endParaRPr>
          </a:p>
        </p:txBody>
      </p:sp>
      <p:sp>
        <p:nvSpPr>
          <p:cNvPr id="108" name="object 17"/>
          <p:cNvSpPr/>
          <p:nvPr/>
        </p:nvSpPr>
        <p:spPr>
          <a:xfrm>
            <a:off x="356408" y="3697441"/>
            <a:ext cx="177550" cy="165861"/>
          </a:xfrm>
          <a:custGeom>
            <a:avLst/>
            <a:gdLst/>
            <a:ahLst/>
            <a:cxnLst/>
            <a:rect l="l" t="t" r="r" b="b"/>
            <a:pathLst>
              <a:path w="774700" h="660400">
                <a:moveTo>
                  <a:pt x="387096" y="0"/>
                </a:moveTo>
                <a:lnTo>
                  <a:pt x="334579" y="3012"/>
                </a:lnTo>
                <a:lnTo>
                  <a:pt x="284206" y="11786"/>
                </a:lnTo>
                <a:lnTo>
                  <a:pt x="236440" y="25929"/>
                </a:lnTo>
                <a:lnTo>
                  <a:pt x="191741" y="45048"/>
                </a:lnTo>
                <a:lnTo>
                  <a:pt x="150572" y="68749"/>
                </a:lnTo>
                <a:lnTo>
                  <a:pt x="113395" y="96640"/>
                </a:lnTo>
                <a:lnTo>
                  <a:pt x="80670" y="128327"/>
                </a:lnTo>
                <a:lnTo>
                  <a:pt x="52860" y="163417"/>
                </a:lnTo>
                <a:lnTo>
                  <a:pt x="30426" y="201518"/>
                </a:lnTo>
                <a:lnTo>
                  <a:pt x="13830" y="242234"/>
                </a:lnTo>
                <a:lnTo>
                  <a:pt x="3534" y="285175"/>
                </a:lnTo>
                <a:lnTo>
                  <a:pt x="0" y="329945"/>
                </a:lnTo>
                <a:lnTo>
                  <a:pt x="3534" y="374716"/>
                </a:lnTo>
                <a:lnTo>
                  <a:pt x="13830" y="417657"/>
                </a:lnTo>
                <a:lnTo>
                  <a:pt x="30426" y="458373"/>
                </a:lnTo>
                <a:lnTo>
                  <a:pt x="52860" y="496474"/>
                </a:lnTo>
                <a:lnTo>
                  <a:pt x="80670" y="531564"/>
                </a:lnTo>
                <a:lnTo>
                  <a:pt x="113395" y="563251"/>
                </a:lnTo>
                <a:lnTo>
                  <a:pt x="150572" y="591142"/>
                </a:lnTo>
                <a:lnTo>
                  <a:pt x="191741" y="614843"/>
                </a:lnTo>
                <a:lnTo>
                  <a:pt x="236440" y="633962"/>
                </a:lnTo>
                <a:lnTo>
                  <a:pt x="284206" y="648105"/>
                </a:lnTo>
                <a:lnTo>
                  <a:pt x="334579" y="656879"/>
                </a:lnTo>
                <a:lnTo>
                  <a:pt x="387096" y="659891"/>
                </a:lnTo>
                <a:lnTo>
                  <a:pt x="439612" y="656879"/>
                </a:lnTo>
                <a:lnTo>
                  <a:pt x="489985" y="648105"/>
                </a:lnTo>
                <a:lnTo>
                  <a:pt x="537751" y="633962"/>
                </a:lnTo>
                <a:lnTo>
                  <a:pt x="582450" y="614843"/>
                </a:lnTo>
                <a:lnTo>
                  <a:pt x="623619" y="591142"/>
                </a:lnTo>
                <a:lnTo>
                  <a:pt x="660796" y="563251"/>
                </a:lnTo>
                <a:lnTo>
                  <a:pt x="693521" y="531564"/>
                </a:lnTo>
                <a:lnTo>
                  <a:pt x="721331" y="496474"/>
                </a:lnTo>
                <a:lnTo>
                  <a:pt x="743765" y="458373"/>
                </a:lnTo>
                <a:lnTo>
                  <a:pt x="760361" y="417657"/>
                </a:lnTo>
                <a:lnTo>
                  <a:pt x="770657" y="374716"/>
                </a:lnTo>
                <a:lnTo>
                  <a:pt x="774192" y="329945"/>
                </a:lnTo>
                <a:lnTo>
                  <a:pt x="770657" y="285175"/>
                </a:lnTo>
                <a:lnTo>
                  <a:pt x="760361" y="242234"/>
                </a:lnTo>
                <a:lnTo>
                  <a:pt x="743765" y="201518"/>
                </a:lnTo>
                <a:lnTo>
                  <a:pt x="721331" y="163417"/>
                </a:lnTo>
                <a:lnTo>
                  <a:pt x="693521" y="128327"/>
                </a:lnTo>
                <a:lnTo>
                  <a:pt x="660796" y="96640"/>
                </a:lnTo>
                <a:lnTo>
                  <a:pt x="623619" y="68749"/>
                </a:lnTo>
                <a:lnTo>
                  <a:pt x="582450" y="45048"/>
                </a:lnTo>
                <a:lnTo>
                  <a:pt x="537751" y="25929"/>
                </a:lnTo>
                <a:lnTo>
                  <a:pt x="489985" y="11786"/>
                </a:lnTo>
                <a:lnTo>
                  <a:pt x="439612" y="3012"/>
                </a:lnTo>
                <a:lnTo>
                  <a:pt x="387096" y="0"/>
                </a:lnTo>
                <a:close/>
              </a:path>
            </a:pathLst>
          </a:custGeom>
          <a:solidFill>
            <a:srgbClr val="FFFFFF"/>
          </a:solidFill>
        </p:spPr>
        <p:txBody>
          <a:bodyPr wrap="square" lIns="0" tIns="0" rIns="0" bIns="0" rtlCol="0"/>
          <a:lstStyle/>
          <a:p>
            <a:endParaRPr/>
          </a:p>
        </p:txBody>
      </p:sp>
      <p:sp>
        <p:nvSpPr>
          <p:cNvPr id="106" name="object 25"/>
          <p:cNvSpPr txBox="1"/>
          <p:nvPr/>
        </p:nvSpPr>
        <p:spPr>
          <a:xfrm>
            <a:off x="379448" y="3650184"/>
            <a:ext cx="205740" cy="227626"/>
          </a:xfrm>
          <a:prstGeom prst="rect">
            <a:avLst/>
          </a:prstGeom>
        </p:spPr>
        <p:txBody>
          <a:bodyPr vert="horz" wrap="square" lIns="0" tIns="12065" rIns="0" bIns="0" rtlCol="0">
            <a:spAutoFit/>
          </a:bodyPr>
          <a:lstStyle/>
          <a:p>
            <a:pPr marL="12700">
              <a:lnSpc>
                <a:spcPct val="100000"/>
              </a:lnSpc>
              <a:spcBef>
                <a:spcPts val="95"/>
              </a:spcBef>
            </a:pPr>
            <a:r>
              <a:rPr sz="1400" b="1" spc="-5" dirty="0">
                <a:solidFill>
                  <a:srgbClr val="003366"/>
                </a:solidFill>
                <a:latin typeface="Calibri"/>
                <a:cs typeface="Calibri"/>
              </a:rPr>
              <a:t>1</a:t>
            </a:r>
            <a:endParaRPr sz="1400" dirty="0">
              <a:solidFill>
                <a:srgbClr val="003366"/>
              </a:solidFill>
              <a:latin typeface="Calibri"/>
              <a:cs typeface="Calibri"/>
            </a:endParaRPr>
          </a:p>
        </p:txBody>
      </p:sp>
      <p:sp>
        <p:nvSpPr>
          <p:cNvPr id="109" name="object 16"/>
          <p:cNvSpPr/>
          <p:nvPr/>
        </p:nvSpPr>
        <p:spPr>
          <a:xfrm>
            <a:off x="2208698" y="3669659"/>
            <a:ext cx="220829" cy="192890"/>
          </a:xfrm>
          <a:custGeom>
            <a:avLst/>
            <a:gdLst/>
            <a:ahLst/>
            <a:cxnLst/>
            <a:rect l="l" t="t" r="r" b="b"/>
            <a:pathLst>
              <a:path w="774700" h="658494">
                <a:moveTo>
                  <a:pt x="0" y="329184"/>
                </a:moveTo>
                <a:lnTo>
                  <a:pt x="3534" y="284502"/>
                </a:lnTo>
                <a:lnTo>
                  <a:pt x="13830" y="241652"/>
                </a:lnTo>
                <a:lnTo>
                  <a:pt x="30426" y="201025"/>
                </a:lnTo>
                <a:lnTo>
                  <a:pt x="52860" y="163011"/>
                </a:lnTo>
                <a:lnTo>
                  <a:pt x="80670" y="128003"/>
                </a:lnTo>
                <a:lnTo>
                  <a:pt x="113395" y="96393"/>
                </a:lnTo>
                <a:lnTo>
                  <a:pt x="150572" y="68571"/>
                </a:lnTo>
                <a:lnTo>
                  <a:pt x="191741" y="44929"/>
                </a:lnTo>
                <a:lnTo>
                  <a:pt x="236440" y="25860"/>
                </a:lnTo>
                <a:lnTo>
                  <a:pt x="284206" y="11754"/>
                </a:lnTo>
                <a:lnTo>
                  <a:pt x="334579" y="3003"/>
                </a:lnTo>
                <a:lnTo>
                  <a:pt x="387095" y="0"/>
                </a:lnTo>
                <a:lnTo>
                  <a:pt x="439612" y="3003"/>
                </a:lnTo>
                <a:lnTo>
                  <a:pt x="489985" y="11754"/>
                </a:lnTo>
                <a:lnTo>
                  <a:pt x="537751" y="25860"/>
                </a:lnTo>
                <a:lnTo>
                  <a:pt x="582450" y="44929"/>
                </a:lnTo>
                <a:lnTo>
                  <a:pt x="623619" y="68571"/>
                </a:lnTo>
                <a:lnTo>
                  <a:pt x="660796" y="96392"/>
                </a:lnTo>
                <a:lnTo>
                  <a:pt x="693521" y="128003"/>
                </a:lnTo>
                <a:lnTo>
                  <a:pt x="721331" y="163011"/>
                </a:lnTo>
                <a:lnTo>
                  <a:pt x="743765" y="201025"/>
                </a:lnTo>
                <a:lnTo>
                  <a:pt x="760361" y="241652"/>
                </a:lnTo>
                <a:lnTo>
                  <a:pt x="770657" y="284502"/>
                </a:lnTo>
                <a:lnTo>
                  <a:pt x="774192" y="329184"/>
                </a:lnTo>
                <a:lnTo>
                  <a:pt x="770657" y="373865"/>
                </a:lnTo>
                <a:lnTo>
                  <a:pt x="760361" y="416715"/>
                </a:lnTo>
                <a:lnTo>
                  <a:pt x="743765" y="457342"/>
                </a:lnTo>
                <a:lnTo>
                  <a:pt x="721331" y="495356"/>
                </a:lnTo>
                <a:lnTo>
                  <a:pt x="693521" y="530364"/>
                </a:lnTo>
                <a:lnTo>
                  <a:pt x="660796" y="561974"/>
                </a:lnTo>
                <a:lnTo>
                  <a:pt x="623619" y="589796"/>
                </a:lnTo>
                <a:lnTo>
                  <a:pt x="582450" y="613438"/>
                </a:lnTo>
                <a:lnTo>
                  <a:pt x="537751" y="632507"/>
                </a:lnTo>
                <a:lnTo>
                  <a:pt x="489985" y="646613"/>
                </a:lnTo>
                <a:lnTo>
                  <a:pt x="439612" y="655364"/>
                </a:lnTo>
                <a:lnTo>
                  <a:pt x="387095" y="658368"/>
                </a:lnTo>
                <a:lnTo>
                  <a:pt x="334579" y="655364"/>
                </a:lnTo>
                <a:lnTo>
                  <a:pt x="284206" y="646613"/>
                </a:lnTo>
                <a:lnTo>
                  <a:pt x="236440" y="632507"/>
                </a:lnTo>
                <a:lnTo>
                  <a:pt x="191741" y="613438"/>
                </a:lnTo>
                <a:lnTo>
                  <a:pt x="150572" y="589796"/>
                </a:lnTo>
                <a:lnTo>
                  <a:pt x="113395" y="561975"/>
                </a:lnTo>
                <a:lnTo>
                  <a:pt x="80670" y="530364"/>
                </a:lnTo>
                <a:lnTo>
                  <a:pt x="52860" y="495356"/>
                </a:lnTo>
                <a:lnTo>
                  <a:pt x="30426" y="457342"/>
                </a:lnTo>
                <a:lnTo>
                  <a:pt x="13830" y="416715"/>
                </a:lnTo>
                <a:lnTo>
                  <a:pt x="3534" y="373865"/>
                </a:lnTo>
                <a:lnTo>
                  <a:pt x="0" y="329184"/>
                </a:lnTo>
                <a:close/>
              </a:path>
            </a:pathLst>
          </a:custGeom>
          <a:ln w="12700">
            <a:solidFill>
              <a:srgbClr val="003366"/>
            </a:solidFill>
          </a:ln>
        </p:spPr>
        <p:txBody>
          <a:bodyPr wrap="square" lIns="0" tIns="0" rIns="0" bIns="0" rtlCol="0"/>
          <a:lstStyle/>
          <a:p>
            <a:endParaRPr>
              <a:solidFill>
                <a:schemeClr val="tx1">
                  <a:lumMod val="95000"/>
                  <a:lumOff val="5000"/>
                </a:schemeClr>
              </a:solidFill>
            </a:endParaRPr>
          </a:p>
        </p:txBody>
      </p:sp>
      <p:sp>
        <p:nvSpPr>
          <p:cNvPr id="111" name="object 17"/>
          <p:cNvSpPr/>
          <p:nvPr/>
        </p:nvSpPr>
        <p:spPr>
          <a:xfrm>
            <a:off x="2227613" y="3679006"/>
            <a:ext cx="177550" cy="165861"/>
          </a:xfrm>
          <a:custGeom>
            <a:avLst/>
            <a:gdLst/>
            <a:ahLst/>
            <a:cxnLst/>
            <a:rect l="l" t="t" r="r" b="b"/>
            <a:pathLst>
              <a:path w="774700" h="660400">
                <a:moveTo>
                  <a:pt x="387096" y="0"/>
                </a:moveTo>
                <a:lnTo>
                  <a:pt x="334579" y="3012"/>
                </a:lnTo>
                <a:lnTo>
                  <a:pt x="284206" y="11786"/>
                </a:lnTo>
                <a:lnTo>
                  <a:pt x="236440" y="25929"/>
                </a:lnTo>
                <a:lnTo>
                  <a:pt x="191741" y="45048"/>
                </a:lnTo>
                <a:lnTo>
                  <a:pt x="150572" y="68749"/>
                </a:lnTo>
                <a:lnTo>
                  <a:pt x="113395" y="96640"/>
                </a:lnTo>
                <a:lnTo>
                  <a:pt x="80670" y="128327"/>
                </a:lnTo>
                <a:lnTo>
                  <a:pt x="52860" y="163417"/>
                </a:lnTo>
                <a:lnTo>
                  <a:pt x="30426" y="201518"/>
                </a:lnTo>
                <a:lnTo>
                  <a:pt x="13830" y="242234"/>
                </a:lnTo>
                <a:lnTo>
                  <a:pt x="3534" y="285175"/>
                </a:lnTo>
                <a:lnTo>
                  <a:pt x="0" y="329945"/>
                </a:lnTo>
                <a:lnTo>
                  <a:pt x="3534" y="374716"/>
                </a:lnTo>
                <a:lnTo>
                  <a:pt x="13830" y="417657"/>
                </a:lnTo>
                <a:lnTo>
                  <a:pt x="30426" y="458373"/>
                </a:lnTo>
                <a:lnTo>
                  <a:pt x="52860" y="496474"/>
                </a:lnTo>
                <a:lnTo>
                  <a:pt x="80670" y="531564"/>
                </a:lnTo>
                <a:lnTo>
                  <a:pt x="113395" y="563251"/>
                </a:lnTo>
                <a:lnTo>
                  <a:pt x="150572" y="591142"/>
                </a:lnTo>
                <a:lnTo>
                  <a:pt x="191741" y="614843"/>
                </a:lnTo>
                <a:lnTo>
                  <a:pt x="236440" y="633962"/>
                </a:lnTo>
                <a:lnTo>
                  <a:pt x="284206" y="648105"/>
                </a:lnTo>
                <a:lnTo>
                  <a:pt x="334579" y="656879"/>
                </a:lnTo>
                <a:lnTo>
                  <a:pt x="387096" y="659891"/>
                </a:lnTo>
                <a:lnTo>
                  <a:pt x="439612" y="656879"/>
                </a:lnTo>
                <a:lnTo>
                  <a:pt x="489985" y="648105"/>
                </a:lnTo>
                <a:lnTo>
                  <a:pt x="537751" y="633962"/>
                </a:lnTo>
                <a:lnTo>
                  <a:pt x="582450" y="614843"/>
                </a:lnTo>
                <a:lnTo>
                  <a:pt x="623619" y="591142"/>
                </a:lnTo>
                <a:lnTo>
                  <a:pt x="660796" y="563251"/>
                </a:lnTo>
                <a:lnTo>
                  <a:pt x="693521" y="531564"/>
                </a:lnTo>
                <a:lnTo>
                  <a:pt x="721331" y="496474"/>
                </a:lnTo>
                <a:lnTo>
                  <a:pt x="743765" y="458373"/>
                </a:lnTo>
                <a:lnTo>
                  <a:pt x="760361" y="417657"/>
                </a:lnTo>
                <a:lnTo>
                  <a:pt x="770657" y="374716"/>
                </a:lnTo>
                <a:lnTo>
                  <a:pt x="774192" y="329945"/>
                </a:lnTo>
                <a:lnTo>
                  <a:pt x="770657" y="285175"/>
                </a:lnTo>
                <a:lnTo>
                  <a:pt x="760361" y="242234"/>
                </a:lnTo>
                <a:lnTo>
                  <a:pt x="743765" y="201518"/>
                </a:lnTo>
                <a:lnTo>
                  <a:pt x="721331" y="163417"/>
                </a:lnTo>
                <a:lnTo>
                  <a:pt x="693521" y="128327"/>
                </a:lnTo>
                <a:lnTo>
                  <a:pt x="660796" y="96640"/>
                </a:lnTo>
                <a:lnTo>
                  <a:pt x="623619" y="68749"/>
                </a:lnTo>
                <a:lnTo>
                  <a:pt x="582450" y="45048"/>
                </a:lnTo>
                <a:lnTo>
                  <a:pt x="537751" y="25929"/>
                </a:lnTo>
                <a:lnTo>
                  <a:pt x="489985" y="11786"/>
                </a:lnTo>
                <a:lnTo>
                  <a:pt x="439612" y="3012"/>
                </a:lnTo>
                <a:lnTo>
                  <a:pt x="387096" y="0"/>
                </a:lnTo>
                <a:close/>
              </a:path>
            </a:pathLst>
          </a:custGeom>
          <a:solidFill>
            <a:srgbClr val="FFFFFF"/>
          </a:solidFill>
        </p:spPr>
        <p:txBody>
          <a:bodyPr wrap="square" lIns="0" tIns="0" rIns="0" bIns="0" rtlCol="0"/>
          <a:lstStyle/>
          <a:p>
            <a:endParaRPr dirty="0"/>
          </a:p>
        </p:txBody>
      </p:sp>
      <p:sp>
        <p:nvSpPr>
          <p:cNvPr id="110" name="object 25"/>
          <p:cNvSpPr txBox="1"/>
          <p:nvPr/>
        </p:nvSpPr>
        <p:spPr>
          <a:xfrm>
            <a:off x="2257604" y="3645924"/>
            <a:ext cx="205740" cy="227626"/>
          </a:xfrm>
          <a:prstGeom prst="rect">
            <a:avLst/>
          </a:prstGeom>
          <a:ln w="12700">
            <a:noFill/>
          </a:ln>
        </p:spPr>
        <p:txBody>
          <a:bodyPr vert="horz" wrap="square" lIns="0" tIns="12065" rIns="0" bIns="0" rtlCol="0">
            <a:spAutoFit/>
          </a:bodyPr>
          <a:lstStyle/>
          <a:p>
            <a:pPr marL="12700">
              <a:lnSpc>
                <a:spcPct val="100000"/>
              </a:lnSpc>
              <a:spcBef>
                <a:spcPts val="95"/>
              </a:spcBef>
            </a:pPr>
            <a:r>
              <a:rPr lang="es-MX" sz="1400" b="1" spc="-5" dirty="0">
                <a:solidFill>
                  <a:srgbClr val="003366"/>
                </a:solidFill>
                <a:latin typeface="Calibri"/>
                <a:cs typeface="Calibri"/>
              </a:rPr>
              <a:t>2</a:t>
            </a:r>
            <a:endParaRPr sz="1400" dirty="0">
              <a:solidFill>
                <a:srgbClr val="003366"/>
              </a:solidFill>
              <a:latin typeface="Calibri"/>
              <a:cs typeface="Calibri"/>
            </a:endParaRPr>
          </a:p>
        </p:txBody>
      </p:sp>
      <p:sp>
        <p:nvSpPr>
          <p:cNvPr id="112" name="object 16"/>
          <p:cNvSpPr/>
          <p:nvPr/>
        </p:nvSpPr>
        <p:spPr>
          <a:xfrm>
            <a:off x="4085123" y="3696446"/>
            <a:ext cx="220829" cy="192890"/>
          </a:xfrm>
          <a:custGeom>
            <a:avLst/>
            <a:gdLst/>
            <a:ahLst/>
            <a:cxnLst/>
            <a:rect l="l" t="t" r="r" b="b"/>
            <a:pathLst>
              <a:path w="774700" h="658494">
                <a:moveTo>
                  <a:pt x="0" y="329184"/>
                </a:moveTo>
                <a:lnTo>
                  <a:pt x="3534" y="284502"/>
                </a:lnTo>
                <a:lnTo>
                  <a:pt x="13830" y="241652"/>
                </a:lnTo>
                <a:lnTo>
                  <a:pt x="30426" y="201025"/>
                </a:lnTo>
                <a:lnTo>
                  <a:pt x="52860" y="163011"/>
                </a:lnTo>
                <a:lnTo>
                  <a:pt x="80670" y="128003"/>
                </a:lnTo>
                <a:lnTo>
                  <a:pt x="113395" y="96393"/>
                </a:lnTo>
                <a:lnTo>
                  <a:pt x="150572" y="68571"/>
                </a:lnTo>
                <a:lnTo>
                  <a:pt x="191741" y="44929"/>
                </a:lnTo>
                <a:lnTo>
                  <a:pt x="236440" y="25860"/>
                </a:lnTo>
                <a:lnTo>
                  <a:pt x="284206" y="11754"/>
                </a:lnTo>
                <a:lnTo>
                  <a:pt x="334579" y="3003"/>
                </a:lnTo>
                <a:lnTo>
                  <a:pt x="387095" y="0"/>
                </a:lnTo>
                <a:lnTo>
                  <a:pt x="439612" y="3003"/>
                </a:lnTo>
                <a:lnTo>
                  <a:pt x="489985" y="11754"/>
                </a:lnTo>
                <a:lnTo>
                  <a:pt x="537751" y="25860"/>
                </a:lnTo>
                <a:lnTo>
                  <a:pt x="582450" y="44929"/>
                </a:lnTo>
                <a:lnTo>
                  <a:pt x="623619" y="68571"/>
                </a:lnTo>
                <a:lnTo>
                  <a:pt x="660796" y="96392"/>
                </a:lnTo>
                <a:lnTo>
                  <a:pt x="693521" y="128003"/>
                </a:lnTo>
                <a:lnTo>
                  <a:pt x="721331" y="163011"/>
                </a:lnTo>
                <a:lnTo>
                  <a:pt x="743765" y="201025"/>
                </a:lnTo>
                <a:lnTo>
                  <a:pt x="760361" y="241652"/>
                </a:lnTo>
                <a:lnTo>
                  <a:pt x="770657" y="284502"/>
                </a:lnTo>
                <a:lnTo>
                  <a:pt x="774192" y="329184"/>
                </a:lnTo>
                <a:lnTo>
                  <a:pt x="770657" y="373865"/>
                </a:lnTo>
                <a:lnTo>
                  <a:pt x="760361" y="416715"/>
                </a:lnTo>
                <a:lnTo>
                  <a:pt x="743765" y="457342"/>
                </a:lnTo>
                <a:lnTo>
                  <a:pt x="721331" y="495356"/>
                </a:lnTo>
                <a:lnTo>
                  <a:pt x="693521" y="530364"/>
                </a:lnTo>
                <a:lnTo>
                  <a:pt x="660796" y="561974"/>
                </a:lnTo>
                <a:lnTo>
                  <a:pt x="623619" y="589796"/>
                </a:lnTo>
                <a:lnTo>
                  <a:pt x="582450" y="613438"/>
                </a:lnTo>
                <a:lnTo>
                  <a:pt x="537751" y="632507"/>
                </a:lnTo>
                <a:lnTo>
                  <a:pt x="489985" y="646613"/>
                </a:lnTo>
                <a:lnTo>
                  <a:pt x="439612" y="655364"/>
                </a:lnTo>
                <a:lnTo>
                  <a:pt x="387095" y="658368"/>
                </a:lnTo>
                <a:lnTo>
                  <a:pt x="334579" y="655364"/>
                </a:lnTo>
                <a:lnTo>
                  <a:pt x="284206" y="646613"/>
                </a:lnTo>
                <a:lnTo>
                  <a:pt x="236440" y="632507"/>
                </a:lnTo>
                <a:lnTo>
                  <a:pt x="191741" y="613438"/>
                </a:lnTo>
                <a:lnTo>
                  <a:pt x="150572" y="589796"/>
                </a:lnTo>
                <a:lnTo>
                  <a:pt x="113395" y="561975"/>
                </a:lnTo>
                <a:lnTo>
                  <a:pt x="80670" y="530364"/>
                </a:lnTo>
                <a:lnTo>
                  <a:pt x="52860" y="495356"/>
                </a:lnTo>
                <a:lnTo>
                  <a:pt x="30426" y="457342"/>
                </a:lnTo>
                <a:lnTo>
                  <a:pt x="13830" y="416715"/>
                </a:lnTo>
                <a:lnTo>
                  <a:pt x="3534" y="373865"/>
                </a:lnTo>
                <a:lnTo>
                  <a:pt x="0" y="329184"/>
                </a:lnTo>
                <a:close/>
              </a:path>
            </a:pathLst>
          </a:custGeom>
          <a:ln w="12700">
            <a:solidFill>
              <a:srgbClr val="003366"/>
            </a:solidFill>
          </a:ln>
        </p:spPr>
        <p:txBody>
          <a:bodyPr wrap="square" lIns="0" tIns="0" rIns="0" bIns="0" rtlCol="0"/>
          <a:lstStyle/>
          <a:p>
            <a:endParaRPr>
              <a:solidFill>
                <a:schemeClr val="tx1">
                  <a:lumMod val="95000"/>
                  <a:lumOff val="5000"/>
                </a:schemeClr>
              </a:solidFill>
            </a:endParaRPr>
          </a:p>
        </p:txBody>
      </p:sp>
      <p:sp>
        <p:nvSpPr>
          <p:cNvPr id="114" name="object 17"/>
          <p:cNvSpPr/>
          <p:nvPr/>
        </p:nvSpPr>
        <p:spPr>
          <a:xfrm>
            <a:off x="4112154" y="3703891"/>
            <a:ext cx="177550" cy="165861"/>
          </a:xfrm>
          <a:custGeom>
            <a:avLst/>
            <a:gdLst/>
            <a:ahLst/>
            <a:cxnLst/>
            <a:rect l="l" t="t" r="r" b="b"/>
            <a:pathLst>
              <a:path w="774700" h="660400">
                <a:moveTo>
                  <a:pt x="387096" y="0"/>
                </a:moveTo>
                <a:lnTo>
                  <a:pt x="334579" y="3012"/>
                </a:lnTo>
                <a:lnTo>
                  <a:pt x="284206" y="11786"/>
                </a:lnTo>
                <a:lnTo>
                  <a:pt x="236440" y="25929"/>
                </a:lnTo>
                <a:lnTo>
                  <a:pt x="191741" y="45048"/>
                </a:lnTo>
                <a:lnTo>
                  <a:pt x="150572" y="68749"/>
                </a:lnTo>
                <a:lnTo>
                  <a:pt x="113395" y="96640"/>
                </a:lnTo>
                <a:lnTo>
                  <a:pt x="80670" y="128327"/>
                </a:lnTo>
                <a:lnTo>
                  <a:pt x="52860" y="163417"/>
                </a:lnTo>
                <a:lnTo>
                  <a:pt x="30426" y="201518"/>
                </a:lnTo>
                <a:lnTo>
                  <a:pt x="13830" y="242234"/>
                </a:lnTo>
                <a:lnTo>
                  <a:pt x="3534" y="285175"/>
                </a:lnTo>
                <a:lnTo>
                  <a:pt x="0" y="329945"/>
                </a:lnTo>
                <a:lnTo>
                  <a:pt x="3534" y="374716"/>
                </a:lnTo>
                <a:lnTo>
                  <a:pt x="13830" y="417657"/>
                </a:lnTo>
                <a:lnTo>
                  <a:pt x="30426" y="458373"/>
                </a:lnTo>
                <a:lnTo>
                  <a:pt x="52860" y="496474"/>
                </a:lnTo>
                <a:lnTo>
                  <a:pt x="80670" y="531564"/>
                </a:lnTo>
                <a:lnTo>
                  <a:pt x="113395" y="563251"/>
                </a:lnTo>
                <a:lnTo>
                  <a:pt x="150572" y="591142"/>
                </a:lnTo>
                <a:lnTo>
                  <a:pt x="191741" y="614843"/>
                </a:lnTo>
                <a:lnTo>
                  <a:pt x="236440" y="633962"/>
                </a:lnTo>
                <a:lnTo>
                  <a:pt x="284206" y="648105"/>
                </a:lnTo>
                <a:lnTo>
                  <a:pt x="334579" y="656879"/>
                </a:lnTo>
                <a:lnTo>
                  <a:pt x="387096" y="659891"/>
                </a:lnTo>
                <a:lnTo>
                  <a:pt x="439612" y="656879"/>
                </a:lnTo>
                <a:lnTo>
                  <a:pt x="489985" y="648105"/>
                </a:lnTo>
                <a:lnTo>
                  <a:pt x="537751" y="633962"/>
                </a:lnTo>
                <a:lnTo>
                  <a:pt x="582450" y="614843"/>
                </a:lnTo>
                <a:lnTo>
                  <a:pt x="623619" y="591142"/>
                </a:lnTo>
                <a:lnTo>
                  <a:pt x="660796" y="563251"/>
                </a:lnTo>
                <a:lnTo>
                  <a:pt x="693521" y="531564"/>
                </a:lnTo>
                <a:lnTo>
                  <a:pt x="721331" y="496474"/>
                </a:lnTo>
                <a:lnTo>
                  <a:pt x="743765" y="458373"/>
                </a:lnTo>
                <a:lnTo>
                  <a:pt x="760361" y="417657"/>
                </a:lnTo>
                <a:lnTo>
                  <a:pt x="770657" y="374716"/>
                </a:lnTo>
                <a:lnTo>
                  <a:pt x="774192" y="329945"/>
                </a:lnTo>
                <a:lnTo>
                  <a:pt x="770657" y="285175"/>
                </a:lnTo>
                <a:lnTo>
                  <a:pt x="760361" y="242234"/>
                </a:lnTo>
                <a:lnTo>
                  <a:pt x="743765" y="201518"/>
                </a:lnTo>
                <a:lnTo>
                  <a:pt x="721331" y="163417"/>
                </a:lnTo>
                <a:lnTo>
                  <a:pt x="693521" y="128327"/>
                </a:lnTo>
                <a:lnTo>
                  <a:pt x="660796" y="96640"/>
                </a:lnTo>
                <a:lnTo>
                  <a:pt x="623619" y="68749"/>
                </a:lnTo>
                <a:lnTo>
                  <a:pt x="582450" y="45048"/>
                </a:lnTo>
                <a:lnTo>
                  <a:pt x="537751" y="25929"/>
                </a:lnTo>
                <a:lnTo>
                  <a:pt x="489985" y="11786"/>
                </a:lnTo>
                <a:lnTo>
                  <a:pt x="439612" y="3012"/>
                </a:lnTo>
                <a:lnTo>
                  <a:pt x="387096" y="0"/>
                </a:lnTo>
                <a:close/>
              </a:path>
            </a:pathLst>
          </a:custGeom>
          <a:solidFill>
            <a:srgbClr val="FFFFFF"/>
          </a:solidFill>
        </p:spPr>
        <p:txBody>
          <a:bodyPr wrap="square" lIns="0" tIns="0" rIns="0" bIns="0" rtlCol="0"/>
          <a:lstStyle/>
          <a:p>
            <a:endParaRPr dirty="0"/>
          </a:p>
        </p:txBody>
      </p:sp>
      <p:sp>
        <p:nvSpPr>
          <p:cNvPr id="113" name="object 25"/>
          <p:cNvSpPr txBox="1"/>
          <p:nvPr/>
        </p:nvSpPr>
        <p:spPr>
          <a:xfrm>
            <a:off x="4110953" y="3663906"/>
            <a:ext cx="205740" cy="227626"/>
          </a:xfrm>
          <a:prstGeom prst="rect">
            <a:avLst/>
          </a:prstGeom>
          <a:ln w="12700">
            <a:noFill/>
          </a:ln>
        </p:spPr>
        <p:txBody>
          <a:bodyPr vert="horz" wrap="square" lIns="0" tIns="12065" rIns="0" bIns="0" rtlCol="0">
            <a:spAutoFit/>
          </a:bodyPr>
          <a:lstStyle/>
          <a:p>
            <a:pPr marL="12700">
              <a:lnSpc>
                <a:spcPct val="100000"/>
              </a:lnSpc>
              <a:spcBef>
                <a:spcPts val="95"/>
              </a:spcBef>
            </a:pPr>
            <a:r>
              <a:rPr lang="es-MX" sz="1400" b="1" spc="-5" dirty="0">
                <a:solidFill>
                  <a:srgbClr val="003366"/>
                </a:solidFill>
                <a:latin typeface="Calibri"/>
                <a:cs typeface="Calibri"/>
              </a:rPr>
              <a:t>3</a:t>
            </a:r>
            <a:endParaRPr sz="1400" dirty="0">
              <a:solidFill>
                <a:srgbClr val="003366"/>
              </a:solidFill>
              <a:latin typeface="Calibri"/>
              <a:cs typeface="Calibri"/>
            </a:endParaRPr>
          </a:p>
        </p:txBody>
      </p:sp>
      <p:cxnSp>
        <p:nvCxnSpPr>
          <p:cNvPr id="115" name="Straight Connector 114"/>
          <p:cNvCxnSpPr/>
          <p:nvPr/>
        </p:nvCxnSpPr>
        <p:spPr>
          <a:xfrm>
            <a:off x="6096000" y="3434139"/>
            <a:ext cx="0" cy="2661861"/>
          </a:xfrm>
          <a:prstGeom prst="line">
            <a:avLst/>
          </a:prstGeom>
          <a:ln w="9525">
            <a:solidFill>
              <a:srgbClr val="003366"/>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50215" y="1189881"/>
            <a:ext cx="2304924" cy="1077218"/>
          </a:xfrm>
          <a:prstGeom prst="rect">
            <a:avLst/>
          </a:prstGeom>
        </p:spPr>
        <p:txBody>
          <a:bodyPr wrap="square">
            <a:spAutoFit/>
          </a:bodyPr>
          <a:lstStyle/>
          <a:p>
            <a:r>
              <a:rPr lang="es-MX" sz="800" dirty="0">
                <a:solidFill>
                  <a:srgbClr val="333333"/>
                </a:solidFill>
                <a:ea typeface="Times New Roman" panose="02020603050405020304" pitchFamily="18" charset="0"/>
              </a:rPr>
              <a:t>Genera una visión moderna del planteamiento, análisis, ejecución y evaluación de proyectos sociales</a:t>
            </a:r>
          </a:p>
          <a:p>
            <a:r>
              <a:rPr lang="es-MX" sz="800" dirty="0">
                <a:solidFill>
                  <a:srgbClr val="333333"/>
                </a:solidFill>
                <a:ea typeface="Times New Roman" panose="02020603050405020304" pitchFamily="18" charset="0"/>
              </a:rPr>
              <a:t>Plantea la necesidad de evaluar los proyectos de inversión públicos desde la perspectiva económica y social así como la identificación y valoración de diferentes fuentes de financiamiento que puede utilizar una administración gubernamental.. </a:t>
            </a:r>
            <a:endParaRPr lang="es-MX" sz="800" dirty="0"/>
          </a:p>
        </p:txBody>
      </p:sp>
      <p:sp>
        <p:nvSpPr>
          <p:cNvPr id="54" name="Rectangle 53"/>
          <p:cNvSpPr/>
          <p:nvPr/>
        </p:nvSpPr>
        <p:spPr>
          <a:xfrm>
            <a:off x="2443587" y="855308"/>
            <a:ext cx="3262861" cy="2923877"/>
          </a:xfrm>
          <a:prstGeom prst="rect">
            <a:avLst/>
          </a:prstGeom>
        </p:spPr>
        <p:txBody>
          <a:bodyPr wrap="square">
            <a:spAutoFit/>
          </a:bodyPr>
          <a:lstStyle/>
          <a:p>
            <a:r>
              <a:rPr lang="es-MX" sz="800" dirty="0">
                <a:solidFill>
                  <a:srgbClr val="333333"/>
                </a:solidFill>
                <a:ea typeface="Times New Roman" panose="02020603050405020304" pitchFamily="18" charset="0"/>
              </a:rPr>
              <a:t>Conceptuales:</a:t>
            </a:r>
          </a:p>
          <a:p>
            <a:r>
              <a:rPr lang="es-MX" sz="800" dirty="0"/>
              <a:t>La configuración de proyectos sociales de inversión </a:t>
            </a:r>
          </a:p>
          <a:p>
            <a:r>
              <a:rPr lang="es-MX" sz="800" dirty="0"/>
              <a:t>Sistema formal de Seguridad Pública. </a:t>
            </a:r>
          </a:p>
          <a:p>
            <a:r>
              <a:rPr lang="es-MX" sz="800" dirty="0"/>
              <a:t>Legislaciones</a:t>
            </a:r>
          </a:p>
          <a:p>
            <a:r>
              <a:rPr lang="es-MX" sz="800" dirty="0"/>
              <a:t>Fuentes de financiamiento para realizar los proyectos sociales</a:t>
            </a:r>
          </a:p>
          <a:p>
            <a:r>
              <a:rPr lang="es-MX" sz="800" dirty="0"/>
              <a:t>impacto de ejecución en los ámbitos tecnológicos, operativos, ecológicos y proyección económica y financiera.</a:t>
            </a:r>
          </a:p>
          <a:p>
            <a:endParaRPr lang="es-MX" sz="800" dirty="0"/>
          </a:p>
          <a:p>
            <a:r>
              <a:rPr lang="es-MX" sz="800" dirty="0"/>
              <a:t>Procedimentales:</a:t>
            </a:r>
          </a:p>
          <a:p>
            <a:r>
              <a:rPr lang="es-MX" sz="800" dirty="0"/>
              <a:t>Metodología y técnicas de evaluación de proyectos sociales </a:t>
            </a:r>
          </a:p>
          <a:p>
            <a:r>
              <a:rPr lang="es-MX" sz="800" dirty="0"/>
              <a:t>Estimación de costos y beneficios sociales </a:t>
            </a:r>
          </a:p>
          <a:p>
            <a:r>
              <a:rPr lang="es-MX" sz="800" dirty="0"/>
              <a:t>Determinación de rentabilidad social de proyectos</a:t>
            </a:r>
          </a:p>
          <a:p>
            <a:r>
              <a:rPr lang="es-MX" sz="800" dirty="0"/>
              <a:t>Estructura de las asociaciones público – privadas</a:t>
            </a:r>
          </a:p>
          <a:p>
            <a:r>
              <a:rPr lang="es-MX" sz="800" dirty="0"/>
              <a:t>Financiamiento público en los diferentes ámbitos de gobierno </a:t>
            </a:r>
          </a:p>
          <a:p>
            <a:r>
              <a:rPr lang="es-MX" sz="800" dirty="0"/>
              <a:t>Evaluación de riesgos en el financiamiento de proyectos</a:t>
            </a:r>
          </a:p>
          <a:p>
            <a:endParaRPr lang="es-MX" sz="800" dirty="0"/>
          </a:p>
          <a:p>
            <a:r>
              <a:rPr lang="es-MX" sz="800" dirty="0"/>
              <a:t>Actitudinales:</a:t>
            </a:r>
          </a:p>
          <a:p>
            <a:r>
              <a:rPr lang="es-MX" sz="800" dirty="0"/>
              <a:t>Tomar decisiones estratégicas en proyectos de alto impacto social</a:t>
            </a:r>
          </a:p>
          <a:p>
            <a:r>
              <a:rPr lang="es-MX" sz="800" dirty="0"/>
              <a:t>Leyes del sistema público. </a:t>
            </a:r>
          </a:p>
          <a:p>
            <a:r>
              <a:rPr lang="es-MX" sz="800" dirty="0"/>
              <a:t>Ética y seguridad en el sistema público</a:t>
            </a:r>
          </a:p>
          <a:p>
            <a:endParaRPr lang="es-MX" sz="800" dirty="0"/>
          </a:p>
          <a:p>
            <a:endParaRPr lang="es-MX" sz="800" dirty="0"/>
          </a:p>
          <a:p>
            <a:endParaRPr lang="es-MX" sz="800" dirty="0"/>
          </a:p>
        </p:txBody>
      </p:sp>
      <p:sp>
        <p:nvSpPr>
          <p:cNvPr id="55" name="Rectangle 54"/>
          <p:cNvSpPr/>
          <p:nvPr/>
        </p:nvSpPr>
        <p:spPr>
          <a:xfrm>
            <a:off x="5634490" y="838869"/>
            <a:ext cx="3027073" cy="2677656"/>
          </a:xfrm>
          <a:prstGeom prst="rect">
            <a:avLst/>
          </a:prstGeom>
        </p:spPr>
        <p:txBody>
          <a:bodyPr wrap="square">
            <a:spAutoFit/>
          </a:bodyPr>
          <a:lstStyle/>
          <a:p>
            <a:r>
              <a:rPr lang="es-MX" sz="800" dirty="0">
                <a:solidFill>
                  <a:srgbClr val="333333"/>
                </a:solidFill>
                <a:ea typeface="Times New Roman" panose="02020603050405020304" pitchFamily="18" charset="0"/>
              </a:rPr>
              <a:t>El escenario es:</a:t>
            </a:r>
          </a:p>
          <a:p>
            <a:r>
              <a:rPr lang="es-MX" sz="800" dirty="0">
                <a:solidFill>
                  <a:srgbClr val="333333"/>
                </a:solidFill>
                <a:ea typeface="Times New Roman" panose="02020603050405020304" pitchFamily="18" charset="0"/>
              </a:rPr>
              <a:t>En una ciudad del norte de México de medio millón de habitantes existe un grave problema por escasez de agua. Para remediar esta situación, el gobierno ha propuesto la creación de una represa (lago artificial). Además, esta represa solucionaría el problema de inundaciones que suele ocurrir cada 4 años durante la estación de lluvias.</a:t>
            </a:r>
          </a:p>
          <a:p>
            <a:r>
              <a:rPr lang="es-MX" sz="800" dirty="0">
                <a:solidFill>
                  <a:srgbClr val="333333"/>
                </a:solidFill>
                <a:ea typeface="Times New Roman" panose="02020603050405020304" pitchFamily="18" charset="0"/>
              </a:rPr>
              <a:t>La asociación pro-defensa del campesino se opone a la construcción debido a que hay zonas que ahora son tierra firme cultivable que se verán inundadas por el agua de la represa. Estas zonas incluyen un poblado de 60 familias que desaparecerá completamente. Adicionalmente existe una región pantanosa río abajo que seguramente se secará destruyendo su flora y fauna.</a:t>
            </a:r>
          </a:p>
          <a:p>
            <a:endParaRPr lang="es-MX" sz="800" dirty="0">
              <a:solidFill>
                <a:srgbClr val="333333"/>
              </a:solidFill>
              <a:ea typeface="Times New Roman" panose="02020603050405020304" pitchFamily="18" charset="0"/>
            </a:endParaRPr>
          </a:p>
          <a:p>
            <a:r>
              <a:rPr lang="es-MX" sz="800" dirty="0">
                <a:solidFill>
                  <a:srgbClr val="333333"/>
                </a:solidFill>
                <a:ea typeface="Times New Roman" panose="02020603050405020304" pitchFamily="18" charset="0"/>
              </a:rPr>
              <a:t>¿Preguntas?</a:t>
            </a:r>
          </a:p>
          <a:p>
            <a:r>
              <a:rPr lang="es-MX" sz="800" dirty="0">
                <a:solidFill>
                  <a:srgbClr val="333333"/>
                </a:solidFill>
                <a:ea typeface="Times New Roman" panose="02020603050405020304" pitchFamily="18" charset="0"/>
              </a:rPr>
              <a:t>Si se construye la represa traerá consigo más beneficios a la población que problemas.</a:t>
            </a:r>
          </a:p>
          <a:p>
            <a:r>
              <a:rPr lang="es-MX" sz="800" dirty="0">
                <a:solidFill>
                  <a:srgbClr val="333333"/>
                </a:solidFill>
                <a:ea typeface="Times New Roman" panose="02020603050405020304" pitchFamily="18" charset="0"/>
              </a:rPr>
              <a:t>Re-ubicar la represa sería una solución para no dañar a la pequeña población y a la tierra firma.</a:t>
            </a:r>
          </a:p>
          <a:p>
            <a:r>
              <a:rPr lang="es-MX" sz="800" dirty="0">
                <a:solidFill>
                  <a:srgbClr val="333333"/>
                </a:solidFill>
                <a:ea typeface="Times New Roman" panose="02020603050405020304" pitchFamily="18" charset="0"/>
              </a:rPr>
              <a:t>Valuar cuáles serán los beneficios de construir la represa.</a:t>
            </a:r>
          </a:p>
          <a:p>
            <a:endParaRPr lang="es-MX" sz="800" dirty="0">
              <a:solidFill>
                <a:srgbClr val="333333"/>
              </a:solidFill>
              <a:ea typeface="Times New Roman" panose="02020603050405020304" pitchFamily="18" charset="0"/>
            </a:endParaRPr>
          </a:p>
        </p:txBody>
      </p:sp>
      <p:sp>
        <p:nvSpPr>
          <p:cNvPr id="56" name="Rectangle 55"/>
          <p:cNvSpPr/>
          <p:nvPr/>
        </p:nvSpPr>
        <p:spPr>
          <a:xfrm>
            <a:off x="380631" y="3877083"/>
            <a:ext cx="1766604" cy="2185214"/>
          </a:xfrm>
          <a:prstGeom prst="rect">
            <a:avLst/>
          </a:prstGeom>
        </p:spPr>
        <p:txBody>
          <a:bodyPr wrap="square">
            <a:spAutoFit/>
          </a:bodyPr>
          <a:lstStyle/>
          <a:p>
            <a:r>
              <a:rPr lang="es-MX" sz="800" dirty="0">
                <a:solidFill>
                  <a:srgbClr val="333333"/>
                </a:solidFill>
                <a:ea typeface="Times New Roman" panose="02020603050405020304" pitchFamily="18" charset="0"/>
              </a:rPr>
              <a:t>El escenario es diseñado.</a:t>
            </a:r>
          </a:p>
          <a:p>
            <a:r>
              <a:rPr lang="es-MX" sz="800" dirty="0">
                <a:solidFill>
                  <a:srgbClr val="333333"/>
                </a:solidFill>
                <a:ea typeface="Times New Roman" panose="02020603050405020304" pitchFamily="18" charset="0"/>
              </a:rPr>
              <a:t>Tendrá un aproximado de 4 preguntas para que el alumnado empiece a indagar.</a:t>
            </a:r>
          </a:p>
          <a:p>
            <a:r>
              <a:rPr lang="es-MX" sz="800" dirty="0">
                <a:solidFill>
                  <a:srgbClr val="333333"/>
                </a:solidFill>
                <a:ea typeface="Times New Roman" panose="02020603050405020304" pitchFamily="18" charset="0"/>
              </a:rPr>
              <a:t>Llevaré una video en 360 para que observen el lugar en donde se construirá la represa. </a:t>
            </a:r>
          </a:p>
          <a:p>
            <a:r>
              <a:rPr lang="es-MX" sz="800" dirty="0">
                <a:solidFill>
                  <a:srgbClr val="333333"/>
                </a:solidFill>
                <a:ea typeface="Times New Roman" panose="02020603050405020304" pitchFamily="18" charset="0"/>
              </a:rPr>
              <a:t>Las y los estudiantes tendrán que leer y hacer investigación relacionada con: leyes, tipo de tierra, efectos ecológicos, cantidad de gastos, etc.</a:t>
            </a:r>
          </a:p>
          <a:p>
            <a:r>
              <a:rPr lang="es-MX" sz="800" dirty="0">
                <a:solidFill>
                  <a:srgbClr val="333333"/>
                </a:solidFill>
                <a:ea typeface="Times New Roman" panose="02020603050405020304" pitchFamily="18" charset="0"/>
              </a:rPr>
              <a:t>La reglas será que deberán entregar el documento /reporte en tiempo y forma con los criterios establecidos para la siguiente etapa.</a:t>
            </a:r>
          </a:p>
          <a:p>
            <a:r>
              <a:rPr lang="es-MX" sz="800" dirty="0">
                <a:solidFill>
                  <a:srgbClr val="333333"/>
                </a:solidFill>
                <a:ea typeface="Times New Roman" panose="02020603050405020304" pitchFamily="18" charset="0"/>
              </a:rPr>
              <a:t>Para prepara la primera etapa tendrán 3 días. </a:t>
            </a:r>
          </a:p>
        </p:txBody>
      </p:sp>
      <p:sp>
        <p:nvSpPr>
          <p:cNvPr id="58" name="Rectangle 57"/>
          <p:cNvSpPr/>
          <p:nvPr/>
        </p:nvSpPr>
        <p:spPr>
          <a:xfrm>
            <a:off x="2167350" y="3961542"/>
            <a:ext cx="1669203" cy="1923604"/>
          </a:xfrm>
          <a:prstGeom prst="rect">
            <a:avLst/>
          </a:prstGeom>
        </p:spPr>
        <p:txBody>
          <a:bodyPr wrap="square">
            <a:spAutoFit/>
          </a:bodyPr>
          <a:lstStyle/>
          <a:p>
            <a:pPr>
              <a:buClr>
                <a:srgbClr val="FFFFFF"/>
              </a:buClr>
              <a:buSzPts val="1600"/>
            </a:pPr>
            <a:r>
              <a:rPr lang="es-MX" sz="700" dirty="0">
                <a:solidFill>
                  <a:schemeClr val="tx1">
                    <a:lumMod val="95000"/>
                    <a:lumOff val="5000"/>
                  </a:schemeClr>
                </a:solidFill>
                <a:cs typeface="Arial" pitchFamily="34" charset="0"/>
              </a:rPr>
              <a:t>Antes de iniciar la segunda etapa el alumnado deberá de exponer su reporte ante el grupo para indicarles la formación del equipo. Tiempo estimado de: 3 minutos. </a:t>
            </a:r>
          </a:p>
          <a:p>
            <a:pPr>
              <a:buClr>
                <a:srgbClr val="FFFFFF"/>
              </a:buClr>
              <a:buSzPts val="1600"/>
            </a:pPr>
            <a:r>
              <a:rPr lang="es-MX" sz="700" dirty="0">
                <a:solidFill>
                  <a:schemeClr val="tx1">
                    <a:lumMod val="95000"/>
                    <a:lumOff val="5000"/>
                  </a:schemeClr>
                </a:solidFill>
                <a:cs typeface="Arial" pitchFamily="34" charset="0"/>
              </a:rPr>
              <a:t>Colocaré un foro para cada equipo en donde tendrán que realizar sus aportaciones. Para el uso del foro y compartir actividad serán de 2 días. </a:t>
            </a:r>
          </a:p>
          <a:p>
            <a:pPr>
              <a:buClr>
                <a:srgbClr val="FFFFFF"/>
              </a:buClr>
              <a:buSzPts val="1600"/>
            </a:pPr>
            <a:r>
              <a:rPr lang="es-MX" sz="700" dirty="0">
                <a:solidFill>
                  <a:schemeClr val="tx1">
                    <a:lumMod val="95000"/>
                    <a:lumOff val="5000"/>
                  </a:schemeClr>
                </a:solidFill>
                <a:cs typeface="Arial" pitchFamily="34" charset="0"/>
              </a:rPr>
              <a:t>Entregarán su reporte en equipo y harán una presentación final en el salón. En donde todos los integrantes deberán de participar. 8 minutos por equipo/la actividad tendrá una duración de 2 días después iniciarán la etapa 3. </a:t>
            </a:r>
          </a:p>
          <a:p>
            <a:pPr>
              <a:buClr>
                <a:srgbClr val="FFFFFF"/>
              </a:buClr>
              <a:buSzPts val="1600"/>
            </a:pPr>
            <a:endParaRPr lang="es-MX" sz="700" dirty="0">
              <a:solidFill>
                <a:schemeClr val="tx1">
                  <a:lumMod val="95000"/>
                  <a:lumOff val="5000"/>
                </a:schemeClr>
              </a:solidFill>
              <a:cs typeface="Arial" pitchFamily="34" charset="0"/>
            </a:endParaRPr>
          </a:p>
          <a:p>
            <a:pPr>
              <a:buClr>
                <a:srgbClr val="FFFFFF"/>
              </a:buClr>
              <a:buSzPts val="1600"/>
            </a:pPr>
            <a:endParaRPr lang="es-MX" sz="700" dirty="0">
              <a:solidFill>
                <a:schemeClr val="tx1">
                  <a:lumMod val="95000"/>
                  <a:lumOff val="5000"/>
                </a:schemeClr>
              </a:solidFill>
              <a:cs typeface="Arial" pitchFamily="34" charset="0"/>
            </a:endParaRPr>
          </a:p>
        </p:txBody>
      </p:sp>
      <p:sp>
        <p:nvSpPr>
          <p:cNvPr id="66" name="Rectangle 65"/>
          <p:cNvSpPr/>
          <p:nvPr/>
        </p:nvSpPr>
        <p:spPr>
          <a:xfrm>
            <a:off x="4141611" y="4081509"/>
            <a:ext cx="1546226" cy="1061829"/>
          </a:xfrm>
          <a:prstGeom prst="rect">
            <a:avLst/>
          </a:prstGeom>
        </p:spPr>
        <p:txBody>
          <a:bodyPr wrap="square">
            <a:spAutoFit/>
          </a:bodyPr>
          <a:lstStyle/>
          <a:p>
            <a:pPr>
              <a:buClr>
                <a:srgbClr val="FFFFFF"/>
              </a:buClr>
              <a:buSzPts val="1600"/>
            </a:pPr>
            <a:r>
              <a:rPr lang="es-MX" sz="700" dirty="0">
                <a:solidFill>
                  <a:schemeClr val="tx1">
                    <a:lumMod val="95000"/>
                    <a:lumOff val="5000"/>
                  </a:schemeClr>
                </a:solidFill>
                <a:cs typeface="Arial" pitchFamily="34" charset="0"/>
              </a:rPr>
              <a:t>El cierre será primero por los equipos, en dónde expondrán lo que compararon con sus compañeros como resultado final.</a:t>
            </a:r>
          </a:p>
          <a:p>
            <a:pPr>
              <a:buClr>
                <a:srgbClr val="FFFFFF"/>
              </a:buClr>
              <a:buSzPts val="1600"/>
            </a:pPr>
            <a:r>
              <a:rPr lang="es-MX" sz="700" dirty="0">
                <a:solidFill>
                  <a:schemeClr val="tx1">
                    <a:lumMod val="95000"/>
                    <a:lumOff val="5000"/>
                  </a:schemeClr>
                </a:solidFill>
                <a:cs typeface="Arial" pitchFamily="34" charset="0"/>
              </a:rPr>
              <a:t>Posteriormente haré una conclusión final sobre la solución del problema, y traeré a un invitado experto en evaluación de proyectos sociales para cerrar.</a:t>
            </a:r>
          </a:p>
        </p:txBody>
      </p:sp>
      <p:sp>
        <p:nvSpPr>
          <p:cNvPr id="3" name="TextBox 42">
            <a:extLst>
              <a:ext uri="{FF2B5EF4-FFF2-40B4-BE49-F238E27FC236}">
                <a16:creationId xmlns:a16="http://schemas.microsoft.com/office/drawing/2014/main" id="{ED56336B-87C3-8ED4-EE65-E200AF882197}"/>
              </a:ext>
            </a:extLst>
          </p:cNvPr>
          <p:cNvSpPr txBox="1"/>
          <p:nvPr/>
        </p:nvSpPr>
        <p:spPr>
          <a:xfrm>
            <a:off x="684529" y="30088"/>
            <a:ext cx="1752601" cy="677108"/>
          </a:xfrm>
          <a:prstGeom prst="rect">
            <a:avLst/>
          </a:prstGeom>
          <a:noFill/>
        </p:spPr>
        <p:txBody>
          <a:bodyPr wrap="square" rtlCol="0">
            <a:spAutoFit/>
          </a:bodyPr>
          <a:lstStyle/>
          <a:p>
            <a:r>
              <a:rPr lang="en-US" sz="1400" dirty="0">
                <a:solidFill>
                  <a:srgbClr val="0071C2"/>
                </a:solidFill>
              </a:rPr>
              <a:t>Canvas de </a:t>
            </a:r>
            <a:r>
              <a:rPr lang="en-US" sz="1400" dirty="0" err="1">
                <a:solidFill>
                  <a:srgbClr val="0071C2"/>
                </a:solidFill>
              </a:rPr>
              <a:t>diseño</a:t>
            </a:r>
            <a:r>
              <a:rPr lang="en-US" sz="1400" dirty="0">
                <a:solidFill>
                  <a:srgbClr val="0071C2"/>
                </a:solidFill>
              </a:rPr>
              <a:t> </a:t>
            </a:r>
          </a:p>
          <a:p>
            <a:r>
              <a:rPr lang="en-US" sz="1200" b="1" dirty="0">
                <a:solidFill>
                  <a:srgbClr val="FFC000"/>
                </a:solidFill>
              </a:rPr>
              <a:t>Aprendizaje </a:t>
            </a:r>
            <a:r>
              <a:rPr lang="en-US" sz="1200" b="1" dirty="0" err="1">
                <a:solidFill>
                  <a:srgbClr val="FFC000"/>
                </a:solidFill>
              </a:rPr>
              <a:t>Basado</a:t>
            </a:r>
            <a:r>
              <a:rPr lang="en-US" sz="1200" b="1" dirty="0">
                <a:solidFill>
                  <a:srgbClr val="FFC000"/>
                </a:solidFill>
              </a:rPr>
              <a:t> </a:t>
            </a:r>
            <a:br>
              <a:rPr lang="en-US" sz="1200" b="1" dirty="0">
                <a:solidFill>
                  <a:srgbClr val="FFC000"/>
                </a:solidFill>
              </a:rPr>
            </a:br>
            <a:r>
              <a:rPr lang="en-US" sz="1200" b="1" dirty="0" err="1">
                <a:solidFill>
                  <a:srgbClr val="FFC000"/>
                </a:solidFill>
              </a:rPr>
              <a:t>en</a:t>
            </a:r>
            <a:r>
              <a:rPr lang="en-US" sz="1200" b="1" dirty="0">
                <a:solidFill>
                  <a:srgbClr val="FFC000"/>
                </a:solidFill>
              </a:rPr>
              <a:t> </a:t>
            </a:r>
            <a:r>
              <a:rPr lang="en-US" sz="1200" b="1" dirty="0" err="1">
                <a:solidFill>
                  <a:srgbClr val="FFC000"/>
                </a:solidFill>
              </a:rPr>
              <a:t>Problemas</a:t>
            </a:r>
            <a:endParaRPr lang="en-US" sz="1200" b="1" dirty="0">
              <a:solidFill>
                <a:srgbClr val="FFC000"/>
              </a:solidFill>
            </a:endParaRPr>
          </a:p>
        </p:txBody>
      </p:sp>
      <p:sp>
        <p:nvSpPr>
          <p:cNvPr id="4" name="TextBox 46">
            <a:extLst>
              <a:ext uri="{FF2B5EF4-FFF2-40B4-BE49-F238E27FC236}">
                <a16:creationId xmlns:a16="http://schemas.microsoft.com/office/drawing/2014/main" id="{C5C53279-18A7-98EA-2506-909AB80D24D8}"/>
              </a:ext>
            </a:extLst>
          </p:cNvPr>
          <p:cNvSpPr txBox="1"/>
          <p:nvPr/>
        </p:nvSpPr>
        <p:spPr>
          <a:xfrm>
            <a:off x="2261034" y="47826"/>
            <a:ext cx="2387165" cy="250956"/>
          </a:xfrm>
          <a:prstGeom prst="rect">
            <a:avLst/>
          </a:prstGeom>
          <a:solidFill>
            <a:schemeClr val="bg1">
              <a:lumMod val="95000"/>
            </a:schemeClr>
          </a:solidFill>
          <a:ln>
            <a:noFill/>
          </a:ln>
        </p:spPr>
        <p:txBody>
          <a:bodyPr wrap="square" rtlCol="0" anchor="ctr">
            <a:noAutofit/>
          </a:bodyPr>
          <a:lstStyle/>
          <a:p>
            <a:pPr algn="ctr"/>
            <a:r>
              <a:rPr lang="es-MX" sz="900" dirty="0">
                <a:solidFill>
                  <a:schemeClr val="bg1">
                    <a:lumMod val="50000"/>
                  </a:schemeClr>
                </a:solidFill>
              </a:rPr>
              <a:t>Evaluación y financiamiento de proyectos sociales! </a:t>
            </a:r>
            <a:r>
              <a:rPr lang="en-US" sz="900" dirty="0">
                <a:solidFill>
                  <a:schemeClr val="bg1">
                    <a:lumMod val="50000"/>
                  </a:schemeClr>
                </a:solidFill>
              </a:rPr>
              <a:t> </a:t>
            </a:r>
          </a:p>
        </p:txBody>
      </p:sp>
      <p:sp>
        <p:nvSpPr>
          <p:cNvPr id="7" name="TextBox 70">
            <a:extLst>
              <a:ext uri="{FF2B5EF4-FFF2-40B4-BE49-F238E27FC236}">
                <a16:creationId xmlns:a16="http://schemas.microsoft.com/office/drawing/2014/main" id="{169EF9E1-5C30-F0A5-17B8-63C250695493}"/>
              </a:ext>
            </a:extLst>
          </p:cNvPr>
          <p:cNvSpPr txBox="1"/>
          <p:nvPr/>
        </p:nvSpPr>
        <p:spPr>
          <a:xfrm>
            <a:off x="4738364" y="47827"/>
            <a:ext cx="3338836" cy="248223"/>
          </a:xfrm>
          <a:prstGeom prst="rect">
            <a:avLst/>
          </a:prstGeom>
          <a:solidFill>
            <a:schemeClr val="bg1">
              <a:lumMod val="95000"/>
            </a:schemeClr>
          </a:solidFill>
          <a:ln>
            <a:noFill/>
          </a:ln>
        </p:spPr>
        <p:txBody>
          <a:bodyPr wrap="square" rtlCol="0" anchor="ctr">
            <a:noAutofit/>
          </a:bodyPr>
          <a:lstStyle/>
          <a:p>
            <a:pPr algn="ctr"/>
            <a:r>
              <a:rPr lang="en-US" sz="1100" dirty="0">
                <a:solidFill>
                  <a:schemeClr val="bg1">
                    <a:lumMod val="50000"/>
                  </a:schemeClr>
                </a:solidFill>
              </a:rPr>
              <a:t>Ana Meza</a:t>
            </a:r>
          </a:p>
        </p:txBody>
      </p:sp>
      <p:sp>
        <p:nvSpPr>
          <p:cNvPr id="8" name="TextBox 73">
            <a:extLst>
              <a:ext uri="{FF2B5EF4-FFF2-40B4-BE49-F238E27FC236}">
                <a16:creationId xmlns:a16="http://schemas.microsoft.com/office/drawing/2014/main" id="{951A5BF8-2901-264A-F664-B09C10814802}"/>
              </a:ext>
            </a:extLst>
          </p:cNvPr>
          <p:cNvSpPr txBox="1"/>
          <p:nvPr/>
        </p:nvSpPr>
        <p:spPr>
          <a:xfrm>
            <a:off x="4738365" y="351131"/>
            <a:ext cx="3338835" cy="254736"/>
          </a:xfrm>
          <a:prstGeom prst="rect">
            <a:avLst/>
          </a:prstGeom>
          <a:solidFill>
            <a:schemeClr val="bg1">
              <a:lumMod val="95000"/>
            </a:schemeClr>
          </a:solidFill>
          <a:ln>
            <a:noFill/>
          </a:ln>
        </p:spPr>
        <p:txBody>
          <a:bodyPr wrap="square" rtlCol="0" anchor="ctr">
            <a:noAutofit/>
          </a:bodyPr>
          <a:lstStyle/>
          <a:p>
            <a:pPr algn="ctr"/>
            <a:r>
              <a:rPr lang="en-US" sz="1100" dirty="0" err="1">
                <a:solidFill>
                  <a:schemeClr val="bg1">
                    <a:lumMod val="50000"/>
                  </a:schemeClr>
                </a:solidFill>
              </a:rPr>
              <a:t>Creación</a:t>
            </a:r>
            <a:r>
              <a:rPr lang="en-US" sz="1100" dirty="0">
                <a:solidFill>
                  <a:schemeClr val="bg1">
                    <a:lumMod val="50000"/>
                  </a:schemeClr>
                </a:solidFill>
              </a:rPr>
              <a:t> de </a:t>
            </a:r>
            <a:r>
              <a:rPr lang="en-US" sz="1100" dirty="0" err="1">
                <a:solidFill>
                  <a:schemeClr val="bg1">
                    <a:lumMod val="50000"/>
                  </a:schemeClr>
                </a:solidFill>
              </a:rPr>
              <a:t>una</a:t>
            </a:r>
            <a:r>
              <a:rPr lang="en-US" sz="1100" dirty="0">
                <a:solidFill>
                  <a:schemeClr val="bg1">
                    <a:lumMod val="50000"/>
                  </a:schemeClr>
                </a:solidFill>
              </a:rPr>
              <a:t> </a:t>
            </a:r>
            <a:r>
              <a:rPr lang="en-US" sz="1100" dirty="0" err="1">
                <a:solidFill>
                  <a:schemeClr val="bg1">
                    <a:lumMod val="50000"/>
                  </a:schemeClr>
                </a:solidFill>
              </a:rPr>
              <a:t>represa</a:t>
            </a:r>
            <a:r>
              <a:rPr lang="en-US" sz="1100" dirty="0">
                <a:solidFill>
                  <a:schemeClr val="bg1">
                    <a:lumMod val="50000"/>
                  </a:schemeClr>
                </a:solidFill>
              </a:rPr>
              <a:t> </a:t>
            </a:r>
          </a:p>
        </p:txBody>
      </p:sp>
      <p:sp>
        <p:nvSpPr>
          <p:cNvPr id="9" name="TextBox 46">
            <a:extLst>
              <a:ext uri="{FF2B5EF4-FFF2-40B4-BE49-F238E27FC236}">
                <a16:creationId xmlns:a16="http://schemas.microsoft.com/office/drawing/2014/main" id="{B810B5E8-0362-C59A-9247-321B061FF7C8}"/>
              </a:ext>
            </a:extLst>
          </p:cNvPr>
          <p:cNvSpPr txBox="1"/>
          <p:nvPr/>
        </p:nvSpPr>
        <p:spPr>
          <a:xfrm>
            <a:off x="2257604" y="355843"/>
            <a:ext cx="2387165" cy="250956"/>
          </a:xfrm>
          <a:prstGeom prst="rect">
            <a:avLst/>
          </a:prstGeom>
          <a:solidFill>
            <a:schemeClr val="bg1">
              <a:lumMod val="95000"/>
            </a:schemeClr>
          </a:solidFill>
          <a:ln>
            <a:noFill/>
          </a:ln>
        </p:spPr>
        <p:txBody>
          <a:bodyPr wrap="square" rtlCol="0" anchor="ctr">
            <a:noAutofit/>
          </a:bodyPr>
          <a:lstStyle/>
          <a:p>
            <a:pPr algn="ctr"/>
            <a:r>
              <a:rPr lang="en-US" sz="1100" dirty="0" err="1">
                <a:solidFill>
                  <a:schemeClr val="bg1">
                    <a:lumMod val="50000"/>
                  </a:schemeClr>
                </a:solidFill>
              </a:rPr>
              <a:t>Semestre</a:t>
            </a:r>
            <a:r>
              <a:rPr lang="en-US" sz="1100" dirty="0">
                <a:solidFill>
                  <a:schemeClr val="bg1">
                    <a:lumMod val="50000"/>
                  </a:schemeClr>
                </a:solidFill>
              </a:rPr>
              <a:t>: 6 </a:t>
            </a:r>
          </a:p>
        </p:txBody>
      </p:sp>
      <p:pic>
        <p:nvPicPr>
          <p:cNvPr id="10" name="Picture 11">
            <a:extLst>
              <a:ext uri="{FF2B5EF4-FFF2-40B4-BE49-F238E27FC236}">
                <a16:creationId xmlns:a16="http://schemas.microsoft.com/office/drawing/2014/main" id="{3981FCE4-C4C9-B50E-B8F9-41AFA7F4385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0531" y="25714"/>
            <a:ext cx="433083" cy="537785"/>
          </a:xfrm>
          <a:prstGeom prst="rect">
            <a:avLst/>
          </a:prstGeom>
        </p:spPr>
      </p:pic>
      <p:sp>
        <p:nvSpPr>
          <p:cNvPr id="11" name="CuadroTexto 10">
            <a:extLst>
              <a:ext uri="{FF2B5EF4-FFF2-40B4-BE49-F238E27FC236}">
                <a16:creationId xmlns:a16="http://schemas.microsoft.com/office/drawing/2014/main" id="{02D60D89-F81E-1F6E-0630-AE2DE38F52C4}"/>
              </a:ext>
            </a:extLst>
          </p:cNvPr>
          <p:cNvSpPr txBox="1"/>
          <p:nvPr/>
        </p:nvSpPr>
        <p:spPr>
          <a:xfrm>
            <a:off x="8117402" y="-10967"/>
            <a:ext cx="1059063" cy="261610"/>
          </a:xfrm>
          <a:prstGeom prst="rect">
            <a:avLst/>
          </a:prstGeom>
          <a:noFill/>
        </p:spPr>
        <p:txBody>
          <a:bodyPr wrap="square">
            <a:spAutoFit/>
          </a:bodyPr>
          <a:lstStyle/>
          <a:p>
            <a:r>
              <a:rPr lang="es-MX" sz="1050" b="0" i="1" u="none" strike="noStrike" cap="none" dirty="0">
                <a:solidFill>
                  <a:schemeClr val="dk1"/>
                </a:solidFill>
                <a:latin typeface="Calibri"/>
                <a:ea typeface="Calibri"/>
                <a:cs typeface="Calibri"/>
                <a:sym typeface="Calibri"/>
              </a:rPr>
              <a:t>Idioma español</a:t>
            </a:r>
            <a:endParaRPr lang="es-ES" sz="1050" i="1" dirty="0"/>
          </a:p>
        </p:txBody>
      </p:sp>
    </p:spTree>
    <p:extLst>
      <p:ext uri="{BB962C8B-B14F-4D97-AF65-F5344CB8AC3E}">
        <p14:creationId xmlns:p14="http://schemas.microsoft.com/office/powerpoint/2010/main" val="4184108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2462808" y="685800"/>
            <a:ext cx="3214018" cy="2647226"/>
          </a:xfrm>
          <a:prstGeom prst="rect">
            <a:avLst/>
          </a:prstGeom>
          <a:solidFill>
            <a:schemeClr val="bg1"/>
          </a:solidFill>
          <a:ln w="15875">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5676826" y="705574"/>
            <a:ext cx="3086174" cy="2630018"/>
          </a:xfrm>
          <a:prstGeom prst="rect">
            <a:avLst/>
          </a:prstGeom>
          <a:solidFill>
            <a:schemeClr val="bg1"/>
          </a:solidFill>
          <a:ln w="15875">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324225" y="685800"/>
            <a:ext cx="2133224" cy="2647226"/>
          </a:xfrm>
          <a:prstGeom prst="rect">
            <a:avLst/>
          </a:prstGeom>
          <a:solidFill>
            <a:schemeClr val="bg1"/>
          </a:solidFill>
          <a:ln w="15875">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304800" y="683234"/>
            <a:ext cx="8444086" cy="5469033"/>
          </a:xfrm>
          <a:prstGeom prst="roundRect">
            <a:avLst>
              <a:gd name="adj" fmla="val 0"/>
            </a:avLst>
          </a:prstGeom>
          <a:noFill/>
          <a:ln w="22225">
            <a:solidFill>
              <a:schemeClr val="bg1">
                <a:lumMod val="50000"/>
              </a:schemeClr>
            </a:solidFill>
            <a:prstDash val="solid"/>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44" indent="-112711">
              <a:buFont typeface="Arial" pitchFamily="34" charset="0"/>
              <a:buChar char="•"/>
            </a:pPr>
            <a:endParaRPr lang="en-US" sz="2000" dirty="0">
              <a:solidFill>
                <a:schemeClr val="tx1"/>
              </a:solidFill>
            </a:endParaRPr>
          </a:p>
        </p:txBody>
      </p:sp>
      <p:pic>
        <p:nvPicPr>
          <p:cNvPr id="38" name="Picture 37"/>
          <p:cNvPicPr>
            <a:picLocks noChangeAspect="1"/>
          </p:cNvPicPr>
          <p:nvPr/>
        </p:nvPicPr>
        <p:blipFill>
          <a:blip r:embed="rId2"/>
          <a:stretch>
            <a:fillRect/>
          </a:stretch>
        </p:blipFill>
        <p:spPr>
          <a:xfrm>
            <a:off x="8393392" y="737752"/>
            <a:ext cx="347225" cy="294386"/>
          </a:xfrm>
          <a:prstGeom prst="rect">
            <a:avLst/>
          </a:prstGeom>
        </p:spPr>
      </p:pic>
      <p:sp>
        <p:nvSpPr>
          <p:cNvPr id="53" name="TextBox 52"/>
          <p:cNvSpPr txBox="1"/>
          <p:nvPr/>
        </p:nvSpPr>
        <p:spPr>
          <a:xfrm>
            <a:off x="2026071" y="2670296"/>
            <a:ext cx="529068" cy="861774"/>
          </a:xfrm>
          <a:prstGeom prst="rect">
            <a:avLst/>
          </a:prstGeom>
          <a:noFill/>
        </p:spPr>
        <p:txBody>
          <a:bodyPr wrap="square" rtlCol="0">
            <a:spAutoFit/>
          </a:bodyPr>
          <a:lstStyle/>
          <a:p>
            <a:r>
              <a:rPr lang="es-MX" sz="5000" b="1" dirty="0">
                <a:solidFill>
                  <a:schemeClr val="bg1">
                    <a:lumMod val="85000"/>
                  </a:schemeClr>
                </a:solidFill>
              </a:rPr>
              <a:t>1</a:t>
            </a:r>
          </a:p>
        </p:txBody>
      </p:sp>
      <p:sp>
        <p:nvSpPr>
          <p:cNvPr id="60" name="TextBox 59"/>
          <p:cNvSpPr txBox="1"/>
          <p:nvPr/>
        </p:nvSpPr>
        <p:spPr>
          <a:xfrm>
            <a:off x="7608198" y="5392877"/>
            <a:ext cx="670309" cy="861774"/>
          </a:xfrm>
          <a:prstGeom prst="rect">
            <a:avLst/>
          </a:prstGeom>
          <a:noFill/>
        </p:spPr>
        <p:txBody>
          <a:bodyPr wrap="square" rtlCol="0">
            <a:spAutoFit/>
          </a:bodyPr>
          <a:lstStyle/>
          <a:p>
            <a:r>
              <a:rPr lang="es-MX" sz="5000" b="1" dirty="0">
                <a:solidFill>
                  <a:schemeClr val="bg1">
                    <a:lumMod val="85000"/>
                  </a:schemeClr>
                </a:solidFill>
              </a:rPr>
              <a:t>4</a:t>
            </a:r>
          </a:p>
        </p:txBody>
      </p:sp>
      <p:pic>
        <p:nvPicPr>
          <p:cNvPr id="1030" name="Picture 6" descr="Resultado de imagen para idea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92207" y="702437"/>
            <a:ext cx="246193" cy="246193"/>
          </a:xfrm>
          <a:prstGeom prst="rect">
            <a:avLst/>
          </a:prstGeom>
          <a:noFill/>
          <a:extLst>
            <a:ext uri="{909E8E84-426E-40DD-AFC4-6F175D3DCCD1}">
              <a14:hiddenFill xmlns:a14="http://schemas.microsoft.com/office/drawing/2010/main">
                <a:solidFill>
                  <a:srgbClr val="FFFFFF"/>
                </a:solidFill>
              </a14:hiddenFill>
            </a:ext>
          </a:extLst>
        </p:spPr>
      </p:pic>
      <p:sp>
        <p:nvSpPr>
          <p:cNvPr id="51" name="TextBox 50"/>
          <p:cNvSpPr txBox="1"/>
          <p:nvPr/>
        </p:nvSpPr>
        <p:spPr>
          <a:xfrm>
            <a:off x="5202861" y="2609635"/>
            <a:ext cx="511265" cy="861774"/>
          </a:xfrm>
          <a:prstGeom prst="rect">
            <a:avLst/>
          </a:prstGeom>
          <a:noFill/>
        </p:spPr>
        <p:txBody>
          <a:bodyPr wrap="square" rtlCol="0">
            <a:spAutoFit/>
          </a:bodyPr>
          <a:lstStyle/>
          <a:p>
            <a:r>
              <a:rPr lang="es-MX" sz="5000" b="1" dirty="0">
                <a:solidFill>
                  <a:schemeClr val="bg1">
                    <a:lumMod val="85000"/>
                  </a:schemeClr>
                </a:solidFill>
              </a:rPr>
              <a:t>2</a:t>
            </a:r>
          </a:p>
        </p:txBody>
      </p:sp>
      <p:sp>
        <p:nvSpPr>
          <p:cNvPr id="64" name="TextBox 63"/>
          <p:cNvSpPr txBox="1"/>
          <p:nvPr/>
        </p:nvSpPr>
        <p:spPr>
          <a:xfrm>
            <a:off x="8274074" y="2609635"/>
            <a:ext cx="594819" cy="861774"/>
          </a:xfrm>
          <a:prstGeom prst="rect">
            <a:avLst/>
          </a:prstGeom>
          <a:noFill/>
        </p:spPr>
        <p:txBody>
          <a:bodyPr wrap="square" rtlCol="0">
            <a:spAutoFit/>
          </a:bodyPr>
          <a:lstStyle/>
          <a:p>
            <a:r>
              <a:rPr lang="es-MX" sz="5000" b="1" dirty="0">
                <a:solidFill>
                  <a:schemeClr val="bg1">
                    <a:lumMod val="85000"/>
                  </a:schemeClr>
                </a:solidFill>
              </a:rPr>
              <a:t>3</a:t>
            </a:r>
          </a:p>
        </p:txBody>
      </p:sp>
      <p:pic>
        <p:nvPicPr>
          <p:cNvPr id="80" name="Picture 79"/>
          <p:cNvPicPr>
            <a:picLocks noChangeAspect="1"/>
          </p:cNvPicPr>
          <p:nvPr/>
        </p:nvPicPr>
        <p:blipFill>
          <a:blip r:embed="rId4"/>
          <a:stretch>
            <a:fillRect/>
          </a:stretch>
        </p:blipFill>
        <p:spPr>
          <a:xfrm>
            <a:off x="5212121" y="777945"/>
            <a:ext cx="373064" cy="227984"/>
          </a:xfrm>
          <a:prstGeom prst="rect">
            <a:avLst/>
          </a:prstGeom>
        </p:spPr>
      </p:pic>
      <p:sp>
        <p:nvSpPr>
          <p:cNvPr id="172" name="Rounded Rectangle 171"/>
          <p:cNvSpPr/>
          <p:nvPr/>
        </p:nvSpPr>
        <p:spPr>
          <a:xfrm>
            <a:off x="576060" y="3273364"/>
            <a:ext cx="3586680" cy="470203"/>
          </a:xfrm>
          <a:prstGeom prst="roundRect">
            <a:avLst>
              <a:gd name="adj" fmla="val 0"/>
            </a:avLst>
          </a:prstGeom>
          <a:noFill/>
          <a:ln w="19050">
            <a:noFill/>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s-MX" sz="1400" b="1" dirty="0">
                <a:solidFill>
                  <a:srgbClr val="00B0F0"/>
                </a:solidFill>
                <a:cs typeface="Arial" pitchFamily="34" charset="0"/>
              </a:rPr>
              <a:t>Etapas de PBL</a:t>
            </a:r>
            <a:endParaRPr lang="es-MX" sz="1400" dirty="0">
              <a:solidFill>
                <a:srgbClr val="00B0F0"/>
              </a:solidFill>
              <a:cs typeface="Arial" pitchFamily="34" charset="0"/>
            </a:endParaRPr>
          </a:p>
        </p:txBody>
      </p:sp>
      <p:sp>
        <p:nvSpPr>
          <p:cNvPr id="173" name="Rectangle 172"/>
          <p:cNvSpPr/>
          <p:nvPr/>
        </p:nvSpPr>
        <p:spPr>
          <a:xfrm>
            <a:off x="652079" y="4729825"/>
            <a:ext cx="1667579" cy="338554"/>
          </a:xfrm>
          <a:prstGeom prst="rect">
            <a:avLst/>
          </a:prstGeom>
        </p:spPr>
        <p:txBody>
          <a:bodyPr wrap="square">
            <a:spAutoFit/>
          </a:bodyPr>
          <a:lstStyle/>
          <a:p>
            <a:pPr lvl="0" algn="ctr">
              <a:buClr>
                <a:srgbClr val="FFFFFF"/>
              </a:buClr>
              <a:buSzPts val="1600"/>
            </a:pPr>
            <a:r>
              <a:rPr lang="es-MX" sz="800" b="1" dirty="0">
                <a:solidFill>
                  <a:schemeClr val="bg1"/>
                </a:solidFill>
                <a:cs typeface="Arial" pitchFamily="34" charset="0"/>
              </a:rPr>
              <a:t>Diseño/</a:t>
            </a:r>
          </a:p>
          <a:p>
            <a:pPr lvl="0" algn="ctr">
              <a:buClr>
                <a:srgbClr val="FFFFFF"/>
              </a:buClr>
              <a:buSzPts val="1600"/>
            </a:pPr>
            <a:r>
              <a:rPr lang="es-MX" sz="800" b="1" dirty="0">
                <a:solidFill>
                  <a:schemeClr val="bg1"/>
                </a:solidFill>
                <a:cs typeface="Arial" pitchFamily="34" charset="0"/>
              </a:rPr>
              <a:t>Presentación del problema</a:t>
            </a:r>
            <a:r>
              <a:rPr lang="es-MX" sz="600" dirty="0">
                <a:solidFill>
                  <a:schemeClr val="bg1"/>
                </a:solidFill>
                <a:cs typeface="Arial" pitchFamily="34" charset="0"/>
              </a:rPr>
              <a:t> </a:t>
            </a:r>
          </a:p>
        </p:txBody>
      </p:sp>
      <p:sp>
        <p:nvSpPr>
          <p:cNvPr id="65" name="Rectangle 64"/>
          <p:cNvSpPr/>
          <p:nvPr/>
        </p:nvSpPr>
        <p:spPr>
          <a:xfrm>
            <a:off x="332909" y="3748533"/>
            <a:ext cx="1699282" cy="215444"/>
          </a:xfrm>
          <a:prstGeom prst="rect">
            <a:avLst/>
          </a:prstGeom>
        </p:spPr>
        <p:txBody>
          <a:bodyPr wrap="square">
            <a:spAutoFit/>
          </a:bodyPr>
          <a:lstStyle/>
          <a:p>
            <a:pPr lvl="0" algn="ctr"/>
            <a:r>
              <a:rPr lang="es-MX" sz="800" b="1" dirty="0">
                <a:cs typeface="Arial" panose="020B0604020202020204" pitchFamily="34" charset="0"/>
              </a:rPr>
              <a:t>Diseño del escenario/problema</a:t>
            </a:r>
          </a:p>
        </p:txBody>
      </p:sp>
      <p:sp>
        <p:nvSpPr>
          <p:cNvPr id="94" name="object 5"/>
          <p:cNvSpPr/>
          <p:nvPr/>
        </p:nvSpPr>
        <p:spPr>
          <a:xfrm>
            <a:off x="373821" y="3711222"/>
            <a:ext cx="1724508" cy="2368389"/>
          </a:xfrm>
          <a:custGeom>
            <a:avLst/>
            <a:gdLst/>
            <a:ahLst/>
            <a:cxnLst/>
            <a:rect l="l" t="t" r="r" b="b"/>
            <a:pathLst>
              <a:path w="2970529" h="2529840">
                <a:moveTo>
                  <a:pt x="0" y="421639"/>
                </a:moveTo>
                <a:lnTo>
                  <a:pt x="2835" y="372458"/>
                </a:lnTo>
                <a:lnTo>
                  <a:pt x="11133" y="324945"/>
                </a:lnTo>
                <a:lnTo>
                  <a:pt x="24575" y="279417"/>
                </a:lnTo>
                <a:lnTo>
                  <a:pt x="42846" y="236190"/>
                </a:lnTo>
                <a:lnTo>
                  <a:pt x="65631" y="195580"/>
                </a:lnTo>
                <a:lnTo>
                  <a:pt x="92612" y="157903"/>
                </a:lnTo>
                <a:lnTo>
                  <a:pt x="123475" y="123475"/>
                </a:lnTo>
                <a:lnTo>
                  <a:pt x="157903" y="92612"/>
                </a:lnTo>
                <a:lnTo>
                  <a:pt x="195580" y="65631"/>
                </a:lnTo>
                <a:lnTo>
                  <a:pt x="236190" y="42846"/>
                </a:lnTo>
                <a:lnTo>
                  <a:pt x="279417" y="24575"/>
                </a:lnTo>
                <a:lnTo>
                  <a:pt x="324945" y="11133"/>
                </a:lnTo>
                <a:lnTo>
                  <a:pt x="372458" y="2835"/>
                </a:lnTo>
                <a:lnTo>
                  <a:pt x="421639" y="0"/>
                </a:lnTo>
                <a:lnTo>
                  <a:pt x="2548636" y="0"/>
                </a:lnTo>
                <a:lnTo>
                  <a:pt x="2597817" y="2835"/>
                </a:lnTo>
                <a:lnTo>
                  <a:pt x="2645330" y="11133"/>
                </a:lnTo>
                <a:lnTo>
                  <a:pt x="2690858" y="24575"/>
                </a:lnTo>
                <a:lnTo>
                  <a:pt x="2734085" y="42846"/>
                </a:lnTo>
                <a:lnTo>
                  <a:pt x="2774695" y="65631"/>
                </a:lnTo>
                <a:lnTo>
                  <a:pt x="2812372" y="92612"/>
                </a:lnTo>
                <a:lnTo>
                  <a:pt x="2846800" y="123475"/>
                </a:lnTo>
                <a:lnTo>
                  <a:pt x="2877663" y="157903"/>
                </a:lnTo>
                <a:lnTo>
                  <a:pt x="2904644" y="195580"/>
                </a:lnTo>
                <a:lnTo>
                  <a:pt x="2927429" y="236190"/>
                </a:lnTo>
                <a:lnTo>
                  <a:pt x="2945700" y="279417"/>
                </a:lnTo>
                <a:lnTo>
                  <a:pt x="2959142" y="324945"/>
                </a:lnTo>
                <a:lnTo>
                  <a:pt x="2967440" y="372458"/>
                </a:lnTo>
                <a:lnTo>
                  <a:pt x="2970276" y="421639"/>
                </a:lnTo>
                <a:lnTo>
                  <a:pt x="2970276" y="2108200"/>
                </a:lnTo>
                <a:lnTo>
                  <a:pt x="2967440" y="2157381"/>
                </a:lnTo>
                <a:lnTo>
                  <a:pt x="2959142" y="2204894"/>
                </a:lnTo>
                <a:lnTo>
                  <a:pt x="2945700" y="2250422"/>
                </a:lnTo>
                <a:lnTo>
                  <a:pt x="2927429" y="2293649"/>
                </a:lnTo>
                <a:lnTo>
                  <a:pt x="2904644" y="2334259"/>
                </a:lnTo>
                <a:lnTo>
                  <a:pt x="2877663" y="2371936"/>
                </a:lnTo>
                <a:lnTo>
                  <a:pt x="2846800" y="2406364"/>
                </a:lnTo>
                <a:lnTo>
                  <a:pt x="2812372" y="2437227"/>
                </a:lnTo>
                <a:lnTo>
                  <a:pt x="2774695" y="2464208"/>
                </a:lnTo>
                <a:lnTo>
                  <a:pt x="2734085" y="2486993"/>
                </a:lnTo>
                <a:lnTo>
                  <a:pt x="2690858" y="2505264"/>
                </a:lnTo>
                <a:lnTo>
                  <a:pt x="2645330" y="2518706"/>
                </a:lnTo>
                <a:lnTo>
                  <a:pt x="2597817" y="2527004"/>
                </a:lnTo>
                <a:lnTo>
                  <a:pt x="2548636" y="2529840"/>
                </a:lnTo>
                <a:lnTo>
                  <a:pt x="421639" y="2529840"/>
                </a:lnTo>
                <a:lnTo>
                  <a:pt x="372458" y="2527004"/>
                </a:lnTo>
                <a:lnTo>
                  <a:pt x="324945" y="2518706"/>
                </a:lnTo>
                <a:lnTo>
                  <a:pt x="279417" y="2505264"/>
                </a:lnTo>
                <a:lnTo>
                  <a:pt x="236190" y="2486993"/>
                </a:lnTo>
                <a:lnTo>
                  <a:pt x="195580" y="2464208"/>
                </a:lnTo>
                <a:lnTo>
                  <a:pt x="157903" y="2437227"/>
                </a:lnTo>
                <a:lnTo>
                  <a:pt x="123475" y="2406364"/>
                </a:lnTo>
                <a:lnTo>
                  <a:pt x="92612" y="2371936"/>
                </a:lnTo>
                <a:lnTo>
                  <a:pt x="65631" y="2334259"/>
                </a:lnTo>
                <a:lnTo>
                  <a:pt x="42846" y="2293649"/>
                </a:lnTo>
                <a:lnTo>
                  <a:pt x="24575" y="2250422"/>
                </a:lnTo>
                <a:lnTo>
                  <a:pt x="11133" y="2204894"/>
                </a:lnTo>
                <a:lnTo>
                  <a:pt x="2835" y="2157381"/>
                </a:lnTo>
                <a:lnTo>
                  <a:pt x="0" y="2108200"/>
                </a:lnTo>
                <a:lnTo>
                  <a:pt x="0" y="421639"/>
                </a:lnTo>
                <a:close/>
              </a:path>
            </a:pathLst>
          </a:custGeom>
          <a:ln w="12700">
            <a:solidFill>
              <a:srgbClr val="003366"/>
            </a:solidFill>
          </a:ln>
        </p:spPr>
        <p:txBody>
          <a:bodyPr wrap="square" lIns="0" tIns="0" rIns="0" bIns="0" rtlCol="0"/>
          <a:lstStyle/>
          <a:p>
            <a:endParaRPr/>
          </a:p>
        </p:txBody>
      </p:sp>
      <p:sp>
        <p:nvSpPr>
          <p:cNvPr id="99" name="object 12"/>
          <p:cNvSpPr/>
          <p:nvPr/>
        </p:nvSpPr>
        <p:spPr>
          <a:xfrm>
            <a:off x="2201321" y="3714427"/>
            <a:ext cx="1741844" cy="2375774"/>
          </a:xfrm>
          <a:custGeom>
            <a:avLst/>
            <a:gdLst/>
            <a:ahLst/>
            <a:cxnLst/>
            <a:rect l="l" t="t" r="r" b="b"/>
            <a:pathLst>
              <a:path w="2971800" h="2529840">
                <a:moveTo>
                  <a:pt x="0" y="421640"/>
                </a:moveTo>
                <a:lnTo>
                  <a:pt x="2835" y="372458"/>
                </a:lnTo>
                <a:lnTo>
                  <a:pt x="11133" y="324945"/>
                </a:lnTo>
                <a:lnTo>
                  <a:pt x="24575" y="279417"/>
                </a:lnTo>
                <a:lnTo>
                  <a:pt x="42846" y="236190"/>
                </a:lnTo>
                <a:lnTo>
                  <a:pt x="65631" y="195580"/>
                </a:lnTo>
                <a:lnTo>
                  <a:pt x="92612" y="157903"/>
                </a:lnTo>
                <a:lnTo>
                  <a:pt x="123475" y="123475"/>
                </a:lnTo>
                <a:lnTo>
                  <a:pt x="157903" y="92612"/>
                </a:lnTo>
                <a:lnTo>
                  <a:pt x="195580" y="65631"/>
                </a:lnTo>
                <a:lnTo>
                  <a:pt x="236190" y="42846"/>
                </a:lnTo>
                <a:lnTo>
                  <a:pt x="279417" y="24575"/>
                </a:lnTo>
                <a:lnTo>
                  <a:pt x="324945" y="11133"/>
                </a:lnTo>
                <a:lnTo>
                  <a:pt x="372458" y="2835"/>
                </a:lnTo>
                <a:lnTo>
                  <a:pt x="421639" y="0"/>
                </a:lnTo>
                <a:lnTo>
                  <a:pt x="2550159" y="0"/>
                </a:lnTo>
                <a:lnTo>
                  <a:pt x="2599341" y="2835"/>
                </a:lnTo>
                <a:lnTo>
                  <a:pt x="2646854" y="11133"/>
                </a:lnTo>
                <a:lnTo>
                  <a:pt x="2692382" y="24575"/>
                </a:lnTo>
                <a:lnTo>
                  <a:pt x="2735609" y="42846"/>
                </a:lnTo>
                <a:lnTo>
                  <a:pt x="2776219" y="65631"/>
                </a:lnTo>
                <a:lnTo>
                  <a:pt x="2813896" y="92612"/>
                </a:lnTo>
                <a:lnTo>
                  <a:pt x="2848324" y="123475"/>
                </a:lnTo>
                <a:lnTo>
                  <a:pt x="2879187" y="157903"/>
                </a:lnTo>
                <a:lnTo>
                  <a:pt x="2906168" y="195580"/>
                </a:lnTo>
                <a:lnTo>
                  <a:pt x="2928953" y="236190"/>
                </a:lnTo>
                <a:lnTo>
                  <a:pt x="2947224" y="279417"/>
                </a:lnTo>
                <a:lnTo>
                  <a:pt x="2960666" y="324945"/>
                </a:lnTo>
                <a:lnTo>
                  <a:pt x="2968964" y="372458"/>
                </a:lnTo>
                <a:lnTo>
                  <a:pt x="2971800" y="421640"/>
                </a:lnTo>
                <a:lnTo>
                  <a:pt x="2971800" y="2108200"/>
                </a:lnTo>
                <a:lnTo>
                  <a:pt x="2968964" y="2157370"/>
                </a:lnTo>
                <a:lnTo>
                  <a:pt x="2960666" y="2204874"/>
                </a:lnTo>
                <a:lnTo>
                  <a:pt x="2947224" y="2250397"/>
                </a:lnTo>
                <a:lnTo>
                  <a:pt x="2928953" y="2293621"/>
                </a:lnTo>
                <a:lnTo>
                  <a:pt x="2906168" y="2334231"/>
                </a:lnTo>
                <a:lnTo>
                  <a:pt x="2879187" y="2371909"/>
                </a:lnTo>
                <a:lnTo>
                  <a:pt x="2848324" y="2406340"/>
                </a:lnTo>
                <a:lnTo>
                  <a:pt x="2813896" y="2437207"/>
                </a:lnTo>
                <a:lnTo>
                  <a:pt x="2776219" y="2464193"/>
                </a:lnTo>
                <a:lnTo>
                  <a:pt x="2735609" y="2486982"/>
                </a:lnTo>
                <a:lnTo>
                  <a:pt x="2692382" y="2505257"/>
                </a:lnTo>
                <a:lnTo>
                  <a:pt x="2646854" y="2518703"/>
                </a:lnTo>
                <a:lnTo>
                  <a:pt x="2599341" y="2527003"/>
                </a:lnTo>
                <a:lnTo>
                  <a:pt x="2550159" y="2529840"/>
                </a:lnTo>
                <a:lnTo>
                  <a:pt x="421639" y="2529840"/>
                </a:lnTo>
                <a:lnTo>
                  <a:pt x="372458" y="2527003"/>
                </a:lnTo>
                <a:lnTo>
                  <a:pt x="324945" y="2518703"/>
                </a:lnTo>
                <a:lnTo>
                  <a:pt x="279417" y="2505257"/>
                </a:lnTo>
                <a:lnTo>
                  <a:pt x="236190" y="2486982"/>
                </a:lnTo>
                <a:lnTo>
                  <a:pt x="195580" y="2464193"/>
                </a:lnTo>
                <a:lnTo>
                  <a:pt x="157903" y="2437207"/>
                </a:lnTo>
                <a:lnTo>
                  <a:pt x="123475" y="2406340"/>
                </a:lnTo>
                <a:lnTo>
                  <a:pt x="92612" y="2371909"/>
                </a:lnTo>
                <a:lnTo>
                  <a:pt x="65631" y="2334231"/>
                </a:lnTo>
                <a:lnTo>
                  <a:pt x="42846" y="2293621"/>
                </a:lnTo>
                <a:lnTo>
                  <a:pt x="24575" y="2250397"/>
                </a:lnTo>
                <a:lnTo>
                  <a:pt x="11133" y="2204874"/>
                </a:lnTo>
                <a:lnTo>
                  <a:pt x="2835" y="2157370"/>
                </a:lnTo>
                <a:lnTo>
                  <a:pt x="0" y="2108200"/>
                </a:lnTo>
                <a:lnTo>
                  <a:pt x="0" y="421640"/>
                </a:lnTo>
                <a:close/>
              </a:path>
            </a:pathLst>
          </a:custGeom>
          <a:ln w="12700">
            <a:solidFill>
              <a:srgbClr val="003366"/>
            </a:solidFill>
          </a:ln>
        </p:spPr>
        <p:txBody>
          <a:bodyPr wrap="square" lIns="0" tIns="0" rIns="0" bIns="0" rtlCol="0"/>
          <a:lstStyle/>
          <a:p>
            <a:endParaRPr/>
          </a:p>
        </p:txBody>
      </p:sp>
      <p:sp>
        <p:nvSpPr>
          <p:cNvPr id="100" name="object 12"/>
          <p:cNvSpPr/>
          <p:nvPr/>
        </p:nvSpPr>
        <p:spPr>
          <a:xfrm>
            <a:off x="4101672" y="3670572"/>
            <a:ext cx="1741844" cy="2375774"/>
          </a:xfrm>
          <a:custGeom>
            <a:avLst/>
            <a:gdLst/>
            <a:ahLst/>
            <a:cxnLst/>
            <a:rect l="l" t="t" r="r" b="b"/>
            <a:pathLst>
              <a:path w="2971800" h="2529840">
                <a:moveTo>
                  <a:pt x="0" y="421640"/>
                </a:moveTo>
                <a:lnTo>
                  <a:pt x="2835" y="372458"/>
                </a:lnTo>
                <a:lnTo>
                  <a:pt x="11133" y="324945"/>
                </a:lnTo>
                <a:lnTo>
                  <a:pt x="24575" y="279417"/>
                </a:lnTo>
                <a:lnTo>
                  <a:pt x="42846" y="236190"/>
                </a:lnTo>
                <a:lnTo>
                  <a:pt x="65631" y="195580"/>
                </a:lnTo>
                <a:lnTo>
                  <a:pt x="92612" y="157903"/>
                </a:lnTo>
                <a:lnTo>
                  <a:pt x="123475" y="123475"/>
                </a:lnTo>
                <a:lnTo>
                  <a:pt x="157903" y="92612"/>
                </a:lnTo>
                <a:lnTo>
                  <a:pt x="195580" y="65631"/>
                </a:lnTo>
                <a:lnTo>
                  <a:pt x="236190" y="42846"/>
                </a:lnTo>
                <a:lnTo>
                  <a:pt x="279417" y="24575"/>
                </a:lnTo>
                <a:lnTo>
                  <a:pt x="324945" y="11133"/>
                </a:lnTo>
                <a:lnTo>
                  <a:pt x="372458" y="2835"/>
                </a:lnTo>
                <a:lnTo>
                  <a:pt x="421639" y="0"/>
                </a:lnTo>
                <a:lnTo>
                  <a:pt x="2550159" y="0"/>
                </a:lnTo>
                <a:lnTo>
                  <a:pt x="2599341" y="2835"/>
                </a:lnTo>
                <a:lnTo>
                  <a:pt x="2646854" y="11133"/>
                </a:lnTo>
                <a:lnTo>
                  <a:pt x="2692382" y="24575"/>
                </a:lnTo>
                <a:lnTo>
                  <a:pt x="2735609" y="42846"/>
                </a:lnTo>
                <a:lnTo>
                  <a:pt x="2776219" y="65631"/>
                </a:lnTo>
                <a:lnTo>
                  <a:pt x="2813896" y="92612"/>
                </a:lnTo>
                <a:lnTo>
                  <a:pt x="2848324" y="123475"/>
                </a:lnTo>
                <a:lnTo>
                  <a:pt x="2879187" y="157903"/>
                </a:lnTo>
                <a:lnTo>
                  <a:pt x="2906168" y="195580"/>
                </a:lnTo>
                <a:lnTo>
                  <a:pt x="2928953" y="236190"/>
                </a:lnTo>
                <a:lnTo>
                  <a:pt x="2947224" y="279417"/>
                </a:lnTo>
                <a:lnTo>
                  <a:pt x="2960666" y="324945"/>
                </a:lnTo>
                <a:lnTo>
                  <a:pt x="2968964" y="372458"/>
                </a:lnTo>
                <a:lnTo>
                  <a:pt x="2971800" y="421640"/>
                </a:lnTo>
                <a:lnTo>
                  <a:pt x="2971800" y="2108200"/>
                </a:lnTo>
                <a:lnTo>
                  <a:pt x="2968964" y="2157370"/>
                </a:lnTo>
                <a:lnTo>
                  <a:pt x="2960666" y="2204874"/>
                </a:lnTo>
                <a:lnTo>
                  <a:pt x="2947224" y="2250397"/>
                </a:lnTo>
                <a:lnTo>
                  <a:pt x="2928953" y="2293621"/>
                </a:lnTo>
                <a:lnTo>
                  <a:pt x="2906168" y="2334231"/>
                </a:lnTo>
                <a:lnTo>
                  <a:pt x="2879187" y="2371909"/>
                </a:lnTo>
                <a:lnTo>
                  <a:pt x="2848324" y="2406340"/>
                </a:lnTo>
                <a:lnTo>
                  <a:pt x="2813896" y="2437207"/>
                </a:lnTo>
                <a:lnTo>
                  <a:pt x="2776219" y="2464193"/>
                </a:lnTo>
                <a:lnTo>
                  <a:pt x="2735609" y="2486982"/>
                </a:lnTo>
                <a:lnTo>
                  <a:pt x="2692382" y="2505257"/>
                </a:lnTo>
                <a:lnTo>
                  <a:pt x="2646854" y="2518703"/>
                </a:lnTo>
                <a:lnTo>
                  <a:pt x="2599341" y="2527003"/>
                </a:lnTo>
                <a:lnTo>
                  <a:pt x="2550159" y="2529840"/>
                </a:lnTo>
                <a:lnTo>
                  <a:pt x="421639" y="2529840"/>
                </a:lnTo>
                <a:lnTo>
                  <a:pt x="372458" y="2527003"/>
                </a:lnTo>
                <a:lnTo>
                  <a:pt x="324945" y="2518703"/>
                </a:lnTo>
                <a:lnTo>
                  <a:pt x="279417" y="2505257"/>
                </a:lnTo>
                <a:lnTo>
                  <a:pt x="236190" y="2486982"/>
                </a:lnTo>
                <a:lnTo>
                  <a:pt x="195580" y="2464193"/>
                </a:lnTo>
                <a:lnTo>
                  <a:pt x="157903" y="2437207"/>
                </a:lnTo>
                <a:lnTo>
                  <a:pt x="123475" y="2406340"/>
                </a:lnTo>
                <a:lnTo>
                  <a:pt x="92612" y="2371909"/>
                </a:lnTo>
                <a:lnTo>
                  <a:pt x="65631" y="2334231"/>
                </a:lnTo>
                <a:lnTo>
                  <a:pt x="42846" y="2293621"/>
                </a:lnTo>
                <a:lnTo>
                  <a:pt x="24575" y="2250397"/>
                </a:lnTo>
                <a:lnTo>
                  <a:pt x="11133" y="2204874"/>
                </a:lnTo>
                <a:lnTo>
                  <a:pt x="2835" y="2157370"/>
                </a:lnTo>
                <a:lnTo>
                  <a:pt x="0" y="2108200"/>
                </a:lnTo>
                <a:lnTo>
                  <a:pt x="0" y="421640"/>
                </a:lnTo>
                <a:close/>
              </a:path>
            </a:pathLst>
          </a:custGeom>
          <a:ln w="12700">
            <a:solidFill>
              <a:srgbClr val="003366"/>
            </a:solidFill>
          </a:ln>
        </p:spPr>
        <p:txBody>
          <a:bodyPr wrap="square" lIns="0" tIns="0" rIns="0" bIns="0" rtlCol="0"/>
          <a:lstStyle/>
          <a:p>
            <a:endParaRPr/>
          </a:p>
        </p:txBody>
      </p:sp>
      <p:sp>
        <p:nvSpPr>
          <p:cNvPr id="101" name="Rectangle 100"/>
          <p:cNvSpPr/>
          <p:nvPr/>
        </p:nvSpPr>
        <p:spPr>
          <a:xfrm>
            <a:off x="2196950" y="3786822"/>
            <a:ext cx="1699282" cy="215444"/>
          </a:xfrm>
          <a:prstGeom prst="rect">
            <a:avLst/>
          </a:prstGeom>
        </p:spPr>
        <p:txBody>
          <a:bodyPr wrap="square">
            <a:spAutoFit/>
          </a:bodyPr>
          <a:lstStyle/>
          <a:p>
            <a:pPr lvl="0" algn="ctr"/>
            <a:r>
              <a:rPr lang="es-MX" sz="800" b="1" dirty="0">
                <a:cs typeface="Arial" panose="020B0604020202020204" pitchFamily="34" charset="0"/>
              </a:rPr>
              <a:t>Guía </a:t>
            </a:r>
            <a:r>
              <a:rPr lang="es-MX" sz="800" b="1">
                <a:cs typeface="Arial" panose="020B0604020202020204" pitchFamily="34" charset="0"/>
              </a:rPr>
              <a:t>del profesorado</a:t>
            </a:r>
            <a:endParaRPr lang="es-MX" sz="800" b="1" dirty="0">
              <a:cs typeface="Arial" panose="020B0604020202020204" pitchFamily="34" charset="0"/>
            </a:endParaRPr>
          </a:p>
        </p:txBody>
      </p:sp>
      <p:sp>
        <p:nvSpPr>
          <p:cNvPr id="102" name="Rectangle 101"/>
          <p:cNvSpPr/>
          <p:nvPr/>
        </p:nvSpPr>
        <p:spPr>
          <a:xfrm>
            <a:off x="4144234" y="3815066"/>
            <a:ext cx="1699282" cy="215444"/>
          </a:xfrm>
          <a:prstGeom prst="rect">
            <a:avLst/>
          </a:prstGeom>
        </p:spPr>
        <p:txBody>
          <a:bodyPr wrap="square">
            <a:spAutoFit/>
          </a:bodyPr>
          <a:lstStyle/>
          <a:p>
            <a:pPr lvl="0" algn="ctr"/>
            <a:r>
              <a:rPr lang="es-MX" sz="800" b="1" dirty="0">
                <a:cs typeface="Arial" panose="020B0604020202020204" pitchFamily="34" charset="0"/>
              </a:rPr>
              <a:t>Clarificación y cierre</a:t>
            </a:r>
          </a:p>
        </p:txBody>
      </p:sp>
      <p:sp>
        <p:nvSpPr>
          <p:cNvPr id="105" name="object 16"/>
          <p:cNvSpPr/>
          <p:nvPr/>
        </p:nvSpPr>
        <p:spPr>
          <a:xfrm>
            <a:off x="330542" y="3673919"/>
            <a:ext cx="220829" cy="192890"/>
          </a:xfrm>
          <a:custGeom>
            <a:avLst/>
            <a:gdLst/>
            <a:ahLst/>
            <a:cxnLst/>
            <a:rect l="l" t="t" r="r" b="b"/>
            <a:pathLst>
              <a:path w="774700" h="658494">
                <a:moveTo>
                  <a:pt x="0" y="329184"/>
                </a:moveTo>
                <a:lnTo>
                  <a:pt x="3534" y="284502"/>
                </a:lnTo>
                <a:lnTo>
                  <a:pt x="13830" y="241652"/>
                </a:lnTo>
                <a:lnTo>
                  <a:pt x="30426" y="201025"/>
                </a:lnTo>
                <a:lnTo>
                  <a:pt x="52860" y="163011"/>
                </a:lnTo>
                <a:lnTo>
                  <a:pt x="80670" y="128003"/>
                </a:lnTo>
                <a:lnTo>
                  <a:pt x="113395" y="96393"/>
                </a:lnTo>
                <a:lnTo>
                  <a:pt x="150572" y="68571"/>
                </a:lnTo>
                <a:lnTo>
                  <a:pt x="191741" y="44929"/>
                </a:lnTo>
                <a:lnTo>
                  <a:pt x="236440" y="25860"/>
                </a:lnTo>
                <a:lnTo>
                  <a:pt x="284206" y="11754"/>
                </a:lnTo>
                <a:lnTo>
                  <a:pt x="334579" y="3003"/>
                </a:lnTo>
                <a:lnTo>
                  <a:pt x="387095" y="0"/>
                </a:lnTo>
                <a:lnTo>
                  <a:pt x="439612" y="3003"/>
                </a:lnTo>
                <a:lnTo>
                  <a:pt x="489985" y="11754"/>
                </a:lnTo>
                <a:lnTo>
                  <a:pt x="537751" y="25860"/>
                </a:lnTo>
                <a:lnTo>
                  <a:pt x="582450" y="44929"/>
                </a:lnTo>
                <a:lnTo>
                  <a:pt x="623619" y="68571"/>
                </a:lnTo>
                <a:lnTo>
                  <a:pt x="660796" y="96392"/>
                </a:lnTo>
                <a:lnTo>
                  <a:pt x="693521" y="128003"/>
                </a:lnTo>
                <a:lnTo>
                  <a:pt x="721331" y="163011"/>
                </a:lnTo>
                <a:lnTo>
                  <a:pt x="743765" y="201025"/>
                </a:lnTo>
                <a:lnTo>
                  <a:pt x="760361" y="241652"/>
                </a:lnTo>
                <a:lnTo>
                  <a:pt x="770657" y="284502"/>
                </a:lnTo>
                <a:lnTo>
                  <a:pt x="774192" y="329184"/>
                </a:lnTo>
                <a:lnTo>
                  <a:pt x="770657" y="373865"/>
                </a:lnTo>
                <a:lnTo>
                  <a:pt x="760361" y="416715"/>
                </a:lnTo>
                <a:lnTo>
                  <a:pt x="743765" y="457342"/>
                </a:lnTo>
                <a:lnTo>
                  <a:pt x="721331" y="495356"/>
                </a:lnTo>
                <a:lnTo>
                  <a:pt x="693521" y="530364"/>
                </a:lnTo>
                <a:lnTo>
                  <a:pt x="660796" y="561974"/>
                </a:lnTo>
                <a:lnTo>
                  <a:pt x="623619" y="589796"/>
                </a:lnTo>
                <a:lnTo>
                  <a:pt x="582450" y="613438"/>
                </a:lnTo>
                <a:lnTo>
                  <a:pt x="537751" y="632507"/>
                </a:lnTo>
                <a:lnTo>
                  <a:pt x="489985" y="646613"/>
                </a:lnTo>
                <a:lnTo>
                  <a:pt x="439612" y="655364"/>
                </a:lnTo>
                <a:lnTo>
                  <a:pt x="387095" y="658368"/>
                </a:lnTo>
                <a:lnTo>
                  <a:pt x="334579" y="655364"/>
                </a:lnTo>
                <a:lnTo>
                  <a:pt x="284206" y="646613"/>
                </a:lnTo>
                <a:lnTo>
                  <a:pt x="236440" y="632507"/>
                </a:lnTo>
                <a:lnTo>
                  <a:pt x="191741" y="613438"/>
                </a:lnTo>
                <a:lnTo>
                  <a:pt x="150572" y="589796"/>
                </a:lnTo>
                <a:lnTo>
                  <a:pt x="113395" y="561975"/>
                </a:lnTo>
                <a:lnTo>
                  <a:pt x="80670" y="530364"/>
                </a:lnTo>
                <a:lnTo>
                  <a:pt x="52860" y="495356"/>
                </a:lnTo>
                <a:lnTo>
                  <a:pt x="30426" y="457342"/>
                </a:lnTo>
                <a:lnTo>
                  <a:pt x="13830" y="416715"/>
                </a:lnTo>
                <a:lnTo>
                  <a:pt x="3534" y="373865"/>
                </a:lnTo>
                <a:lnTo>
                  <a:pt x="0" y="329184"/>
                </a:lnTo>
                <a:close/>
              </a:path>
            </a:pathLst>
          </a:custGeom>
          <a:ln w="12700">
            <a:solidFill>
              <a:srgbClr val="003366"/>
            </a:solidFill>
          </a:ln>
        </p:spPr>
        <p:txBody>
          <a:bodyPr wrap="square" lIns="0" tIns="0" rIns="0" bIns="0" rtlCol="0"/>
          <a:lstStyle/>
          <a:p>
            <a:endParaRPr>
              <a:solidFill>
                <a:schemeClr val="tx1">
                  <a:lumMod val="95000"/>
                  <a:lumOff val="5000"/>
                </a:schemeClr>
              </a:solidFill>
            </a:endParaRPr>
          </a:p>
        </p:txBody>
      </p:sp>
      <p:sp>
        <p:nvSpPr>
          <p:cNvPr id="108" name="object 17"/>
          <p:cNvSpPr/>
          <p:nvPr/>
        </p:nvSpPr>
        <p:spPr>
          <a:xfrm>
            <a:off x="356408" y="3697441"/>
            <a:ext cx="177550" cy="165861"/>
          </a:xfrm>
          <a:custGeom>
            <a:avLst/>
            <a:gdLst/>
            <a:ahLst/>
            <a:cxnLst/>
            <a:rect l="l" t="t" r="r" b="b"/>
            <a:pathLst>
              <a:path w="774700" h="660400">
                <a:moveTo>
                  <a:pt x="387096" y="0"/>
                </a:moveTo>
                <a:lnTo>
                  <a:pt x="334579" y="3012"/>
                </a:lnTo>
                <a:lnTo>
                  <a:pt x="284206" y="11786"/>
                </a:lnTo>
                <a:lnTo>
                  <a:pt x="236440" y="25929"/>
                </a:lnTo>
                <a:lnTo>
                  <a:pt x="191741" y="45048"/>
                </a:lnTo>
                <a:lnTo>
                  <a:pt x="150572" y="68749"/>
                </a:lnTo>
                <a:lnTo>
                  <a:pt x="113395" y="96640"/>
                </a:lnTo>
                <a:lnTo>
                  <a:pt x="80670" y="128327"/>
                </a:lnTo>
                <a:lnTo>
                  <a:pt x="52860" y="163417"/>
                </a:lnTo>
                <a:lnTo>
                  <a:pt x="30426" y="201518"/>
                </a:lnTo>
                <a:lnTo>
                  <a:pt x="13830" y="242234"/>
                </a:lnTo>
                <a:lnTo>
                  <a:pt x="3534" y="285175"/>
                </a:lnTo>
                <a:lnTo>
                  <a:pt x="0" y="329945"/>
                </a:lnTo>
                <a:lnTo>
                  <a:pt x="3534" y="374716"/>
                </a:lnTo>
                <a:lnTo>
                  <a:pt x="13830" y="417657"/>
                </a:lnTo>
                <a:lnTo>
                  <a:pt x="30426" y="458373"/>
                </a:lnTo>
                <a:lnTo>
                  <a:pt x="52860" y="496474"/>
                </a:lnTo>
                <a:lnTo>
                  <a:pt x="80670" y="531564"/>
                </a:lnTo>
                <a:lnTo>
                  <a:pt x="113395" y="563251"/>
                </a:lnTo>
                <a:lnTo>
                  <a:pt x="150572" y="591142"/>
                </a:lnTo>
                <a:lnTo>
                  <a:pt x="191741" y="614843"/>
                </a:lnTo>
                <a:lnTo>
                  <a:pt x="236440" y="633962"/>
                </a:lnTo>
                <a:lnTo>
                  <a:pt x="284206" y="648105"/>
                </a:lnTo>
                <a:lnTo>
                  <a:pt x="334579" y="656879"/>
                </a:lnTo>
                <a:lnTo>
                  <a:pt x="387096" y="659891"/>
                </a:lnTo>
                <a:lnTo>
                  <a:pt x="439612" y="656879"/>
                </a:lnTo>
                <a:lnTo>
                  <a:pt x="489985" y="648105"/>
                </a:lnTo>
                <a:lnTo>
                  <a:pt x="537751" y="633962"/>
                </a:lnTo>
                <a:lnTo>
                  <a:pt x="582450" y="614843"/>
                </a:lnTo>
                <a:lnTo>
                  <a:pt x="623619" y="591142"/>
                </a:lnTo>
                <a:lnTo>
                  <a:pt x="660796" y="563251"/>
                </a:lnTo>
                <a:lnTo>
                  <a:pt x="693521" y="531564"/>
                </a:lnTo>
                <a:lnTo>
                  <a:pt x="721331" y="496474"/>
                </a:lnTo>
                <a:lnTo>
                  <a:pt x="743765" y="458373"/>
                </a:lnTo>
                <a:lnTo>
                  <a:pt x="760361" y="417657"/>
                </a:lnTo>
                <a:lnTo>
                  <a:pt x="770657" y="374716"/>
                </a:lnTo>
                <a:lnTo>
                  <a:pt x="774192" y="329945"/>
                </a:lnTo>
                <a:lnTo>
                  <a:pt x="770657" y="285175"/>
                </a:lnTo>
                <a:lnTo>
                  <a:pt x="760361" y="242234"/>
                </a:lnTo>
                <a:lnTo>
                  <a:pt x="743765" y="201518"/>
                </a:lnTo>
                <a:lnTo>
                  <a:pt x="721331" y="163417"/>
                </a:lnTo>
                <a:lnTo>
                  <a:pt x="693521" y="128327"/>
                </a:lnTo>
                <a:lnTo>
                  <a:pt x="660796" y="96640"/>
                </a:lnTo>
                <a:lnTo>
                  <a:pt x="623619" y="68749"/>
                </a:lnTo>
                <a:lnTo>
                  <a:pt x="582450" y="45048"/>
                </a:lnTo>
                <a:lnTo>
                  <a:pt x="537751" y="25929"/>
                </a:lnTo>
                <a:lnTo>
                  <a:pt x="489985" y="11786"/>
                </a:lnTo>
                <a:lnTo>
                  <a:pt x="439612" y="3012"/>
                </a:lnTo>
                <a:lnTo>
                  <a:pt x="387096" y="0"/>
                </a:lnTo>
                <a:close/>
              </a:path>
            </a:pathLst>
          </a:custGeom>
          <a:solidFill>
            <a:srgbClr val="FFFFFF"/>
          </a:solidFill>
        </p:spPr>
        <p:txBody>
          <a:bodyPr wrap="square" lIns="0" tIns="0" rIns="0" bIns="0" rtlCol="0"/>
          <a:lstStyle/>
          <a:p>
            <a:endParaRPr/>
          </a:p>
        </p:txBody>
      </p:sp>
      <p:sp>
        <p:nvSpPr>
          <p:cNvPr id="106" name="object 25"/>
          <p:cNvSpPr txBox="1"/>
          <p:nvPr/>
        </p:nvSpPr>
        <p:spPr>
          <a:xfrm>
            <a:off x="379448" y="3650184"/>
            <a:ext cx="205740" cy="227626"/>
          </a:xfrm>
          <a:prstGeom prst="rect">
            <a:avLst/>
          </a:prstGeom>
        </p:spPr>
        <p:txBody>
          <a:bodyPr vert="horz" wrap="square" lIns="0" tIns="12065" rIns="0" bIns="0" rtlCol="0">
            <a:spAutoFit/>
          </a:bodyPr>
          <a:lstStyle/>
          <a:p>
            <a:pPr marL="12700">
              <a:lnSpc>
                <a:spcPct val="100000"/>
              </a:lnSpc>
              <a:spcBef>
                <a:spcPts val="95"/>
              </a:spcBef>
            </a:pPr>
            <a:r>
              <a:rPr sz="1400" b="1" spc="-5" dirty="0">
                <a:solidFill>
                  <a:srgbClr val="003366"/>
                </a:solidFill>
                <a:latin typeface="Calibri"/>
                <a:cs typeface="Calibri"/>
              </a:rPr>
              <a:t>1</a:t>
            </a:r>
            <a:endParaRPr sz="1400" dirty="0">
              <a:solidFill>
                <a:srgbClr val="003366"/>
              </a:solidFill>
              <a:latin typeface="Calibri"/>
              <a:cs typeface="Calibri"/>
            </a:endParaRPr>
          </a:p>
        </p:txBody>
      </p:sp>
      <p:sp>
        <p:nvSpPr>
          <p:cNvPr id="109" name="object 16"/>
          <p:cNvSpPr/>
          <p:nvPr/>
        </p:nvSpPr>
        <p:spPr>
          <a:xfrm>
            <a:off x="2208698" y="3669659"/>
            <a:ext cx="220829" cy="192890"/>
          </a:xfrm>
          <a:custGeom>
            <a:avLst/>
            <a:gdLst/>
            <a:ahLst/>
            <a:cxnLst/>
            <a:rect l="l" t="t" r="r" b="b"/>
            <a:pathLst>
              <a:path w="774700" h="658494">
                <a:moveTo>
                  <a:pt x="0" y="329184"/>
                </a:moveTo>
                <a:lnTo>
                  <a:pt x="3534" y="284502"/>
                </a:lnTo>
                <a:lnTo>
                  <a:pt x="13830" y="241652"/>
                </a:lnTo>
                <a:lnTo>
                  <a:pt x="30426" y="201025"/>
                </a:lnTo>
                <a:lnTo>
                  <a:pt x="52860" y="163011"/>
                </a:lnTo>
                <a:lnTo>
                  <a:pt x="80670" y="128003"/>
                </a:lnTo>
                <a:lnTo>
                  <a:pt x="113395" y="96393"/>
                </a:lnTo>
                <a:lnTo>
                  <a:pt x="150572" y="68571"/>
                </a:lnTo>
                <a:lnTo>
                  <a:pt x="191741" y="44929"/>
                </a:lnTo>
                <a:lnTo>
                  <a:pt x="236440" y="25860"/>
                </a:lnTo>
                <a:lnTo>
                  <a:pt x="284206" y="11754"/>
                </a:lnTo>
                <a:lnTo>
                  <a:pt x="334579" y="3003"/>
                </a:lnTo>
                <a:lnTo>
                  <a:pt x="387095" y="0"/>
                </a:lnTo>
                <a:lnTo>
                  <a:pt x="439612" y="3003"/>
                </a:lnTo>
                <a:lnTo>
                  <a:pt x="489985" y="11754"/>
                </a:lnTo>
                <a:lnTo>
                  <a:pt x="537751" y="25860"/>
                </a:lnTo>
                <a:lnTo>
                  <a:pt x="582450" y="44929"/>
                </a:lnTo>
                <a:lnTo>
                  <a:pt x="623619" y="68571"/>
                </a:lnTo>
                <a:lnTo>
                  <a:pt x="660796" y="96392"/>
                </a:lnTo>
                <a:lnTo>
                  <a:pt x="693521" y="128003"/>
                </a:lnTo>
                <a:lnTo>
                  <a:pt x="721331" y="163011"/>
                </a:lnTo>
                <a:lnTo>
                  <a:pt x="743765" y="201025"/>
                </a:lnTo>
                <a:lnTo>
                  <a:pt x="760361" y="241652"/>
                </a:lnTo>
                <a:lnTo>
                  <a:pt x="770657" y="284502"/>
                </a:lnTo>
                <a:lnTo>
                  <a:pt x="774192" y="329184"/>
                </a:lnTo>
                <a:lnTo>
                  <a:pt x="770657" y="373865"/>
                </a:lnTo>
                <a:lnTo>
                  <a:pt x="760361" y="416715"/>
                </a:lnTo>
                <a:lnTo>
                  <a:pt x="743765" y="457342"/>
                </a:lnTo>
                <a:lnTo>
                  <a:pt x="721331" y="495356"/>
                </a:lnTo>
                <a:lnTo>
                  <a:pt x="693521" y="530364"/>
                </a:lnTo>
                <a:lnTo>
                  <a:pt x="660796" y="561974"/>
                </a:lnTo>
                <a:lnTo>
                  <a:pt x="623619" y="589796"/>
                </a:lnTo>
                <a:lnTo>
                  <a:pt x="582450" y="613438"/>
                </a:lnTo>
                <a:lnTo>
                  <a:pt x="537751" y="632507"/>
                </a:lnTo>
                <a:lnTo>
                  <a:pt x="489985" y="646613"/>
                </a:lnTo>
                <a:lnTo>
                  <a:pt x="439612" y="655364"/>
                </a:lnTo>
                <a:lnTo>
                  <a:pt x="387095" y="658368"/>
                </a:lnTo>
                <a:lnTo>
                  <a:pt x="334579" y="655364"/>
                </a:lnTo>
                <a:lnTo>
                  <a:pt x="284206" y="646613"/>
                </a:lnTo>
                <a:lnTo>
                  <a:pt x="236440" y="632507"/>
                </a:lnTo>
                <a:lnTo>
                  <a:pt x="191741" y="613438"/>
                </a:lnTo>
                <a:lnTo>
                  <a:pt x="150572" y="589796"/>
                </a:lnTo>
                <a:lnTo>
                  <a:pt x="113395" y="561975"/>
                </a:lnTo>
                <a:lnTo>
                  <a:pt x="80670" y="530364"/>
                </a:lnTo>
                <a:lnTo>
                  <a:pt x="52860" y="495356"/>
                </a:lnTo>
                <a:lnTo>
                  <a:pt x="30426" y="457342"/>
                </a:lnTo>
                <a:lnTo>
                  <a:pt x="13830" y="416715"/>
                </a:lnTo>
                <a:lnTo>
                  <a:pt x="3534" y="373865"/>
                </a:lnTo>
                <a:lnTo>
                  <a:pt x="0" y="329184"/>
                </a:lnTo>
                <a:close/>
              </a:path>
            </a:pathLst>
          </a:custGeom>
          <a:ln w="12700">
            <a:solidFill>
              <a:srgbClr val="003366"/>
            </a:solidFill>
          </a:ln>
        </p:spPr>
        <p:txBody>
          <a:bodyPr wrap="square" lIns="0" tIns="0" rIns="0" bIns="0" rtlCol="0"/>
          <a:lstStyle/>
          <a:p>
            <a:endParaRPr>
              <a:solidFill>
                <a:schemeClr val="tx1">
                  <a:lumMod val="95000"/>
                  <a:lumOff val="5000"/>
                </a:schemeClr>
              </a:solidFill>
            </a:endParaRPr>
          </a:p>
        </p:txBody>
      </p:sp>
      <p:sp>
        <p:nvSpPr>
          <p:cNvPr id="111" name="object 17"/>
          <p:cNvSpPr/>
          <p:nvPr/>
        </p:nvSpPr>
        <p:spPr>
          <a:xfrm>
            <a:off x="2227613" y="3679006"/>
            <a:ext cx="177550" cy="165861"/>
          </a:xfrm>
          <a:custGeom>
            <a:avLst/>
            <a:gdLst/>
            <a:ahLst/>
            <a:cxnLst/>
            <a:rect l="l" t="t" r="r" b="b"/>
            <a:pathLst>
              <a:path w="774700" h="660400">
                <a:moveTo>
                  <a:pt x="387096" y="0"/>
                </a:moveTo>
                <a:lnTo>
                  <a:pt x="334579" y="3012"/>
                </a:lnTo>
                <a:lnTo>
                  <a:pt x="284206" y="11786"/>
                </a:lnTo>
                <a:lnTo>
                  <a:pt x="236440" y="25929"/>
                </a:lnTo>
                <a:lnTo>
                  <a:pt x="191741" y="45048"/>
                </a:lnTo>
                <a:lnTo>
                  <a:pt x="150572" y="68749"/>
                </a:lnTo>
                <a:lnTo>
                  <a:pt x="113395" y="96640"/>
                </a:lnTo>
                <a:lnTo>
                  <a:pt x="80670" y="128327"/>
                </a:lnTo>
                <a:lnTo>
                  <a:pt x="52860" y="163417"/>
                </a:lnTo>
                <a:lnTo>
                  <a:pt x="30426" y="201518"/>
                </a:lnTo>
                <a:lnTo>
                  <a:pt x="13830" y="242234"/>
                </a:lnTo>
                <a:lnTo>
                  <a:pt x="3534" y="285175"/>
                </a:lnTo>
                <a:lnTo>
                  <a:pt x="0" y="329945"/>
                </a:lnTo>
                <a:lnTo>
                  <a:pt x="3534" y="374716"/>
                </a:lnTo>
                <a:lnTo>
                  <a:pt x="13830" y="417657"/>
                </a:lnTo>
                <a:lnTo>
                  <a:pt x="30426" y="458373"/>
                </a:lnTo>
                <a:lnTo>
                  <a:pt x="52860" y="496474"/>
                </a:lnTo>
                <a:lnTo>
                  <a:pt x="80670" y="531564"/>
                </a:lnTo>
                <a:lnTo>
                  <a:pt x="113395" y="563251"/>
                </a:lnTo>
                <a:lnTo>
                  <a:pt x="150572" y="591142"/>
                </a:lnTo>
                <a:lnTo>
                  <a:pt x="191741" y="614843"/>
                </a:lnTo>
                <a:lnTo>
                  <a:pt x="236440" y="633962"/>
                </a:lnTo>
                <a:lnTo>
                  <a:pt x="284206" y="648105"/>
                </a:lnTo>
                <a:lnTo>
                  <a:pt x="334579" y="656879"/>
                </a:lnTo>
                <a:lnTo>
                  <a:pt x="387096" y="659891"/>
                </a:lnTo>
                <a:lnTo>
                  <a:pt x="439612" y="656879"/>
                </a:lnTo>
                <a:lnTo>
                  <a:pt x="489985" y="648105"/>
                </a:lnTo>
                <a:lnTo>
                  <a:pt x="537751" y="633962"/>
                </a:lnTo>
                <a:lnTo>
                  <a:pt x="582450" y="614843"/>
                </a:lnTo>
                <a:lnTo>
                  <a:pt x="623619" y="591142"/>
                </a:lnTo>
                <a:lnTo>
                  <a:pt x="660796" y="563251"/>
                </a:lnTo>
                <a:lnTo>
                  <a:pt x="693521" y="531564"/>
                </a:lnTo>
                <a:lnTo>
                  <a:pt x="721331" y="496474"/>
                </a:lnTo>
                <a:lnTo>
                  <a:pt x="743765" y="458373"/>
                </a:lnTo>
                <a:lnTo>
                  <a:pt x="760361" y="417657"/>
                </a:lnTo>
                <a:lnTo>
                  <a:pt x="770657" y="374716"/>
                </a:lnTo>
                <a:lnTo>
                  <a:pt x="774192" y="329945"/>
                </a:lnTo>
                <a:lnTo>
                  <a:pt x="770657" y="285175"/>
                </a:lnTo>
                <a:lnTo>
                  <a:pt x="760361" y="242234"/>
                </a:lnTo>
                <a:lnTo>
                  <a:pt x="743765" y="201518"/>
                </a:lnTo>
                <a:lnTo>
                  <a:pt x="721331" y="163417"/>
                </a:lnTo>
                <a:lnTo>
                  <a:pt x="693521" y="128327"/>
                </a:lnTo>
                <a:lnTo>
                  <a:pt x="660796" y="96640"/>
                </a:lnTo>
                <a:lnTo>
                  <a:pt x="623619" y="68749"/>
                </a:lnTo>
                <a:lnTo>
                  <a:pt x="582450" y="45048"/>
                </a:lnTo>
                <a:lnTo>
                  <a:pt x="537751" y="25929"/>
                </a:lnTo>
                <a:lnTo>
                  <a:pt x="489985" y="11786"/>
                </a:lnTo>
                <a:lnTo>
                  <a:pt x="439612" y="3012"/>
                </a:lnTo>
                <a:lnTo>
                  <a:pt x="387096" y="0"/>
                </a:lnTo>
                <a:close/>
              </a:path>
            </a:pathLst>
          </a:custGeom>
          <a:solidFill>
            <a:srgbClr val="FFFFFF"/>
          </a:solidFill>
        </p:spPr>
        <p:txBody>
          <a:bodyPr wrap="square" lIns="0" tIns="0" rIns="0" bIns="0" rtlCol="0"/>
          <a:lstStyle/>
          <a:p>
            <a:endParaRPr dirty="0"/>
          </a:p>
        </p:txBody>
      </p:sp>
      <p:sp>
        <p:nvSpPr>
          <p:cNvPr id="110" name="object 25"/>
          <p:cNvSpPr txBox="1"/>
          <p:nvPr/>
        </p:nvSpPr>
        <p:spPr>
          <a:xfrm>
            <a:off x="2257604" y="3645924"/>
            <a:ext cx="205740" cy="227626"/>
          </a:xfrm>
          <a:prstGeom prst="rect">
            <a:avLst/>
          </a:prstGeom>
          <a:ln w="12700">
            <a:noFill/>
          </a:ln>
        </p:spPr>
        <p:txBody>
          <a:bodyPr vert="horz" wrap="square" lIns="0" tIns="12065" rIns="0" bIns="0" rtlCol="0">
            <a:spAutoFit/>
          </a:bodyPr>
          <a:lstStyle/>
          <a:p>
            <a:pPr marL="12700">
              <a:lnSpc>
                <a:spcPct val="100000"/>
              </a:lnSpc>
              <a:spcBef>
                <a:spcPts val="95"/>
              </a:spcBef>
            </a:pPr>
            <a:r>
              <a:rPr lang="es-MX" sz="1400" b="1" spc="-5" dirty="0">
                <a:solidFill>
                  <a:srgbClr val="003366"/>
                </a:solidFill>
                <a:latin typeface="Calibri"/>
                <a:cs typeface="Calibri"/>
              </a:rPr>
              <a:t>2</a:t>
            </a:r>
            <a:endParaRPr sz="1400" dirty="0">
              <a:solidFill>
                <a:srgbClr val="003366"/>
              </a:solidFill>
              <a:latin typeface="Calibri"/>
              <a:cs typeface="Calibri"/>
            </a:endParaRPr>
          </a:p>
        </p:txBody>
      </p:sp>
      <p:sp>
        <p:nvSpPr>
          <p:cNvPr id="112" name="object 16"/>
          <p:cNvSpPr/>
          <p:nvPr/>
        </p:nvSpPr>
        <p:spPr>
          <a:xfrm>
            <a:off x="4085123" y="3696446"/>
            <a:ext cx="220829" cy="192890"/>
          </a:xfrm>
          <a:custGeom>
            <a:avLst/>
            <a:gdLst/>
            <a:ahLst/>
            <a:cxnLst/>
            <a:rect l="l" t="t" r="r" b="b"/>
            <a:pathLst>
              <a:path w="774700" h="658494">
                <a:moveTo>
                  <a:pt x="0" y="329184"/>
                </a:moveTo>
                <a:lnTo>
                  <a:pt x="3534" y="284502"/>
                </a:lnTo>
                <a:lnTo>
                  <a:pt x="13830" y="241652"/>
                </a:lnTo>
                <a:lnTo>
                  <a:pt x="30426" y="201025"/>
                </a:lnTo>
                <a:lnTo>
                  <a:pt x="52860" y="163011"/>
                </a:lnTo>
                <a:lnTo>
                  <a:pt x="80670" y="128003"/>
                </a:lnTo>
                <a:lnTo>
                  <a:pt x="113395" y="96393"/>
                </a:lnTo>
                <a:lnTo>
                  <a:pt x="150572" y="68571"/>
                </a:lnTo>
                <a:lnTo>
                  <a:pt x="191741" y="44929"/>
                </a:lnTo>
                <a:lnTo>
                  <a:pt x="236440" y="25860"/>
                </a:lnTo>
                <a:lnTo>
                  <a:pt x="284206" y="11754"/>
                </a:lnTo>
                <a:lnTo>
                  <a:pt x="334579" y="3003"/>
                </a:lnTo>
                <a:lnTo>
                  <a:pt x="387095" y="0"/>
                </a:lnTo>
                <a:lnTo>
                  <a:pt x="439612" y="3003"/>
                </a:lnTo>
                <a:lnTo>
                  <a:pt x="489985" y="11754"/>
                </a:lnTo>
                <a:lnTo>
                  <a:pt x="537751" y="25860"/>
                </a:lnTo>
                <a:lnTo>
                  <a:pt x="582450" y="44929"/>
                </a:lnTo>
                <a:lnTo>
                  <a:pt x="623619" y="68571"/>
                </a:lnTo>
                <a:lnTo>
                  <a:pt x="660796" y="96392"/>
                </a:lnTo>
                <a:lnTo>
                  <a:pt x="693521" y="128003"/>
                </a:lnTo>
                <a:lnTo>
                  <a:pt x="721331" y="163011"/>
                </a:lnTo>
                <a:lnTo>
                  <a:pt x="743765" y="201025"/>
                </a:lnTo>
                <a:lnTo>
                  <a:pt x="760361" y="241652"/>
                </a:lnTo>
                <a:lnTo>
                  <a:pt x="770657" y="284502"/>
                </a:lnTo>
                <a:lnTo>
                  <a:pt x="774192" y="329184"/>
                </a:lnTo>
                <a:lnTo>
                  <a:pt x="770657" y="373865"/>
                </a:lnTo>
                <a:lnTo>
                  <a:pt x="760361" y="416715"/>
                </a:lnTo>
                <a:lnTo>
                  <a:pt x="743765" y="457342"/>
                </a:lnTo>
                <a:lnTo>
                  <a:pt x="721331" y="495356"/>
                </a:lnTo>
                <a:lnTo>
                  <a:pt x="693521" y="530364"/>
                </a:lnTo>
                <a:lnTo>
                  <a:pt x="660796" y="561974"/>
                </a:lnTo>
                <a:lnTo>
                  <a:pt x="623619" y="589796"/>
                </a:lnTo>
                <a:lnTo>
                  <a:pt x="582450" y="613438"/>
                </a:lnTo>
                <a:lnTo>
                  <a:pt x="537751" y="632507"/>
                </a:lnTo>
                <a:lnTo>
                  <a:pt x="489985" y="646613"/>
                </a:lnTo>
                <a:lnTo>
                  <a:pt x="439612" y="655364"/>
                </a:lnTo>
                <a:lnTo>
                  <a:pt x="387095" y="658368"/>
                </a:lnTo>
                <a:lnTo>
                  <a:pt x="334579" y="655364"/>
                </a:lnTo>
                <a:lnTo>
                  <a:pt x="284206" y="646613"/>
                </a:lnTo>
                <a:lnTo>
                  <a:pt x="236440" y="632507"/>
                </a:lnTo>
                <a:lnTo>
                  <a:pt x="191741" y="613438"/>
                </a:lnTo>
                <a:lnTo>
                  <a:pt x="150572" y="589796"/>
                </a:lnTo>
                <a:lnTo>
                  <a:pt x="113395" y="561975"/>
                </a:lnTo>
                <a:lnTo>
                  <a:pt x="80670" y="530364"/>
                </a:lnTo>
                <a:lnTo>
                  <a:pt x="52860" y="495356"/>
                </a:lnTo>
                <a:lnTo>
                  <a:pt x="30426" y="457342"/>
                </a:lnTo>
                <a:lnTo>
                  <a:pt x="13830" y="416715"/>
                </a:lnTo>
                <a:lnTo>
                  <a:pt x="3534" y="373865"/>
                </a:lnTo>
                <a:lnTo>
                  <a:pt x="0" y="329184"/>
                </a:lnTo>
                <a:close/>
              </a:path>
            </a:pathLst>
          </a:custGeom>
          <a:ln w="12700">
            <a:solidFill>
              <a:srgbClr val="003366"/>
            </a:solidFill>
          </a:ln>
        </p:spPr>
        <p:txBody>
          <a:bodyPr wrap="square" lIns="0" tIns="0" rIns="0" bIns="0" rtlCol="0"/>
          <a:lstStyle/>
          <a:p>
            <a:endParaRPr>
              <a:solidFill>
                <a:schemeClr val="tx1">
                  <a:lumMod val="95000"/>
                  <a:lumOff val="5000"/>
                </a:schemeClr>
              </a:solidFill>
            </a:endParaRPr>
          </a:p>
        </p:txBody>
      </p:sp>
      <p:sp>
        <p:nvSpPr>
          <p:cNvPr id="114" name="object 17"/>
          <p:cNvSpPr/>
          <p:nvPr/>
        </p:nvSpPr>
        <p:spPr>
          <a:xfrm>
            <a:off x="4112154" y="3703891"/>
            <a:ext cx="177550" cy="165861"/>
          </a:xfrm>
          <a:custGeom>
            <a:avLst/>
            <a:gdLst/>
            <a:ahLst/>
            <a:cxnLst/>
            <a:rect l="l" t="t" r="r" b="b"/>
            <a:pathLst>
              <a:path w="774700" h="660400">
                <a:moveTo>
                  <a:pt x="387096" y="0"/>
                </a:moveTo>
                <a:lnTo>
                  <a:pt x="334579" y="3012"/>
                </a:lnTo>
                <a:lnTo>
                  <a:pt x="284206" y="11786"/>
                </a:lnTo>
                <a:lnTo>
                  <a:pt x="236440" y="25929"/>
                </a:lnTo>
                <a:lnTo>
                  <a:pt x="191741" y="45048"/>
                </a:lnTo>
                <a:lnTo>
                  <a:pt x="150572" y="68749"/>
                </a:lnTo>
                <a:lnTo>
                  <a:pt x="113395" y="96640"/>
                </a:lnTo>
                <a:lnTo>
                  <a:pt x="80670" y="128327"/>
                </a:lnTo>
                <a:lnTo>
                  <a:pt x="52860" y="163417"/>
                </a:lnTo>
                <a:lnTo>
                  <a:pt x="30426" y="201518"/>
                </a:lnTo>
                <a:lnTo>
                  <a:pt x="13830" y="242234"/>
                </a:lnTo>
                <a:lnTo>
                  <a:pt x="3534" y="285175"/>
                </a:lnTo>
                <a:lnTo>
                  <a:pt x="0" y="329945"/>
                </a:lnTo>
                <a:lnTo>
                  <a:pt x="3534" y="374716"/>
                </a:lnTo>
                <a:lnTo>
                  <a:pt x="13830" y="417657"/>
                </a:lnTo>
                <a:lnTo>
                  <a:pt x="30426" y="458373"/>
                </a:lnTo>
                <a:lnTo>
                  <a:pt x="52860" y="496474"/>
                </a:lnTo>
                <a:lnTo>
                  <a:pt x="80670" y="531564"/>
                </a:lnTo>
                <a:lnTo>
                  <a:pt x="113395" y="563251"/>
                </a:lnTo>
                <a:lnTo>
                  <a:pt x="150572" y="591142"/>
                </a:lnTo>
                <a:lnTo>
                  <a:pt x="191741" y="614843"/>
                </a:lnTo>
                <a:lnTo>
                  <a:pt x="236440" y="633962"/>
                </a:lnTo>
                <a:lnTo>
                  <a:pt x="284206" y="648105"/>
                </a:lnTo>
                <a:lnTo>
                  <a:pt x="334579" y="656879"/>
                </a:lnTo>
                <a:lnTo>
                  <a:pt x="387096" y="659891"/>
                </a:lnTo>
                <a:lnTo>
                  <a:pt x="439612" y="656879"/>
                </a:lnTo>
                <a:lnTo>
                  <a:pt x="489985" y="648105"/>
                </a:lnTo>
                <a:lnTo>
                  <a:pt x="537751" y="633962"/>
                </a:lnTo>
                <a:lnTo>
                  <a:pt x="582450" y="614843"/>
                </a:lnTo>
                <a:lnTo>
                  <a:pt x="623619" y="591142"/>
                </a:lnTo>
                <a:lnTo>
                  <a:pt x="660796" y="563251"/>
                </a:lnTo>
                <a:lnTo>
                  <a:pt x="693521" y="531564"/>
                </a:lnTo>
                <a:lnTo>
                  <a:pt x="721331" y="496474"/>
                </a:lnTo>
                <a:lnTo>
                  <a:pt x="743765" y="458373"/>
                </a:lnTo>
                <a:lnTo>
                  <a:pt x="760361" y="417657"/>
                </a:lnTo>
                <a:lnTo>
                  <a:pt x="770657" y="374716"/>
                </a:lnTo>
                <a:lnTo>
                  <a:pt x="774192" y="329945"/>
                </a:lnTo>
                <a:lnTo>
                  <a:pt x="770657" y="285175"/>
                </a:lnTo>
                <a:lnTo>
                  <a:pt x="760361" y="242234"/>
                </a:lnTo>
                <a:lnTo>
                  <a:pt x="743765" y="201518"/>
                </a:lnTo>
                <a:lnTo>
                  <a:pt x="721331" y="163417"/>
                </a:lnTo>
                <a:lnTo>
                  <a:pt x="693521" y="128327"/>
                </a:lnTo>
                <a:lnTo>
                  <a:pt x="660796" y="96640"/>
                </a:lnTo>
                <a:lnTo>
                  <a:pt x="623619" y="68749"/>
                </a:lnTo>
                <a:lnTo>
                  <a:pt x="582450" y="45048"/>
                </a:lnTo>
                <a:lnTo>
                  <a:pt x="537751" y="25929"/>
                </a:lnTo>
                <a:lnTo>
                  <a:pt x="489985" y="11786"/>
                </a:lnTo>
                <a:lnTo>
                  <a:pt x="439612" y="3012"/>
                </a:lnTo>
                <a:lnTo>
                  <a:pt x="387096" y="0"/>
                </a:lnTo>
                <a:close/>
              </a:path>
            </a:pathLst>
          </a:custGeom>
          <a:solidFill>
            <a:srgbClr val="FFFFFF"/>
          </a:solidFill>
        </p:spPr>
        <p:txBody>
          <a:bodyPr wrap="square" lIns="0" tIns="0" rIns="0" bIns="0" rtlCol="0"/>
          <a:lstStyle/>
          <a:p>
            <a:endParaRPr dirty="0"/>
          </a:p>
        </p:txBody>
      </p:sp>
      <p:sp>
        <p:nvSpPr>
          <p:cNvPr id="113" name="object 25"/>
          <p:cNvSpPr txBox="1"/>
          <p:nvPr/>
        </p:nvSpPr>
        <p:spPr>
          <a:xfrm>
            <a:off x="4110953" y="3663906"/>
            <a:ext cx="205740" cy="227626"/>
          </a:xfrm>
          <a:prstGeom prst="rect">
            <a:avLst/>
          </a:prstGeom>
          <a:ln w="12700">
            <a:noFill/>
          </a:ln>
        </p:spPr>
        <p:txBody>
          <a:bodyPr vert="horz" wrap="square" lIns="0" tIns="12065" rIns="0" bIns="0" rtlCol="0">
            <a:spAutoFit/>
          </a:bodyPr>
          <a:lstStyle/>
          <a:p>
            <a:pPr marL="12700">
              <a:lnSpc>
                <a:spcPct val="100000"/>
              </a:lnSpc>
              <a:spcBef>
                <a:spcPts val="95"/>
              </a:spcBef>
            </a:pPr>
            <a:r>
              <a:rPr lang="es-MX" sz="1400" b="1" spc="-5" dirty="0">
                <a:solidFill>
                  <a:srgbClr val="003366"/>
                </a:solidFill>
                <a:latin typeface="Calibri"/>
                <a:cs typeface="Calibri"/>
              </a:rPr>
              <a:t>3</a:t>
            </a:r>
            <a:endParaRPr sz="1400" dirty="0">
              <a:solidFill>
                <a:srgbClr val="003366"/>
              </a:solidFill>
              <a:latin typeface="Calibri"/>
              <a:cs typeface="Calibri"/>
            </a:endParaRPr>
          </a:p>
        </p:txBody>
      </p:sp>
      <p:cxnSp>
        <p:nvCxnSpPr>
          <p:cNvPr id="115" name="Straight Connector 114"/>
          <p:cNvCxnSpPr/>
          <p:nvPr/>
        </p:nvCxnSpPr>
        <p:spPr>
          <a:xfrm>
            <a:off x="6096000" y="3434139"/>
            <a:ext cx="0" cy="2661861"/>
          </a:xfrm>
          <a:prstGeom prst="line">
            <a:avLst/>
          </a:prstGeom>
          <a:ln w="9525">
            <a:solidFill>
              <a:srgbClr val="003366"/>
            </a:solidFill>
          </a:ln>
        </p:spPr>
        <p:style>
          <a:lnRef idx="1">
            <a:schemeClr val="accent1"/>
          </a:lnRef>
          <a:fillRef idx="0">
            <a:schemeClr val="accent1"/>
          </a:fillRef>
          <a:effectRef idx="0">
            <a:schemeClr val="accent1"/>
          </a:effectRef>
          <a:fontRef idx="minor">
            <a:schemeClr val="tx1"/>
          </a:fontRef>
        </p:style>
      </p:cxnSp>
      <p:sp>
        <p:nvSpPr>
          <p:cNvPr id="2" name="TextBox 42">
            <a:extLst>
              <a:ext uri="{FF2B5EF4-FFF2-40B4-BE49-F238E27FC236}">
                <a16:creationId xmlns:a16="http://schemas.microsoft.com/office/drawing/2014/main" id="{E1559421-507E-A273-594A-07B404BF54F6}"/>
              </a:ext>
            </a:extLst>
          </p:cNvPr>
          <p:cNvSpPr txBox="1"/>
          <p:nvPr/>
        </p:nvSpPr>
        <p:spPr>
          <a:xfrm>
            <a:off x="684529" y="30088"/>
            <a:ext cx="1752601" cy="677108"/>
          </a:xfrm>
          <a:prstGeom prst="rect">
            <a:avLst/>
          </a:prstGeom>
          <a:noFill/>
        </p:spPr>
        <p:txBody>
          <a:bodyPr wrap="square" rtlCol="0">
            <a:spAutoFit/>
          </a:bodyPr>
          <a:lstStyle/>
          <a:p>
            <a:r>
              <a:rPr lang="en-US" sz="1400" dirty="0">
                <a:solidFill>
                  <a:srgbClr val="0071C2"/>
                </a:solidFill>
              </a:rPr>
              <a:t>Canvas de </a:t>
            </a:r>
            <a:r>
              <a:rPr lang="en-US" sz="1400" dirty="0" err="1">
                <a:solidFill>
                  <a:srgbClr val="0071C2"/>
                </a:solidFill>
              </a:rPr>
              <a:t>diseño</a:t>
            </a:r>
            <a:r>
              <a:rPr lang="en-US" sz="1400" dirty="0">
                <a:solidFill>
                  <a:srgbClr val="0071C2"/>
                </a:solidFill>
              </a:rPr>
              <a:t> </a:t>
            </a:r>
          </a:p>
          <a:p>
            <a:r>
              <a:rPr lang="en-US" sz="1200" b="1" dirty="0">
                <a:solidFill>
                  <a:srgbClr val="FFC000"/>
                </a:solidFill>
              </a:rPr>
              <a:t>Aprendizaje </a:t>
            </a:r>
            <a:r>
              <a:rPr lang="en-US" sz="1200" b="1" dirty="0" err="1">
                <a:solidFill>
                  <a:srgbClr val="FFC000"/>
                </a:solidFill>
              </a:rPr>
              <a:t>Basado</a:t>
            </a:r>
            <a:r>
              <a:rPr lang="en-US" sz="1200" b="1" dirty="0">
                <a:solidFill>
                  <a:srgbClr val="FFC000"/>
                </a:solidFill>
              </a:rPr>
              <a:t> </a:t>
            </a:r>
            <a:br>
              <a:rPr lang="en-US" sz="1200" b="1" dirty="0">
                <a:solidFill>
                  <a:srgbClr val="FFC000"/>
                </a:solidFill>
              </a:rPr>
            </a:br>
            <a:r>
              <a:rPr lang="en-US" sz="1200" b="1" dirty="0" err="1">
                <a:solidFill>
                  <a:srgbClr val="FFC000"/>
                </a:solidFill>
              </a:rPr>
              <a:t>en</a:t>
            </a:r>
            <a:r>
              <a:rPr lang="en-US" sz="1200" b="1" dirty="0">
                <a:solidFill>
                  <a:srgbClr val="FFC000"/>
                </a:solidFill>
              </a:rPr>
              <a:t> </a:t>
            </a:r>
            <a:r>
              <a:rPr lang="en-US" sz="1200" b="1" dirty="0" err="1">
                <a:solidFill>
                  <a:srgbClr val="FFC000"/>
                </a:solidFill>
              </a:rPr>
              <a:t>Problemas</a:t>
            </a:r>
            <a:endParaRPr lang="en-US" sz="1200" b="1" dirty="0">
              <a:solidFill>
                <a:srgbClr val="FFC000"/>
              </a:solidFill>
            </a:endParaRPr>
          </a:p>
        </p:txBody>
      </p:sp>
      <p:sp>
        <p:nvSpPr>
          <p:cNvPr id="3" name="TextBox 46">
            <a:extLst>
              <a:ext uri="{FF2B5EF4-FFF2-40B4-BE49-F238E27FC236}">
                <a16:creationId xmlns:a16="http://schemas.microsoft.com/office/drawing/2014/main" id="{62C13198-A765-BB74-4D90-8657892FBB78}"/>
              </a:ext>
            </a:extLst>
          </p:cNvPr>
          <p:cNvSpPr txBox="1"/>
          <p:nvPr/>
        </p:nvSpPr>
        <p:spPr>
          <a:xfrm>
            <a:off x="2261034" y="47826"/>
            <a:ext cx="2387165" cy="250956"/>
          </a:xfrm>
          <a:prstGeom prst="rect">
            <a:avLst/>
          </a:prstGeom>
          <a:solidFill>
            <a:schemeClr val="bg1">
              <a:lumMod val="95000"/>
            </a:schemeClr>
          </a:solidFill>
          <a:ln>
            <a:noFill/>
          </a:ln>
        </p:spPr>
        <p:txBody>
          <a:bodyPr wrap="square" rtlCol="0" anchor="ctr">
            <a:noAutofit/>
          </a:bodyPr>
          <a:lstStyle/>
          <a:p>
            <a:pPr algn="ctr"/>
            <a:r>
              <a:rPr lang="en-US" sz="1100" dirty="0" err="1">
                <a:solidFill>
                  <a:schemeClr val="bg1">
                    <a:lumMod val="50000"/>
                  </a:schemeClr>
                </a:solidFill>
              </a:rPr>
              <a:t>Curso</a:t>
            </a:r>
            <a:endParaRPr lang="en-US" sz="1100" dirty="0">
              <a:solidFill>
                <a:schemeClr val="bg1">
                  <a:lumMod val="50000"/>
                </a:schemeClr>
              </a:solidFill>
            </a:endParaRPr>
          </a:p>
        </p:txBody>
      </p:sp>
      <p:sp>
        <p:nvSpPr>
          <p:cNvPr id="4" name="TextBox 70">
            <a:extLst>
              <a:ext uri="{FF2B5EF4-FFF2-40B4-BE49-F238E27FC236}">
                <a16:creationId xmlns:a16="http://schemas.microsoft.com/office/drawing/2014/main" id="{BABEC910-27DF-3506-5D5F-CCF54F2C820E}"/>
              </a:ext>
            </a:extLst>
          </p:cNvPr>
          <p:cNvSpPr txBox="1"/>
          <p:nvPr/>
        </p:nvSpPr>
        <p:spPr>
          <a:xfrm>
            <a:off x="4738364" y="47827"/>
            <a:ext cx="3338836" cy="248223"/>
          </a:xfrm>
          <a:prstGeom prst="rect">
            <a:avLst/>
          </a:prstGeom>
          <a:solidFill>
            <a:schemeClr val="bg1">
              <a:lumMod val="95000"/>
            </a:schemeClr>
          </a:solidFill>
          <a:ln>
            <a:noFill/>
          </a:ln>
        </p:spPr>
        <p:txBody>
          <a:bodyPr wrap="square" rtlCol="0" anchor="ctr">
            <a:noAutofit/>
          </a:bodyPr>
          <a:lstStyle/>
          <a:p>
            <a:pPr algn="ctr"/>
            <a:r>
              <a:rPr lang="en-US" sz="1100" dirty="0" err="1">
                <a:solidFill>
                  <a:schemeClr val="bg1">
                    <a:lumMod val="50000"/>
                  </a:schemeClr>
                </a:solidFill>
              </a:rPr>
              <a:t>Docente</a:t>
            </a:r>
            <a:endParaRPr lang="en-US" sz="1100" dirty="0">
              <a:solidFill>
                <a:schemeClr val="bg1">
                  <a:lumMod val="50000"/>
                </a:schemeClr>
              </a:solidFill>
            </a:endParaRPr>
          </a:p>
        </p:txBody>
      </p:sp>
      <p:sp>
        <p:nvSpPr>
          <p:cNvPr id="6" name="TextBox 73">
            <a:extLst>
              <a:ext uri="{FF2B5EF4-FFF2-40B4-BE49-F238E27FC236}">
                <a16:creationId xmlns:a16="http://schemas.microsoft.com/office/drawing/2014/main" id="{6F338989-35BF-E72E-8600-927E8C41B9B2}"/>
              </a:ext>
            </a:extLst>
          </p:cNvPr>
          <p:cNvSpPr txBox="1"/>
          <p:nvPr/>
        </p:nvSpPr>
        <p:spPr>
          <a:xfrm>
            <a:off x="4738365" y="351131"/>
            <a:ext cx="3338835" cy="254736"/>
          </a:xfrm>
          <a:prstGeom prst="rect">
            <a:avLst/>
          </a:prstGeom>
          <a:solidFill>
            <a:schemeClr val="bg1">
              <a:lumMod val="95000"/>
            </a:schemeClr>
          </a:solidFill>
          <a:ln>
            <a:noFill/>
          </a:ln>
        </p:spPr>
        <p:txBody>
          <a:bodyPr wrap="square" rtlCol="0" anchor="ctr">
            <a:noAutofit/>
          </a:bodyPr>
          <a:lstStyle/>
          <a:p>
            <a:pPr algn="ctr"/>
            <a:r>
              <a:rPr lang="en-US" sz="1100" dirty="0" err="1">
                <a:solidFill>
                  <a:schemeClr val="bg1">
                    <a:lumMod val="50000"/>
                  </a:schemeClr>
                </a:solidFill>
              </a:rPr>
              <a:t>Nombre</a:t>
            </a:r>
            <a:r>
              <a:rPr lang="en-US" sz="1100" dirty="0">
                <a:solidFill>
                  <a:schemeClr val="bg1">
                    <a:lumMod val="50000"/>
                  </a:schemeClr>
                </a:solidFill>
              </a:rPr>
              <a:t> del </a:t>
            </a:r>
            <a:r>
              <a:rPr lang="en-US" sz="1100" dirty="0" err="1">
                <a:solidFill>
                  <a:schemeClr val="bg1">
                    <a:lumMod val="50000"/>
                  </a:schemeClr>
                </a:solidFill>
              </a:rPr>
              <a:t>problema</a:t>
            </a:r>
            <a:endParaRPr lang="en-US" sz="1100" dirty="0">
              <a:solidFill>
                <a:schemeClr val="bg1">
                  <a:lumMod val="50000"/>
                </a:schemeClr>
              </a:solidFill>
            </a:endParaRPr>
          </a:p>
        </p:txBody>
      </p:sp>
      <p:sp>
        <p:nvSpPr>
          <p:cNvPr id="7" name="TextBox 46">
            <a:extLst>
              <a:ext uri="{FF2B5EF4-FFF2-40B4-BE49-F238E27FC236}">
                <a16:creationId xmlns:a16="http://schemas.microsoft.com/office/drawing/2014/main" id="{47B1ADB6-EBC1-FBF9-B3B0-0515E615D992}"/>
              </a:ext>
            </a:extLst>
          </p:cNvPr>
          <p:cNvSpPr txBox="1"/>
          <p:nvPr/>
        </p:nvSpPr>
        <p:spPr>
          <a:xfrm>
            <a:off x="2257604" y="355843"/>
            <a:ext cx="2387165" cy="250956"/>
          </a:xfrm>
          <a:prstGeom prst="rect">
            <a:avLst/>
          </a:prstGeom>
          <a:solidFill>
            <a:schemeClr val="bg1">
              <a:lumMod val="95000"/>
            </a:schemeClr>
          </a:solidFill>
          <a:ln>
            <a:noFill/>
          </a:ln>
        </p:spPr>
        <p:txBody>
          <a:bodyPr wrap="square" rtlCol="0" anchor="ctr">
            <a:noAutofit/>
          </a:bodyPr>
          <a:lstStyle/>
          <a:p>
            <a:pPr algn="ctr"/>
            <a:r>
              <a:rPr lang="en-US" sz="1100" dirty="0" err="1">
                <a:solidFill>
                  <a:schemeClr val="bg1">
                    <a:lumMod val="50000"/>
                  </a:schemeClr>
                </a:solidFill>
              </a:rPr>
              <a:t>Semestre</a:t>
            </a:r>
            <a:r>
              <a:rPr lang="en-US" sz="1100" dirty="0">
                <a:solidFill>
                  <a:schemeClr val="bg1">
                    <a:lumMod val="50000"/>
                  </a:schemeClr>
                </a:solidFill>
              </a:rPr>
              <a:t> </a:t>
            </a:r>
          </a:p>
        </p:txBody>
      </p:sp>
      <p:pic>
        <p:nvPicPr>
          <p:cNvPr id="8" name="Picture 11">
            <a:extLst>
              <a:ext uri="{FF2B5EF4-FFF2-40B4-BE49-F238E27FC236}">
                <a16:creationId xmlns:a16="http://schemas.microsoft.com/office/drawing/2014/main" id="{6589B7EC-AF72-5C79-E6F9-36D0C0B052C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0531" y="25714"/>
            <a:ext cx="433083" cy="537785"/>
          </a:xfrm>
          <a:prstGeom prst="rect">
            <a:avLst/>
          </a:prstGeom>
        </p:spPr>
      </p:pic>
      <p:sp>
        <p:nvSpPr>
          <p:cNvPr id="9" name="CuadroTexto 8">
            <a:extLst>
              <a:ext uri="{FF2B5EF4-FFF2-40B4-BE49-F238E27FC236}">
                <a16:creationId xmlns:a16="http://schemas.microsoft.com/office/drawing/2014/main" id="{8A23F552-FC48-0C78-365C-4A01ADAB96DF}"/>
              </a:ext>
            </a:extLst>
          </p:cNvPr>
          <p:cNvSpPr txBox="1"/>
          <p:nvPr/>
        </p:nvSpPr>
        <p:spPr>
          <a:xfrm>
            <a:off x="8117402" y="-10967"/>
            <a:ext cx="1059063" cy="261610"/>
          </a:xfrm>
          <a:prstGeom prst="rect">
            <a:avLst/>
          </a:prstGeom>
          <a:noFill/>
        </p:spPr>
        <p:txBody>
          <a:bodyPr wrap="square">
            <a:spAutoFit/>
          </a:bodyPr>
          <a:lstStyle/>
          <a:p>
            <a:r>
              <a:rPr lang="es-MX" sz="1050" b="0" i="1" u="none" strike="noStrike" cap="none" dirty="0">
                <a:solidFill>
                  <a:schemeClr val="dk1"/>
                </a:solidFill>
                <a:latin typeface="Calibri"/>
                <a:ea typeface="Calibri"/>
                <a:cs typeface="Calibri"/>
                <a:sym typeface="Calibri"/>
              </a:rPr>
              <a:t>Idioma español</a:t>
            </a:r>
            <a:endParaRPr lang="es-ES" sz="1050" i="1" dirty="0"/>
          </a:p>
        </p:txBody>
      </p:sp>
      <p:sp>
        <p:nvSpPr>
          <p:cNvPr id="10" name="Rounded Rectangle 61">
            <a:extLst>
              <a:ext uri="{FF2B5EF4-FFF2-40B4-BE49-F238E27FC236}">
                <a16:creationId xmlns:a16="http://schemas.microsoft.com/office/drawing/2014/main" id="{2A4779C7-6C69-8076-F0FF-03ABFF4F30B6}"/>
              </a:ext>
            </a:extLst>
          </p:cNvPr>
          <p:cNvSpPr/>
          <p:nvPr/>
        </p:nvSpPr>
        <p:spPr>
          <a:xfrm>
            <a:off x="5671467" y="728225"/>
            <a:ext cx="2115333" cy="458456"/>
          </a:xfrm>
          <a:prstGeom prst="roundRect">
            <a:avLst>
              <a:gd name="adj" fmla="val 0"/>
            </a:avLst>
          </a:prstGeom>
          <a:noFill/>
          <a:ln w="19050">
            <a:noFill/>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s-MX" sz="1400" b="1" dirty="0">
                <a:solidFill>
                  <a:srgbClr val="00B0F0"/>
                </a:solidFill>
                <a:cs typeface="Arial" pitchFamily="34" charset="0"/>
              </a:rPr>
              <a:t>Escenario/Problema</a:t>
            </a:r>
          </a:p>
          <a:p>
            <a:pPr algn="ctr"/>
            <a:endParaRPr lang="es-MX" sz="1400" b="1" dirty="0">
              <a:solidFill>
                <a:srgbClr val="00B0F0"/>
              </a:solidFill>
              <a:cs typeface="Arial" pitchFamily="34" charset="0"/>
            </a:endParaRPr>
          </a:p>
        </p:txBody>
      </p:sp>
      <p:sp>
        <p:nvSpPr>
          <p:cNvPr id="11" name="Rounded Rectangle 13">
            <a:extLst>
              <a:ext uri="{FF2B5EF4-FFF2-40B4-BE49-F238E27FC236}">
                <a16:creationId xmlns:a16="http://schemas.microsoft.com/office/drawing/2014/main" id="{DF384254-278C-9532-927D-54EB1A293F25}"/>
              </a:ext>
            </a:extLst>
          </p:cNvPr>
          <p:cNvSpPr/>
          <p:nvPr/>
        </p:nvSpPr>
        <p:spPr>
          <a:xfrm>
            <a:off x="2445214" y="683234"/>
            <a:ext cx="1416821" cy="403829"/>
          </a:xfrm>
          <a:prstGeom prst="roundRect">
            <a:avLst>
              <a:gd name="adj" fmla="val 0"/>
            </a:avLst>
          </a:prstGeom>
          <a:noFill/>
          <a:ln w="19050">
            <a:noFill/>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s-MX" sz="1400" b="1" dirty="0">
                <a:solidFill>
                  <a:srgbClr val="00B0F0"/>
                </a:solidFill>
                <a:cs typeface="Arial" pitchFamily="34" charset="0"/>
              </a:rPr>
              <a:t>Contenidos</a:t>
            </a:r>
            <a:endParaRPr lang="es-MX" sz="1400" dirty="0">
              <a:solidFill>
                <a:srgbClr val="00B0F0"/>
              </a:solidFill>
              <a:cs typeface="Arial" pitchFamily="34" charset="0"/>
            </a:endParaRPr>
          </a:p>
        </p:txBody>
      </p:sp>
      <p:sp>
        <p:nvSpPr>
          <p:cNvPr id="13" name="Rounded Rectangle 67">
            <a:extLst>
              <a:ext uri="{FF2B5EF4-FFF2-40B4-BE49-F238E27FC236}">
                <a16:creationId xmlns:a16="http://schemas.microsoft.com/office/drawing/2014/main" id="{64E32923-9EE0-5408-3D4D-FAB6D443A34C}"/>
              </a:ext>
            </a:extLst>
          </p:cNvPr>
          <p:cNvSpPr/>
          <p:nvPr/>
        </p:nvSpPr>
        <p:spPr>
          <a:xfrm>
            <a:off x="308406" y="706593"/>
            <a:ext cx="1828052" cy="470203"/>
          </a:xfrm>
          <a:prstGeom prst="roundRect">
            <a:avLst>
              <a:gd name="adj" fmla="val 0"/>
            </a:avLst>
          </a:prstGeom>
          <a:noFill/>
          <a:ln w="19050">
            <a:noFill/>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s-MX" sz="1400" b="1" dirty="0">
                <a:solidFill>
                  <a:srgbClr val="00B0F0"/>
                </a:solidFill>
                <a:cs typeface="Arial" pitchFamily="34" charset="0"/>
              </a:rPr>
              <a:t>Subcompetencias</a:t>
            </a:r>
          </a:p>
          <a:p>
            <a:endParaRPr lang="es-MX" sz="1400" dirty="0">
              <a:solidFill>
                <a:srgbClr val="00B0F0"/>
              </a:solidFill>
              <a:cs typeface="Arial" pitchFamily="34" charset="0"/>
            </a:endParaRPr>
          </a:p>
          <a:p>
            <a:endParaRPr lang="en-US" sz="1400" dirty="0">
              <a:solidFill>
                <a:srgbClr val="00B0F0"/>
              </a:solidFill>
              <a:cs typeface="Arial" pitchFamily="34" charset="0"/>
            </a:endParaRPr>
          </a:p>
        </p:txBody>
      </p:sp>
    </p:spTree>
    <p:extLst>
      <p:ext uri="{BB962C8B-B14F-4D97-AF65-F5344CB8AC3E}">
        <p14:creationId xmlns:p14="http://schemas.microsoft.com/office/powerpoint/2010/main" val="8592767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581ac67925d5f23ac7a4124bda44af49343ed"/>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290C1F38767E4E4E8F7C0F5DE03CE2FF" ma:contentTypeVersion="3" ma:contentTypeDescription="Crear nuevo documento." ma:contentTypeScope="" ma:versionID="eb8dc277ed6129e70b5564fdf81e96b3">
  <xsd:schema xmlns:xsd="http://www.w3.org/2001/XMLSchema" xmlns:xs="http://www.w3.org/2001/XMLSchema" xmlns:p="http://schemas.microsoft.com/office/2006/metadata/properties" xmlns:ns1="http://schemas.microsoft.com/sharepoint/v3" xmlns:ns2="2adb2dab-6459-403f-93cd-06ef94292f78" targetNamespace="http://schemas.microsoft.com/office/2006/metadata/properties" ma:root="true" ma:fieldsID="dbb485f804fdf8c69163a380a86c8c2b" ns1:_="" ns2:_="">
    <xsd:import namespace="http://schemas.microsoft.com/sharepoint/v3"/>
    <xsd:import namespace="2adb2dab-6459-403f-93cd-06ef94292f78"/>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adb2dab-6459-403f-93cd-06ef94292f7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EC2738A-EC85-48EC-886F-B96CAF3DCA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adb2dab-6459-403f-93cd-06ef94292f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E6C6773-BC19-4DB3-8E4F-D214BA9CAA4D}">
  <ds:schemaRefs>
    <ds:schemaRef ds:uri="http://schemas.microsoft.com/sharepoint/v3/contenttype/forms"/>
  </ds:schemaRefs>
</ds:datastoreItem>
</file>

<file path=customXml/itemProps3.xml><?xml version="1.0" encoding="utf-8"?>
<ds:datastoreItem xmlns:ds="http://schemas.openxmlformats.org/officeDocument/2006/customXml" ds:itemID="{13986A9E-EDAC-4C9C-88CC-A8095F95E2CA}">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3436</TotalTime>
  <Words>1254</Words>
  <Application>Microsoft Office PowerPoint</Application>
  <PresentationFormat>On-screen Show (4:3)</PresentationFormat>
  <Paragraphs>161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Aminul Islam</dc:creator>
  <cp:lastModifiedBy>Laura Patricia Zepeda Orantes</cp:lastModifiedBy>
  <cp:revision>237</cp:revision>
  <cp:lastPrinted>2017-12-11T22:20:52Z</cp:lastPrinted>
  <dcterms:created xsi:type="dcterms:W3CDTF">2013-01-06T22:45:06Z</dcterms:created>
  <dcterms:modified xsi:type="dcterms:W3CDTF">2024-04-16T17:47:52Z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0x010100290C1F38767E4E4E8F7C0F5DE03CE2FF</vt:lpwstr>
  </property>
</Properties>
</file>