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61" r:id="rId5"/>
    <p:sldId id="262" r:id="rId6"/>
    <p:sldId id="263" r:id="rId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anvas de diseño (indicaciones)" id="{C31807CD-B154-439D-BF0E-F9C9E4F25451}">
          <p14:sldIdLst>
            <p14:sldId id="261"/>
          </p14:sldIdLst>
        </p14:section>
        <p14:section name="Ejemplo" id="{AA048A35-EA6D-43B8-846F-B4A9F1880C99}">
          <p14:sldIdLst>
            <p14:sldId id="262"/>
          </p14:sldIdLst>
        </p14:section>
        <p14:section name="Plantilla de trabajo" id="{164BF94F-024B-4DC4-955C-983FA72874B7}">
          <p14:sldIdLst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3C6"/>
    <a:srgbClr val="FFC000"/>
    <a:srgbClr val="E59E35"/>
    <a:srgbClr val="B9A360"/>
    <a:srgbClr val="4FA8B1"/>
    <a:srgbClr val="0071C2"/>
    <a:srgbClr val="007DDA"/>
    <a:srgbClr val="F12D2D"/>
    <a:srgbClr val="EDC9C9"/>
    <a:srgbClr val="FFB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29" autoAdjust="0"/>
    <p:restoredTop sz="92518" autoAdjust="0"/>
  </p:normalViewPr>
  <p:slideViewPr>
    <p:cSldViewPr>
      <p:cViewPr varScale="1">
        <p:scale>
          <a:sx n="68" d="100"/>
          <a:sy n="68" d="100"/>
        </p:scale>
        <p:origin x="175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479FEF38-24CA-444D-8E5D-5C6061C6B49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0BEC1035-22C6-4F8A-960B-5C00BC661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85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2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9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14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3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68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9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50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6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5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746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62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creativecommons.org/licenses/by-sa/4.0/deed.es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5"/>
            <a:ext cx="8229600" cy="2819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Google Shape;12;p1">
            <a:extLst>
              <a:ext uri="{FF2B5EF4-FFF2-40B4-BE49-F238E27FC236}">
                <a16:creationId xmlns:a16="http://schemas.microsoft.com/office/drawing/2014/main" id="{94165DCF-1A25-485E-9889-8B86D1F4B205}"/>
              </a:ext>
            </a:extLst>
          </p:cNvPr>
          <p:cNvSpPr txBox="1">
            <a:spLocks noGrp="1"/>
          </p:cNvSpPr>
          <p:nvPr>
            <p:ph type="dt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3;p1">
            <a:extLst>
              <a:ext uri="{FF2B5EF4-FFF2-40B4-BE49-F238E27FC236}">
                <a16:creationId xmlns:a16="http://schemas.microsoft.com/office/drawing/2014/main" id="{D38C9EF3-1ABD-B15A-DE42-935AC58262FD}"/>
              </a:ext>
            </a:extLst>
          </p:cNvPr>
          <p:cNvSpPr txBox="1">
            <a:spLocks noGrp="1"/>
          </p:cNvSpPr>
          <p:nvPr>
            <p:ph type="ft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4;p1">
            <a:extLst>
              <a:ext uri="{FF2B5EF4-FFF2-40B4-BE49-F238E27FC236}">
                <a16:creationId xmlns:a16="http://schemas.microsoft.com/office/drawing/2014/main" id="{D9D82802-7582-E39E-03F3-F8AFFE2C25DA}"/>
              </a:ext>
            </a:extLst>
          </p:cNvPr>
          <p:cNvSpPr txBox="1">
            <a:spLocks noGrp="1"/>
          </p:cNvSpPr>
          <p:nvPr>
            <p:ph type="sldNum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  <p:sp>
        <p:nvSpPr>
          <p:cNvPr id="19" name="Google Shape;15;p1">
            <a:extLst>
              <a:ext uri="{FF2B5EF4-FFF2-40B4-BE49-F238E27FC236}">
                <a16:creationId xmlns:a16="http://schemas.microsoft.com/office/drawing/2014/main" id="{678ABF5B-552C-364C-ADB7-1826FA60B4EF}"/>
              </a:ext>
            </a:extLst>
          </p:cNvPr>
          <p:cNvSpPr txBox="1"/>
          <p:nvPr userDrawn="1"/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10-May-19</a:t>
            </a: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16;p1">
            <a:extLst>
              <a:ext uri="{FF2B5EF4-FFF2-40B4-BE49-F238E27FC236}">
                <a16:creationId xmlns:a16="http://schemas.microsoft.com/office/drawing/2014/main" id="{CBA0B902-96D5-534B-A851-8EE2A93CABF1}"/>
              </a:ext>
            </a:extLst>
          </p:cNvPr>
          <p:cNvSpPr txBox="1"/>
          <p:nvPr userDrawn="1"/>
        </p:nvSpPr>
        <p:spPr>
          <a:xfrm>
            <a:off x="5647357" y="635312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17;p1">
            <a:extLst>
              <a:ext uri="{FF2B5EF4-FFF2-40B4-BE49-F238E27FC236}">
                <a16:creationId xmlns:a16="http://schemas.microsoft.com/office/drawing/2014/main" id="{0AB55AF8-93A1-39BA-01B1-F0CE3085EA38}"/>
              </a:ext>
            </a:extLst>
          </p:cNvPr>
          <p:cNvSpPr/>
          <p:nvPr userDrawn="1"/>
        </p:nvSpPr>
        <p:spPr>
          <a:xfrm>
            <a:off x="0" y="6248569"/>
            <a:ext cx="9144000" cy="609431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" name="Google Shape;22;p1">
            <a:extLst>
              <a:ext uri="{FF2B5EF4-FFF2-40B4-BE49-F238E27FC236}">
                <a16:creationId xmlns:a16="http://schemas.microsoft.com/office/drawing/2014/main" id="{47E25682-AACE-4349-DFFB-B54508A74E2F}"/>
              </a:ext>
            </a:extLst>
          </p:cNvPr>
          <p:cNvCxnSpPr/>
          <p:nvPr userDrawn="1"/>
        </p:nvCxnSpPr>
        <p:spPr>
          <a:xfrm>
            <a:off x="1543728" y="6332725"/>
            <a:ext cx="0" cy="432000"/>
          </a:xfrm>
          <a:prstGeom prst="straightConnector1">
            <a:avLst/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3" name="Google Shape;23;p1">
            <a:extLst>
              <a:ext uri="{FF2B5EF4-FFF2-40B4-BE49-F238E27FC236}">
                <a16:creationId xmlns:a16="http://schemas.microsoft.com/office/drawing/2014/main" id="{87D20D70-4B33-2344-C661-C1696AA7F4E5}"/>
              </a:ext>
            </a:extLst>
          </p:cNvPr>
          <p:cNvSpPr/>
          <p:nvPr userDrawn="1"/>
        </p:nvSpPr>
        <p:spPr>
          <a:xfrm>
            <a:off x="6029491" y="6317893"/>
            <a:ext cx="2055093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8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" name="Imagen 23" descr="Imagen que contiene Texto&#10;&#10;Descripción generada automáticamente">
            <a:extLst>
              <a:ext uri="{FF2B5EF4-FFF2-40B4-BE49-F238E27FC236}">
                <a16:creationId xmlns:a16="http://schemas.microsoft.com/office/drawing/2014/main" id="{9C6A2359-77C4-1FD6-54DF-60CC5D77864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66936" y="6401408"/>
            <a:ext cx="1293441" cy="345508"/>
          </a:xfrm>
          <a:prstGeom prst="rect">
            <a:avLst/>
          </a:prstGeom>
        </p:spPr>
      </p:pic>
      <p:sp>
        <p:nvSpPr>
          <p:cNvPr id="25" name="Rectangle 7">
            <a:extLst>
              <a:ext uri="{FF2B5EF4-FFF2-40B4-BE49-F238E27FC236}">
                <a16:creationId xmlns:a16="http://schemas.microsoft.com/office/drawing/2014/main" id="{86F6FED9-4F66-B57C-9C92-15632155DBD8}"/>
              </a:ext>
            </a:extLst>
          </p:cNvPr>
          <p:cNvSpPr/>
          <p:nvPr userDrawn="1"/>
        </p:nvSpPr>
        <p:spPr>
          <a:xfrm>
            <a:off x="2572801" y="6236934"/>
            <a:ext cx="649499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Arquitectura Pedagógica. (2023). Canvas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Aprendizaje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Basado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Proyectos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(POL)</a:t>
            </a:r>
            <a:r>
              <a:rPr lang="en-US" sz="70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PPT]. </a:t>
            </a:r>
            <a:r>
              <a:rPr lang="en-US" sz="7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Estrategias</a:t>
            </a:r>
            <a:r>
              <a:rPr lang="en-US" sz="7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Aprendizaje </a:t>
            </a:r>
            <a:r>
              <a:rPr lang="en-US" sz="7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Activo</a:t>
            </a:r>
            <a:r>
              <a:rPr lang="en-US" sz="7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4.0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Dirección de Innovación Educativa y Aprendizaje Digital, Tecnológico de Monterrey. https://innovacioneducativa.tec.mx/es/recursos-pedagogicos/estrategias-de-aprendizaje-activo</a:t>
            </a:r>
          </a:p>
        </p:txBody>
      </p:sp>
      <p:pic>
        <p:nvPicPr>
          <p:cNvPr id="26" name="Imagen 25" descr="Dibujo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D5FE99FA-0B12-BB83-A014-60D3BC8E1685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647745" y="6412317"/>
            <a:ext cx="899160" cy="316954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322EBA64-ED65-E3D7-F0B7-FA26ACBCFE37}"/>
              </a:ext>
            </a:extLst>
          </p:cNvPr>
          <p:cNvSpPr txBox="1"/>
          <p:nvPr userDrawn="1"/>
        </p:nvSpPr>
        <p:spPr>
          <a:xfrm>
            <a:off x="2572801" y="6553200"/>
            <a:ext cx="65568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Adaptado del </a:t>
            </a:r>
            <a:r>
              <a:rPr lang="es-ES" sz="7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Business </a:t>
            </a:r>
            <a:r>
              <a:rPr lang="es-ES" sz="700" b="0" i="1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r>
              <a:rPr lang="es-ES" sz="7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Canvas  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diseñado por Business </a:t>
            </a:r>
            <a:r>
              <a:rPr lang="es-ES" sz="7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7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Foundry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AG</a:t>
            </a:r>
            <a:endParaRPr lang="es-ES" sz="7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/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Esta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obra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está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bajo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una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Licencia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1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Creative Commons </a:t>
            </a:r>
            <a:r>
              <a:rPr lang="es-ES" sz="700" b="0" i="0" u="none" strike="noStrike" cap="none" dirty="0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Atribución-</a:t>
            </a:r>
            <a:r>
              <a:rPr lang="es-ES" sz="700" b="0" i="0" u="none" strike="noStrike" cap="none" dirty="0" err="1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CompartirIgual</a:t>
            </a:r>
            <a:r>
              <a:rPr lang="es-ES" sz="700" b="0" i="0" u="none" strike="noStrike" cap="none" dirty="0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4.0 International (CC BY-SA 4.0 DEED)</a:t>
            </a:r>
            <a:endParaRPr lang="es-ES" sz="700" b="0" i="0" u="none" strike="noStrike" cap="none" dirty="0">
              <a:solidFill>
                <a:schemeClr val="bg1"/>
              </a:solidFill>
              <a:latin typeface="Calibri"/>
              <a:cs typeface="Calibri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9839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82"/>
          <p:cNvSpPr/>
          <p:nvPr/>
        </p:nvSpPr>
        <p:spPr>
          <a:xfrm>
            <a:off x="6481426" y="4223632"/>
            <a:ext cx="2267460" cy="1894229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2133600" y="4196088"/>
            <a:ext cx="2340864" cy="1956816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02420" y="4196088"/>
            <a:ext cx="1843088" cy="1956816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6629400" y="2531204"/>
            <a:ext cx="2124075" cy="1678846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6629400" y="683234"/>
            <a:ext cx="2119486" cy="1849981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4419600" y="686898"/>
            <a:ext cx="2214648" cy="3522962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2127917" y="683234"/>
            <a:ext cx="2345716" cy="3526627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04801" y="686898"/>
            <a:ext cx="1833128" cy="3522962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ounded Rectangle 61"/>
          <p:cNvSpPr/>
          <p:nvPr/>
        </p:nvSpPr>
        <p:spPr>
          <a:xfrm>
            <a:off x="2152272" y="4254180"/>
            <a:ext cx="1296749" cy="579193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>
                <a:solidFill>
                  <a:srgbClr val="00B0F0"/>
                </a:solidFill>
                <a:cs typeface="Arial" pitchFamily="34" charset="0"/>
              </a:rPr>
              <a:t>Riesgos </a:t>
            </a:r>
          </a:p>
          <a:p>
            <a:r>
              <a:rPr lang="en-US" sz="1400" b="1" dirty="0">
                <a:solidFill>
                  <a:srgbClr val="00B0F0"/>
                </a:solidFill>
                <a:cs typeface="Arial" pitchFamily="34" charset="0"/>
              </a:rPr>
              <a:t>potenciales</a:t>
            </a:r>
            <a:endParaRPr lang="en-US" sz="1400" dirty="0">
              <a:solidFill>
                <a:srgbClr val="00B0F0"/>
              </a:solidFill>
              <a:cs typeface="Arial" pitchFamily="34" charset="0"/>
            </a:endParaRPr>
          </a:p>
          <a:p>
            <a:endParaRPr lang="es-MX" sz="1400" b="1" dirty="0">
              <a:solidFill>
                <a:srgbClr val="00B0F0"/>
              </a:solidFill>
              <a:cs typeface="Arial" pitchFamily="34" charset="0"/>
            </a:endParaRPr>
          </a:p>
          <a:p>
            <a:endParaRPr lang="es-MX" sz="1400" b="1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152272" y="5075049"/>
            <a:ext cx="167870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dirty="0">
                <a:cs typeface="Arial" pitchFamily="34" charset="0"/>
              </a:rPr>
              <a:t>¿Cuáles son algunos de los riesgos que probablemente se enfrentarán al llevar a cabo el proyecto? ¿Cómo se pueden superar? </a:t>
            </a:r>
          </a:p>
          <a:p>
            <a:endParaRPr lang="es-MX" sz="800" dirty="0">
              <a:cs typeface="Arial" pitchFamily="34" charset="0"/>
            </a:endParaRPr>
          </a:p>
          <a:p>
            <a:r>
              <a:rPr lang="es-MX" sz="800" dirty="0">
                <a:cs typeface="Arial" pitchFamily="34" charset="0"/>
              </a:rPr>
              <a:t>Esta lista ayudará a desarrollar un plan de administración de riesgos.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673530" y="715210"/>
            <a:ext cx="1490829" cy="40915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Resultado final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6673530" y="2533215"/>
            <a:ext cx="1278269" cy="551241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Evidencias de competencia</a:t>
            </a:r>
          </a:p>
          <a:p>
            <a:endParaRPr lang="es-MX" sz="1400" b="1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04799" y="4239933"/>
            <a:ext cx="1160781" cy="55772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Vinculación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04799" y="756980"/>
            <a:ext cx="1828052" cy="36893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Subcompetencias </a:t>
            </a:r>
          </a:p>
          <a:p>
            <a:endParaRPr lang="es-MX" sz="1400" dirty="0">
              <a:solidFill>
                <a:srgbClr val="00B0F0"/>
              </a:solidFill>
              <a:cs typeface="Arial" pitchFamily="34" charset="0"/>
            </a:endParaRPr>
          </a:p>
          <a:p>
            <a:endParaRPr lang="en-US" sz="1400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582128" y="4191775"/>
            <a:ext cx="1031838" cy="371491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>
                <a:solidFill>
                  <a:srgbClr val="00B0F0"/>
                </a:solidFill>
                <a:cs typeface="Arial" pitchFamily="34" charset="0"/>
              </a:rPr>
              <a:t>Evaluación</a:t>
            </a:r>
            <a:endParaRPr lang="en-US" sz="1400" dirty="0">
              <a:solidFill>
                <a:srgbClr val="00B0F0"/>
              </a:solidFill>
              <a:cs typeface="Arial" pitchFamily="34" charset="0"/>
            </a:endParaRPr>
          </a:p>
          <a:p>
            <a:endParaRPr lang="en-US" sz="1400" dirty="0">
              <a:solidFill>
                <a:srgbClr val="00B0F0"/>
              </a:solidFill>
              <a:cs typeface="Arial" pitchFamily="34" charset="0"/>
            </a:endParaRPr>
          </a:p>
          <a:p>
            <a:r>
              <a:rPr lang="en-US" sz="1400" dirty="0">
                <a:solidFill>
                  <a:srgbClr val="00B0F0"/>
                </a:solidFill>
                <a:cs typeface="Arial" pitchFamily="34" charset="0"/>
              </a:rPr>
              <a:t>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04800" y="683234"/>
            <a:ext cx="8444086" cy="5469033"/>
          </a:xfrm>
          <a:prstGeom prst="roundRect">
            <a:avLst>
              <a:gd name="adj" fmla="val 0"/>
            </a:avLst>
          </a:prstGeom>
          <a:noFill/>
          <a:ln w="22225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44" indent="-112711"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486401" y="728247"/>
            <a:ext cx="1416821" cy="403829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Contenidos</a:t>
            </a:r>
            <a:endParaRPr lang="es-MX" sz="1400" dirty="0">
              <a:solidFill>
                <a:srgbClr val="00B0F0"/>
              </a:solidFill>
              <a:cs typeface="Arial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434" y="811973"/>
            <a:ext cx="212737" cy="23637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4452" y="4339683"/>
            <a:ext cx="347225" cy="294386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1676760" y="3499601"/>
            <a:ext cx="5290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025104" y="5429115"/>
            <a:ext cx="4816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8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298406" y="5449189"/>
            <a:ext cx="6194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6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2152272" y="728083"/>
            <a:ext cx="1599856" cy="390939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El proyecto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281986" y="1841625"/>
            <a:ext cx="6703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4</a:t>
            </a:r>
          </a:p>
        </p:txBody>
      </p:sp>
      <p:pic>
        <p:nvPicPr>
          <p:cNvPr id="1030" name="Picture 6" descr="Resultado de imagen para idea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571" y="701866"/>
            <a:ext cx="364937" cy="36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48544" y="759679"/>
            <a:ext cx="348563" cy="306495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48400" y="773403"/>
            <a:ext cx="365963" cy="292771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7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97989" y="2634331"/>
            <a:ext cx="294636" cy="167639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6673530" y="1066802"/>
            <a:ext cx="17293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dirty="0">
                <a:cs typeface="Arial" pitchFamily="34" charset="0"/>
              </a:rPr>
              <a:t>Descripción del producto o servicio elaborado por el estudiantado, como propuesta o solución al  proyecto.</a:t>
            </a:r>
          </a:p>
          <a:p>
            <a:endParaRPr lang="es-MX" sz="800" dirty="0">
              <a:cs typeface="Arial" pitchFamily="34" charset="0"/>
            </a:endParaRPr>
          </a:p>
          <a:p>
            <a:r>
              <a:rPr lang="es-MX" sz="800" dirty="0">
                <a:cs typeface="Arial" pitchFamily="34" charset="0"/>
              </a:rPr>
              <a:t>¿Cuáles serían los productos de cada etapa?</a:t>
            </a:r>
          </a:p>
          <a:p>
            <a:r>
              <a:rPr lang="es-MX" sz="800" dirty="0">
                <a:cs typeface="Arial" pitchFamily="34" charset="0"/>
              </a:rPr>
              <a:t>¿Cuál sería el producto final del reto?</a:t>
            </a:r>
          </a:p>
        </p:txBody>
      </p:sp>
      <p:sp>
        <p:nvSpPr>
          <p:cNvPr id="49" name="Rectangle 48"/>
          <p:cNvSpPr/>
          <p:nvPr/>
        </p:nvSpPr>
        <p:spPr>
          <a:xfrm>
            <a:off x="2152272" y="1107932"/>
            <a:ext cx="224341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dirty="0">
                <a:cs typeface="Arial" pitchFamily="34" charset="0"/>
              </a:rPr>
              <a:t>Descripción del proyecto. </a:t>
            </a:r>
          </a:p>
          <a:p>
            <a:endParaRPr lang="es-MX" sz="800" dirty="0">
              <a:cs typeface="Arial" pitchFamily="34" charset="0"/>
            </a:endParaRPr>
          </a:p>
          <a:p>
            <a:r>
              <a:rPr lang="es-MX" sz="800" dirty="0">
                <a:cs typeface="Arial" pitchFamily="34" charset="0"/>
              </a:rPr>
              <a:t>¿Cuál es el trabajo o esfuerzo que se lleva a cabo</a:t>
            </a:r>
          </a:p>
          <a:p>
            <a:r>
              <a:rPr lang="es-MX" sz="800" dirty="0">
                <a:cs typeface="Arial" pitchFamily="34" charset="0"/>
              </a:rPr>
              <a:t>en un tiempo determinado, para lograr un objetivo específico, mediante la realización de una serie de tareas y el uso efectivo de recursos?</a:t>
            </a:r>
          </a:p>
          <a:p>
            <a:endParaRPr lang="es-MX" sz="800" dirty="0">
              <a:cs typeface="Arial" pitchFamily="34" charset="0"/>
            </a:endParaRPr>
          </a:p>
          <a:p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¿Cuáles son las etapas en que se divide el proyecto?</a:t>
            </a:r>
          </a:p>
          <a:p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¿Cuántas semanas dura cada etapa?</a:t>
            </a:r>
          </a:p>
          <a:p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¿Qué se pretende lograr en cada etapa?</a:t>
            </a:r>
          </a:p>
          <a:p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Forma de trabajo: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Empresa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Laboratorio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Etc. </a:t>
            </a:r>
          </a:p>
          <a:p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486401" y="1107933"/>
            <a:ext cx="212157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800" dirty="0">
                <a:cs typeface="Arial" panose="020B0604020202020204" pitchFamily="34" charset="0"/>
              </a:rPr>
              <a:t>¿Qué necesita saber el alumnado para lograr las subcompetencias y realizar exitosamente el proyecto?</a:t>
            </a:r>
          </a:p>
          <a:p>
            <a:pPr lvl="0"/>
            <a:endParaRPr lang="es-MX" sz="800" dirty="0">
              <a:cs typeface="Arial" panose="020B0604020202020204" pitchFamily="34" charset="0"/>
            </a:endParaRPr>
          </a:p>
          <a:p>
            <a:r>
              <a:rPr lang="es-MX" sz="800" dirty="0">
                <a:cs typeface="Arial" panose="020B0604020202020204" pitchFamily="34" charset="0"/>
              </a:rPr>
              <a:t>Listado de contenidos:</a:t>
            </a:r>
          </a:p>
          <a:p>
            <a:endParaRPr lang="es-MX" sz="800" dirty="0">
              <a:cs typeface="Arial" panose="020B0604020202020204" pitchFamily="34" charset="0"/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s-MX" sz="800" dirty="0">
                <a:cs typeface="Arial" panose="020B0604020202020204" pitchFamily="34" charset="0"/>
              </a:rPr>
              <a:t>Conceptuales (hechos, conceptos, principios y teorías).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s-MX" sz="800" dirty="0">
                <a:cs typeface="Arial" panose="020B0604020202020204" pitchFamily="34" charset="0"/>
              </a:rPr>
              <a:t>Procedimentales (técnicas, procedimientos y habilidades).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s-MX" sz="800" dirty="0">
                <a:cs typeface="Arial" panose="020B0604020202020204" pitchFamily="34" charset="0"/>
              </a:rPr>
              <a:t>Actitudinales (actitudes y valores).</a:t>
            </a:r>
          </a:p>
        </p:txBody>
      </p:sp>
      <p:sp>
        <p:nvSpPr>
          <p:cNvPr id="58" name="Rectangle 57"/>
          <p:cNvSpPr/>
          <p:nvPr/>
        </p:nvSpPr>
        <p:spPr>
          <a:xfrm>
            <a:off x="304799" y="4868047"/>
            <a:ext cx="15233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dirty="0">
                <a:cs typeface="Arial" pitchFamily="34" charset="0"/>
              </a:rPr>
              <a:t>Socio potencial para el desarrollo de competencias; puede estar relacionado con la industria, el ámbito educativo o la comunidad. </a:t>
            </a:r>
          </a:p>
          <a:p>
            <a:endParaRPr lang="es-MX" sz="800" dirty="0">
              <a:cs typeface="Arial" pitchFamily="34" charset="0"/>
            </a:endParaRPr>
          </a:p>
          <a:p>
            <a:r>
              <a:rPr lang="es-MX" sz="800" dirty="0">
                <a:cs typeface="Arial" pitchFamily="34" charset="0"/>
              </a:rPr>
              <a:t>¿Cómo interactuará el estudiantado con el socio formador? </a:t>
            </a:r>
          </a:p>
        </p:txBody>
      </p:sp>
      <p:sp>
        <p:nvSpPr>
          <p:cNvPr id="75" name="Rectangle 74"/>
          <p:cNvSpPr/>
          <p:nvPr/>
        </p:nvSpPr>
        <p:spPr>
          <a:xfrm>
            <a:off x="304799" y="1106272"/>
            <a:ext cx="17771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Listado de las subcompetencias que desarrollará el estudiantado durante el reto. </a:t>
            </a:r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661803" y="4429771"/>
            <a:ext cx="182812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dirty="0">
                <a:cs typeface="Arial" pitchFamily="34" charset="0"/>
              </a:rPr>
              <a:t>Análisis de las etapas del proyecto, sus productos y evidencias necesarias. </a:t>
            </a:r>
          </a:p>
          <a:p>
            <a:endParaRPr lang="es-MX" sz="800" dirty="0">
              <a:cs typeface="Arial" pitchFamily="34" charset="0"/>
            </a:endParaRPr>
          </a:p>
          <a:p>
            <a:r>
              <a:rPr lang="es-MX" sz="800" dirty="0">
                <a:cs typeface="Arial" pitchFamily="34" charset="0"/>
              </a:rPr>
              <a:t>Definición de: </a:t>
            </a:r>
          </a:p>
          <a:p>
            <a:pPr marL="87311" indent="-87311">
              <a:buFont typeface="Arial" panose="020B0604020202020204" pitchFamily="34" charset="0"/>
              <a:buChar char="•"/>
            </a:pPr>
            <a:r>
              <a:rPr lang="es-MX" sz="800" dirty="0">
                <a:cs typeface="Arial" pitchFamily="34" charset="0"/>
              </a:rPr>
              <a:t>Momentos de evaluación y retroalimentación (diagnóstica, formativa y sumativa).</a:t>
            </a:r>
          </a:p>
          <a:p>
            <a:pPr marL="87311" indent="-87311">
              <a:buFont typeface="Arial" panose="020B0604020202020204" pitchFamily="34" charset="0"/>
              <a:buChar char="•"/>
            </a:pPr>
            <a:r>
              <a:rPr lang="es-MX" sz="800" dirty="0">
                <a:cs typeface="Arial" pitchFamily="34" charset="0"/>
              </a:rPr>
              <a:t>Instrumentos de evaluación (rúbrica, lista de cotejo, guía de observación, entrevista).</a:t>
            </a:r>
          </a:p>
          <a:p>
            <a:endParaRPr lang="es-MX" sz="800" dirty="0">
              <a:cs typeface="Arial" pitchFamily="34" charset="0"/>
            </a:endParaRPr>
          </a:p>
          <a:p>
            <a:r>
              <a:rPr lang="es-MX" sz="800" dirty="0">
                <a:cs typeface="Arial" pitchFamily="34" charset="0"/>
              </a:rPr>
              <a:t>¿Cómo se evaluará el rendimiento del estudiantado?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56401" y="13302"/>
            <a:ext cx="1605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71C2"/>
                </a:solidFill>
              </a:rPr>
              <a:t>Canvas de diseño </a:t>
            </a:r>
          </a:p>
          <a:p>
            <a:r>
              <a:rPr lang="en-US" sz="1200" b="1" dirty="0" err="1">
                <a:solidFill>
                  <a:srgbClr val="FFC000"/>
                </a:solidFill>
              </a:rPr>
              <a:t>Aprendizaje</a:t>
            </a:r>
            <a:r>
              <a:rPr lang="en-US" sz="1200" b="1" dirty="0">
                <a:solidFill>
                  <a:srgbClr val="FFC000"/>
                </a:solidFill>
              </a:rPr>
              <a:t> </a:t>
            </a:r>
            <a:r>
              <a:rPr lang="en-US" sz="1200" b="1" dirty="0" err="1">
                <a:solidFill>
                  <a:srgbClr val="FFC000"/>
                </a:solidFill>
              </a:rPr>
              <a:t>Basado</a:t>
            </a:r>
            <a:r>
              <a:rPr lang="en-US" sz="1200" b="1" dirty="0">
                <a:solidFill>
                  <a:srgbClr val="FFC000"/>
                </a:solidFill>
              </a:rPr>
              <a:t> en </a:t>
            </a:r>
            <a:r>
              <a:rPr lang="en-US" sz="1200" b="1" dirty="0" err="1">
                <a:solidFill>
                  <a:srgbClr val="FFC000"/>
                </a:solidFill>
              </a:rPr>
              <a:t>Proyectos</a:t>
            </a:r>
            <a:endParaRPr lang="en-US" sz="1200" b="1" dirty="0">
              <a:solidFill>
                <a:srgbClr val="FFC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746630" y="75475"/>
            <a:ext cx="1919557" cy="2509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Materia 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756352" y="75476"/>
            <a:ext cx="3338836" cy="2482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Nombre del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docente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756353" y="378780"/>
            <a:ext cx="3338835" cy="2547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Nombre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del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proyecto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988882" y="3477909"/>
            <a:ext cx="51126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2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281986" y="3451990"/>
            <a:ext cx="5719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5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206389" y="3477909"/>
            <a:ext cx="5948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3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677713" y="5412666"/>
            <a:ext cx="4816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9</a:t>
            </a:r>
          </a:p>
        </p:txBody>
      </p:sp>
      <p:sp>
        <p:nvSpPr>
          <p:cNvPr id="78" name="Rectangle 77"/>
          <p:cNvSpPr/>
          <p:nvPr/>
        </p:nvSpPr>
        <p:spPr>
          <a:xfrm>
            <a:off x="6673530" y="3097346"/>
            <a:ext cx="14942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dirty="0">
                <a:cs typeface="Arial" pitchFamily="34" charset="0"/>
              </a:rPr>
              <a:t>Listado de evidencias, observables y medibles, que demuestran el aprendizaje logrado por el estudiantado (saber hacer, saber ser y saber transmitir). </a:t>
            </a:r>
          </a:p>
          <a:p>
            <a:endParaRPr lang="es-MX" sz="800" dirty="0">
              <a:cs typeface="Arial" pitchFamily="34" charset="0"/>
            </a:endParaRPr>
          </a:p>
        </p:txBody>
      </p:sp>
      <p:sp>
        <p:nvSpPr>
          <p:cNvPr id="79" name="Freeform 78"/>
          <p:cNvSpPr/>
          <p:nvPr/>
        </p:nvSpPr>
        <p:spPr>
          <a:xfrm>
            <a:off x="1805198" y="4391448"/>
            <a:ext cx="272192" cy="295675"/>
          </a:xfrm>
          <a:custGeom>
            <a:avLst/>
            <a:gdLst>
              <a:gd name="connsiteX0" fmla="*/ 169590 w 540885"/>
              <a:gd name="connsiteY0" fmla="*/ 270443 h 504826"/>
              <a:gd name="connsiteX1" fmla="*/ 181704 w 540885"/>
              <a:gd name="connsiteY1" fmla="*/ 276500 h 504826"/>
              <a:gd name="connsiteX2" fmla="*/ 202269 w 540885"/>
              <a:gd name="connsiteY2" fmla="*/ 290022 h 504826"/>
              <a:gd name="connsiteX3" fmla="*/ 232412 w 540885"/>
              <a:gd name="connsiteY3" fmla="*/ 303544 h 504826"/>
              <a:gd name="connsiteX4" fmla="*/ 270443 w 540885"/>
              <a:gd name="connsiteY4" fmla="*/ 309601 h 504826"/>
              <a:gd name="connsiteX5" fmla="*/ 308473 w 540885"/>
              <a:gd name="connsiteY5" fmla="*/ 303544 h 504826"/>
              <a:gd name="connsiteX6" fmla="*/ 338617 w 540885"/>
              <a:gd name="connsiteY6" fmla="*/ 290022 h 504826"/>
              <a:gd name="connsiteX7" fmla="*/ 359181 w 540885"/>
              <a:gd name="connsiteY7" fmla="*/ 276500 h 504826"/>
              <a:gd name="connsiteX8" fmla="*/ 371295 w 540885"/>
              <a:gd name="connsiteY8" fmla="*/ 270443 h 504826"/>
              <a:gd name="connsiteX9" fmla="*/ 402705 w 540885"/>
              <a:gd name="connsiteY9" fmla="*/ 276077 h 504826"/>
              <a:gd name="connsiteX10" fmla="*/ 426792 w 540885"/>
              <a:gd name="connsiteY10" fmla="*/ 291149 h 504826"/>
              <a:gd name="connsiteX11" fmla="*/ 444258 w 540885"/>
              <a:gd name="connsiteY11" fmla="*/ 313967 h 504826"/>
              <a:gd name="connsiteX12" fmla="*/ 456371 w 540885"/>
              <a:gd name="connsiteY12" fmla="*/ 341434 h 504826"/>
              <a:gd name="connsiteX13" fmla="*/ 463837 w 540885"/>
              <a:gd name="connsiteY13" fmla="*/ 372000 h 504826"/>
              <a:gd name="connsiteX14" fmla="*/ 467781 w 540885"/>
              <a:gd name="connsiteY14" fmla="*/ 402706 h 504826"/>
              <a:gd name="connsiteX15" fmla="*/ 468767 w 540885"/>
              <a:gd name="connsiteY15" fmla="*/ 431863 h 504826"/>
              <a:gd name="connsiteX16" fmla="*/ 448202 w 540885"/>
              <a:gd name="connsiteY16" fmla="*/ 485247 h 504826"/>
              <a:gd name="connsiteX17" fmla="*/ 393550 w 540885"/>
              <a:gd name="connsiteY17" fmla="*/ 504826 h 504826"/>
              <a:gd name="connsiteX18" fmla="*/ 147335 w 540885"/>
              <a:gd name="connsiteY18" fmla="*/ 504826 h 504826"/>
              <a:gd name="connsiteX19" fmla="*/ 92683 w 540885"/>
              <a:gd name="connsiteY19" fmla="*/ 485247 h 504826"/>
              <a:gd name="connsiteX20" fmla="*/ 72118 w 540885"/>
              <a:gd name="connsiteY20" fmla="*/ 431863 h 504826"/>
              <a:gd name="connsiteX21" fmla="*/ 73104 w 540885"/>
              <a:gd name="connsiteY21" fmla="*/ 402706 h 504826"/>
              <a:gd name="connsiteX22" fmla="*/ 77049 w 540885"/>
              <a:gd name="connsiteY22" fmla="*/ 372000 h 504826"/>
              <a:gd name="connsiteX23" fmla="*/ 84514 w 540885"/>
              <a:gd name="connsiteY23" fmla="*/ 341434 h 504826"/>
              <a:gd name="connsiteX24" fmla="*/ 96628 w 540885"/>
              <a:gd name="connsiteY24" fmla="*/ 313967 h 504826"/>
              <a:gd name="connsiteX25" fmla="*/ 114093 w 540885"/>
              <a:gd name="connsiteY25" fmla="*/ 291149 h 504826"/>
              <a:gd name="connsiteX26" fmla="*/ 138180 w 540885"/>
              <a:gd name="connsiteY26" fmla="*/ 276077 h 504826"/>
              <a:gd name="connsiteX27" fmla="*/ 169590 w 540885"/>
              <a:gd name="connsiteY27" fmla="*/ 270443 h 504826"/>
              <a:gd name="connsiteX28" fmla="*/ 505953 w 540885"/>
              <a:gd name="connsiteY28" fmla="*/ 144237 h 504826"/>
              <a:gd name="connsiteX29" fmla="*/ 540885 w 540885"/>
              <a:gd name="connsiteY29" fmla="*/ 243680 h 504826"/>
              <a:gd name="connsiteX30" fmla="*/ 525109 w 540885"/>
              <a:gd name="connsiteY30" fmla="*/ 277063 h 504826"/>
              <a:gd name="connsiteX31" fmla="*/ 486233 w 540885"/>
              <a:gd name="connsiteY31" fmla="*/ 288472 h 504826"/>
              <a:gd name="connsiteX32" fmla="*/ 448484 w 540885"/>
              <a:gd name="connsiteY32" fmla="*/ 288472 h 504826"/>
              <a:gd name="connsiteX33" fmla="*/ 373830 w 540885"/>
              <a:gd name="connsiteY33" fmla="*/ 252413 h 504826"/>
              <a:gd name="connsiteX34" fmla="*/ 396649 w 540885"/>
              <a:gd name="connsiteY34" fmla="*/ 180296 h 504826"/>
              <a:gd name="connsiteX35" fmla="*/ 395240 w 540885"/>
              <a:gd name="connsiteY35" fmla="*/ 161703 h 504826"/>
              <a:gd name="connsiteX36" fmla="*/ 432708 w 540885"/>
              <a:gd name="connsiteY36" fmla="*/ 168182 h 504826"/>
              <a:gd name="connsiteX37" fmla="*/ 466231 w 540885"/>
              <a:gd name="connsiteY37" fmla="*/ 162125 h 504826"/>
              <a:gd name="connsiteX38" fmla="*/ 493698 w 540885"/>
              <a:gd name="connsiteY38" fmla="*/ 150153 h 504826"/>
              <a:gd name="connsiteX39" fmla="*/ 505953 w 540885"/>
              <a:gd name="connsiteY39" fmla="*/ 144237 h 504826"/>
              <a:gd name="connsiteX40" fmla="*/ 34932 w 540885"/>
              <a:gd name="connsiteY40" fmla="*/ 144237 h 504826"/>
              <a:gd name="connsiteX41" fmla="*/ 47187 w 540885"/>
              <a:gd name="connsiteY41" fmla="*/ 150153 h 504826"/>
              <a:gd name="connsiteX42" fmla="*/ 74653 w 540885"/>
              <a:gd name="connsiteY42" fmla="*/ 162125 h 504826"/>
              <a:gd name="connsiteX43" fmla="*/ 108176 w 540885"/>
              <a:gd name="connsiteY43" fmla="*/ 168182 h 504826"/>
              <a:gd name="connsiteX44" fmla="*/ 145644 w 540885"/>
              <a:gd name="connsiteY44" fmla="*/ 161703 h 504826"/>
              <a:gd name="connsiteX45" fmla="*/ 144235 w 540885"/>
              <a:gd name="connsiteY45" fmla="*/ 180296 h 504826"/>
              <a:gd name="connsiteX46" fmla="*/ 167054 w 540885"/>
              <a:gd name="connsiteY46" fmla="*/ 252413 h 504826"/>
              <a:gd name="connsiteX47" fmla="*/ 92401 w 540885"/>
              <a:gd name="connsiteY47" fmla="*/ 288472 h 504826"/>
              <a:gd name="connsiteX48" fmla="*/ 54652 w 540885"/>
              <a:gd name="connsiteY48" fmla="*/ 288472 h 504826"/>
              <a:gd name="connsiteX49" fmla="*/ 15776 w 540885"/>
              <a:gd name="connsiteY49" fmla="*/ 277063 h 504826"/>
              <a:gd name="connsiteX50" fmla="*/ 0 w 540885"/>
              <a:gd name="connsiteY50" fmla="*/ 243680 h 504826"/>
              <a:gd name="connsiteX51" fmla="*/ 34932 w 540885"/>
              <a:gd name="connsiteY51" fmla="*/ 144237 h 504826"/>
              <a:gd name="connsiteX52" fmla="*/ 270442 w 540885"/>
              <a:gd name="connsiteY52" fmla="*/ 72119 h 504826"/>
              <a:gd name="connsiteX53" fmla="*/ 346926 w 540885"/>
              <a:gd name="connsiteY53" fmla="*/ 103811 h 504826"/>
              <a:gd name="connsiteX54" fmla="*/ 378619 w 540885"/>
              <a:gd name="connsiteY54" fmla="*/ 180296 h 504826"/>
              <a:gd name="connsiteX55" fmla="*/ 346926 w 540885"/>
              <a:gd name="connsiteY55" fmla="*/ 256780 h 504826"/>
              <a:gd name="connsiteX56" fmla="*/ 270442 w 540885"/>
              <a:gd name="connsiteY56" fmla="*/ 288472 h 504826"/>
              <a:gd name="connsiteX57" fmla="*/ 193957 w 540885"/>
              <a:gd name="connsiteY57" fmla="*/ 256780 h 504826"/>
              <a:gd name="connsiteX58" fmla="*/ 162265 w 540885"/>
              <a:gd name="connsiteY58" fmla="*/ 180296 h 504826"/>
              <a:gd name="connsiteX59" fmla="*/ 193957 w 540885"/>
              <a:gd name="connsiteY59" fmla="*/ 103811 h 504826"/>
              <a:gd name="connsiteX60" fmla="*/ 270442 w 540885"/>
              <a:gd name="connsiteY60" fmla="*/ 72119 h 504826"/>
              <a:gd name="connsiteX61" fmla="*/ 432707 w 540885"/>
              <a:gd name="connsiteY61" fmla="*/ 0 h 504826"/>
              <a:gd name="connsiteX62" fmla="*/ 483697 w 540885"/>
              <a:gd name="connsiteY62" fmla="*/ 21128 h 504826"/>
              <a:gd name="connsiteX63" fmla="*/ 504825 w 540885"/>
              <a:gd name="connsiteY63" fmla="*/ 72118 h 504826"/>
              <a:gd name="connsiteX64" fmla="*/ 483697 w 540885"/>
              <a:gd name="connsiteY64" fmla="*/ 123108 h 504826"/>
              <a:gd name="connsiteX65" fmla="*/ 432707 w 540885"/>
              <a:gd name="connsiteY65" fmla="*/ 144236 h 504826"/>
              <a:gd name="connsiteX66" fmla="*/ 381717 w 540885"/>
              <a:gd name="connsiteY66" fmla="*/ 123108 h 504826"/>
              <a:gd name="connsiteX67" fmla="*/ 360589 w 540885"/>
              <a:gd name="connsiteY67" fmla="*/ 72118 h 504826"/>
              <a:gd name="connsiteX68" fmla="*/ 381717 w 540885"/>
              <a:gd name="connsiteY68" fmla="*/ 21128 h 504826"/>
              <a:gd name="connsiteX69" fmla="*/ 432707 w 540885"/>
              <a:gd name="connsiteY69" fmla="*/ 0 h 504826"/>
              <a:gd name="connsiteX70" fmla="*/ 108176 w 540885"/>
              <a:gd name="connsiteY70" fmla="*/ 0 h 504826"/>
              <a:gd name="connsiteX71" fmla="*/ 159167 w 540885"/>
              <a:gd name="connsiteY71" fmla="*/ 21128 h 504826"/>
              <a:gd name="connsiteX72" fmla="*/ 180295 w 540885"/>
              <a:gd name="connsiteY72" fmla="*/ 72118 h 504826"/>
              <a:gd name="connsiteX73" fmla="*/ 159167 w 540885"/>
              <a:gd name="connsiteY73" fmla="*/ 123108 h 504826"/>
              <a:gd name="connsiteX74" fmla="*/ 108176 w 540885"/>
              <a:gd name="connsiteY74" fmla="*/ 144236 h 504826"/>
              <a:gd name="connsiteX75" fmla="*/ 57187 w 540885"/>
              <a:gd name="connsiteY75" fmla="*/ 123108 h 504826"/>
              <a:gd name="connsiteX76" fmla="*/ 36059 w 540885"/>
              <a:gd name="connsiteY76" fmla="*/ 72118 h 504826"/>
              <a:gd name="connsiteX77" fmla="*/ 57187 w 540885"/>
              <a:gd name="connsiteY77" fmla="*/ 21128 h 504826"/>
              <a:gd name="connsiteX78" fmla="*/ 108176 w 540885"/>
              <a:gd name="connsiteY78" fmla="*/ 0 h 5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0885" h="504826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rgbClr val="2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1"/>
          </a:p>
        </p:txBody>
      </p:sp>
      <p:sp>
        <p:nvSpPr>
          <p:cNvPr id="42" name="TextBox 46">
            <a:extLst>
              <a:ext uri="{FF2B5EF4-FFF2-40B4-BE49-F238E27FC236}">
                <a16:creationId xmlns:a16="http://schemas.microsoft.com/office/drawing/2014/main" id="{9F5C9C7C-848C-4D8A-A991-BFD014D1709A}"/>
              </a:ext>
            </a:extLst>
          </p:cNvPr>
          <p:cNvSpPr txBox="1"/>
          <p:nvPr/>
        </p:nvSpPr>
        <p:spPr>
          <a:xfrm>
            <a:off x="2743200" y="383492"/>
            <a:ext cx="1919557" cy="2509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Semestre </a:t>
            </a:r>
          </a:p>
        </p:txBody>
      </p:sp>
      <p:sp>
        <p:nvSpPr>
          <p:cNvPr id="72" name="Rectangle 71"/>
          <p:cNvSpPr/>
          <p:nvPr/>
        </p:nvSpPr>
        <p:spPr>
          <a:xfrm>
            <a:off x="4475120" y="4209861"/>
            <a:ext cx="2127766" cy="1908000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4465429" y="4528488"/>
            <a:ext cx="182812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dirty="0">
                <a:cs typeface="Arial" pitchFamily="34" charset="0"/>
              </a:rPr>
              <a:t>Definir si se requerirá recursos o tecnología para realizar cada una de las tareas del proyecto.</a:t>
            </a:r>
          </a:p>
          <a:p>
            <a:endParaRPr lang="es-MX" sz="800" dirty="0">
              <a:cs typeface="Arial" pitchFamily="34" charset="0"/>
            </a:endParaRPr>
          </a:p>
          <a:p>
            <a:endParaRPr lang="es-MX" sz="800" dirty="0">
              <a:cs typeface="Arial" pitchFamily="34" charset="0"/>
            </a:endParaRPr>
          </a:p>
          <a:p>
            <a:r>
              <a:rPr lang="es-MX" sz="800" dirty="0">
                <a:cs typeface="Arial" pitchFamily="34" charset="0"/>
              </a:rPr>
              <a:t>Recursos, materiales, etc.</a:t>
            </a:r>
          </a:p>
          <a:p>
            <a:endParaRPr lang="es-MX" sz="800" dirty="0">
              <a:cs typeface="Arial" pitchFamily="34" charset="0"/>
            </a:endParaRPr>
          </a:p>
          <a:p>
            <a:r>
              <a:rPr lang="es-MX" sz="800" dirty="0">
                <a:cs typeface="Arial" pitchFamily="34" charset="0"/>
              </a:rPr>
              <a:t>Software</a:t>
            </a:r>
          </a:p>
          <a:p>
            <a:endParaRPr lang="es-MX" sz="800" dirty="0">
              <a:cs typeface="Arial" pitchFamily="34" charset="0"/>
            </a:endParaRPr>
          </a:p>
          <a:p>
            <a:r>
              <a:rPr lang="es-MX" sz="800" dirty="0">
                <a:cs typeface="Arial" pitchFamily="34" charset="0"/>
              </a:rPr>
              <a:t>Hardware </a:t>
            </a:r>
          </a:p>
          <a:p>
            <a:endParaRPr lang="es-MX" sz="800" dirty="0">
              <a:cs typeface="Arial" pitchFamily="34" charset="0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4486462" y="4191775"/>
            <a:ext cx="1926709" cy="371491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>
                <a:solidFill>
                  <a:srgbClr val="00B0F0"/>
                </a:solidFill>
                <a:cs typeface="Arial" pitchFamily="34" charset="0"/>
              </a:rPr>
              <a:t>Recursos y tecnología</a:t>
            </a:r>
            <a:endParaRPr lang="en-US" sz="1400" dirty="0">
              <a:solidFill>
                <a:srgbClr val="00B0F0"/>
              </a:solidFill>
              <a:cs typeface="Arial" pitchFamily="34" charset="0"/>
            </a:endParaRPr>
          </a:p>
          <a:p>
            <a:endParaRPr lang="en-US" sz="1400" dirty="0">
              <a:solidFill>
                <a:srgbClr val="00B0F0"/>
              </a:solidFill>
              <a:cs typeface="Arial" pitchFamily="34" charset="0"/>
            </a:endParaRPr>
          </a:p>
          <a:p>
            <a:r>
              <a:rPr lang="en-US" sz="1400" dirty="0">
                <a:solidFill>
                  <a:srgbClr val="00B0F0"/>
                </a:solidFill>
                <a:cs typeface="Arial" pitchFamily="34" charset="0"/>
              </a:rPr>
              <a:t> </a:t>
            </a:r>
          </a:p>
        </p:txBody>
      </p:sp>
      <p:pic>
        <p:nvPicPr>
          <p:cNvPr id="80" name="Picture 7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55142" y="4188205"/>
            <a:ext cx="373064" cy="227984"/>
          </a:xfrm>
          <a:prstGeom prst="rect">
            <a:avLst/>
          </a:prstGeom>
        </p:spPr>
      </p:pic>
      <p:sp>
        <p:nvSpPr>
          <p:cNvPr id="68" name="TextBox 67"/>
          <p:cNvSpPr txBox="1"/>
          <p:nvPr/>
        </p:nvSpPr>
        <p:spPr>
          <a:xfrm>
            <a:off x="6120984" y="5429115"/>
            <a:ext cx="4816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pic>
        <p:nvPicPr>
          <p:cNvPr id="6" name="Gráfico 5" descr="Plano con relleno sólido">
            <a:extLst>
              <a:ext uri="{FF2B5EF4-FFF2-40B4-BE49-F238E27FC236}">
                <a16:creationId xmlns:a16="http://schemas.microsoft.com/office/drawing/2014/main" id="{84047E86-DD12-DD8C-1921-4A290178F94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28600" y="105447"/>
            <a:ext cx="527801" cy="527801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75FAC531-19A3-DFD8-78B3-B01C892E2748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  <p:extLst>
      <p:ext uri="{BB962C8B-B14F-4D97-AF65-F5344CB8AC3E}">
        <p14:creationId xmlns:p14="http://schemas.microsoft.com/office/powerpoint/2010/main" val="1894587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82"/>
          <p:cNvSpPr/>
          <p:nvPr/>
        </p:nvSpPr>
        <p:spPr>
          <a:xfrm>
            <a:off x="6481426" y="4223632"/>
            <a:ext cx="2267460" cy="1908000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2133600" y="4196088"/>
            <a:ext cx="2340864" cy="1956816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02420" y="4196088"/>
            <a:ext cx="1843088" cy="1956816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6629400" y="2531204"/>
            <a:ext cx="2124075" cy="1678846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6629400" y="683234"/>
            <a:ext cx="2119486" cy="1849981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4419600" y="686898"/>
            <a:ext cx="2214648" cy="3522962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2127917" y="683234"/>
            <a:ext cx="2345716" cy="3526627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04801" y="686898"/>
            <a:ext cx="1833128" cy="3522962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ounded Rectangle 61"/>
          <p:cNvSpPr/>
          <p:nvPr/>
        </p:nvSpPr>
        <p:spPr>
          <a:xfrm>
            <a:off x="2152272" y="4254180"/>
            <a:ext cx="1296749" cy="579193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>
                <a:solidFill>
                  <a:srgbClr val="00B0F0"/>
                </a:solidFill>
                <a:cs typeface="Arial" pitchFamily="34" charset="0"/>
              </a:rPr>
              <a:t>Riesgos </a:t>
            </a:r>
          </a:p>
          <a:p>
            <a:r>
              <a:rPr lang="en-US" sz="1400" b="1" dirty="0">
                <a:solidFill>
                  <a:srgbClr val="00B0F0"/>
                </a:solidFill>
                <a:cs typeface="Arial" pitchFamily="34" charset="0"/>
              </a:rPr>
              <a:t>potenciales</a:t>
            </a:r>
            <a:endParaRPr lang="en-US" sz="1400" dirty="0">
              <a:solidFill>
                <a:srgbClr val="00B0F0"/>
              </a:solidFill>
              <a:cs typeface="Arial" pitchFamily="34" charset="0"/>
            </a:endParaRPr>
          </a:p>
          <a:p>
            <a:endParaRPr lang="es-MX" sz="1400" b="1" dirty="0">
              <a:solidFill>
                <a:srgbClr val="00B0F0"/>
              </a:solidFill>
              <a:cs typeface="Arial" pitchFamily="34" charset="0"/>
            </a:endParaRPr>
          </a:p>
          <a:p>
            <a:endParaRPr lang="es-MX" sz="1400" b="1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107839" y="4895561"/>
            <a:ext cx="20123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dirty="0">
                <a:cs typeface="Arial" pitchFamily="34" charset="0"/>
              </a:rPr>
              <a:t>Que el equipo no encuentre empresa o se atrase.</a:t>
            </a:r>
          </a:p>
          <a:p>
            <a:r>
              <a:rPr lang="es-MX" sz="800" dirty="0">
                <a:cs typeface="Arial" pitchFamily="34" charset="0"/>
              </a:rPr>
              <a:t>Los software se encuentran de forma gratuita en la biblioteca. 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673530" y="715210"/>
            <a:ext cx="1490829" cy="40915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Resultado final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6673530" y="2533215"/>
            <a:ext cx="1278269" cy="551241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Evidencias de competencia</a:t>
            </a:r>
          </a:p>
          <a:p>
            <a:endParaRPr lang="es-MX" sz="1400" b="1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04799" y="4239933"/>
            <a:ext cx="996125" cy="55772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Socio </a:t>
            </a:r>
          </a:p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formador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04799" y="756980"/>
            <a:ext cx="1828052" cy="36893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Subcompetencias </a:t>
            </a:r>
          </a:p>
          <a:p>
            <a:endParaRPr lang="es-MX" sz="1400" dirty="0">
              <a:solidFill>
                <a:srgbClr val="00B0F0"/>
              </a:solidFill>
              <a:cs typeface="Arial" pitchFamily="34" charset="0"/>
            </a:endParaRPr>
          </a:p>
          <a:p>
            <a:endParaRPr lang="en-US" sz="1400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582128" y="4191775"/>
            <a:ext cx="1031838" cy="371491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>
                <a:solidFill>
                  <a:srgbClr val="00B0F0"/>
                </a:solidFill>
                <a:cs typeface="Arial" pitchFamily="34" charset="0"/>
              </a:rPr>
              <a:t>Evaluación</a:t>
            </a:r>
            <a:endParaRPr lang="en-US" sz="1400" dirty="0">
              <a:solidFill>
                <a:srgbClr val="00B0F0"/>
              </a:solidFill>
              <a:cs typeface="Arial" pitchFamily="34" charset="0"/>
            </a:endParaRPr>
          </a:p>
          <a:p>
            <a:endParaRPr lang="en-US" sz="1400" dirty="0">
              <a:solidFill>
                <a:srgbClr val="00B0F0"/>
              </a:solidFill>
              <a:cs typeface="Arial" pitchFamily="34" charset="0"/>
            </a:endParaRPr>
          </a:p>
          <a:p>
            <a:r>
              <a:rPr lang="en-US" sz="1400" dirty="0">
                <a:solidFill>
                  <a:srgbClr val="00B0F0"/>
                </a:solidFill>
                <a:cs typeface="Arial" pitchFamily="34" charset="0"/>
              </a:rPr>
              <a:t>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04800" y="683234"/>
            <a:ext cx="8444086" cy="5469033"/>
          </a:xfrm>
          <a:prstGeom prst="roundRect">
            <a:avLst>
              <a:gd name="adj" fmla="val 0"/>
            </a:avLst>
          </a:prstGeom>
          <a:noFill/>
          <a:ln w="22225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44" indent="-112711"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486401" y="728247"/>
            <a:ext cx="1416821" cy="403829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Contenidos</a:t>
            </a:r>
            <a:endParaRPr lang="es-MX" sz="1400" dirty="0">
              <a:solidFill>
                <a:srgbClr val="00B0F0"/>
              </a:solidFill>
              <a:cs typeface="Arial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434" y="811973"/>
            <a:ext cx="212737" cy="23637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4452" y="4339683"/>
            <a:ext cx="347225" cy="294386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1676760" y="3499601"/>
            <a:ext cx="5290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025104" y="5429115"/>
            <a:ext cx="4816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8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298406" y="5449189"/>
            <a:ext cx="6194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6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2152272" y="728083"/>
            <a:ext cx="1599856" cy="390939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El proyecto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281986" y="1841625"/>
            <a:ext cx="6703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4</a:t>
            </a:r>
          </a:p>
        </p:txBody>
      </p:sp>
      <p:pic>
        <p:nvPicPr>
          <p:cNvPr id="1030" name="Picture 6" descr="Resultado de imagen para idea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571" y="701866"/>
            <a:ext cx="364937" cy="36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48544" y="759679"/>
            <a:ext cx="348563" cy="306495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48400" y="773403"/>
            <a:ext cx="365963" cy="292771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7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97989" y="2634331"/>
            <a:ext cx="294636" cy="167639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6673530" y="1066802"/>
            <a:ext cx="17293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dirty="0">
                <a:cs typeface="Arial" pitchFamily="34" charset="0"/>
              </a:rPr>
              <a:t>Reporte en donde se identifique las herramientas tradicionales de Administración y Dirección de Negocios, además de indicar los aspectos fundamentales y las principales características de la etapa actual del ciclo de vida de la organización.</a:t>
            </a:r>
          </a:p>
        </p:txBody>
      </p:sp>
      <p:sp>
        <p:nvSpPr>
          <p:cNvPr id="49" name="Rectangle 48"/>
          <p:cNvSpPr/>
          <p:nvPr/>
        </p:nvSpPr>
        <p:spPr>
          <a:xfrm>
            <a:off x="2152272" y="1107932"/>
            <a:ext cx="224341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432709" y="942884"/>
            <a:ext cx="231480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dirty="0">
                <a:cs typeface="Arial" panose="020B0604020202020204" pitchFamily="34" charset="0"/>
              </a:rPr>
              <a:t>Conceptuales (hechos, conceptos, principios y teorías)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cs typeface="Arial" panose="020B0604020202020204" pitchFamily="34" charset="0"/>
              </a:rPr>
              <a:t>El Problema/oportunidad inicial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cs typeface="Arial" panose="020B0604020202020204" pitchFamily="34" charset="0"/>
              </a:rPr>
              <a:t>Viabilidad y </a:t>
            </a:r>
            <a:r>
              <a:rPr lang="es-MX" sz="800" dirty="0" err="1">
                <a:cs typeface="Arial" panose="020B0604020202020204" pitchFamily="34" charset="0"/>
              </a:rPr>
              <a:t>atractividad</a:t>
            </a:r>
            <a:r>
              <a:rPr lang="es-MX" sz="800" dirty="0">
                <a:cs typeface="Arial" panose="020B0604020202020204" pitchFamily="34" charset="0"/>
              </a:rPr>
              <a:t> del problema inicial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cs typeface="Arial" panose="020B0604020202020204" pitchFamily="34" charset="0"/>
              </a:rPr>
              <a:t>Definición de las características del ciclo de vida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 err="1">
                <a:cs typeface="Arial" panose="020B0604020202020204" pitchFamily="34" charset="0"/>
              </a:rPr>
              <a:t>Pretendotipo</a:t>
            </a:r>
            <a:endParaRPr lang="es-MX" sz="800" dirty="0"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cs typeface="Arial" panose="020B0604020202020204" pitchFamily="34" charset="0"/>
              </a:rPr>
              <a:t>Análisis situacional</a:t>
            </a:r>
          </a:p>
          <a:p>
            <a:endParaRPr lang="es-MX" sz="800" dirty="0">
              <a:cs typeface="Arial" panose="020B0604020202020204" pitchFamily="34" charset="0"/>
            </a:endParaRPr>
          </a:p>
          <a:p>
            <a:r>
              <a:rPr lang="es-MX" sz="800" dirty="0">
                <a:cs typeface="Arial" panose="020B0604020202020204" pitchFamily="34" charset="0"/>
              </a:rPr>
              <a:t>Procedimentales (técnicas, procedimientos y habilidades) </a:t>
            </a:r>
          </a:p>
          <a:p>
            <a:endParaRPr lang="es-MX" sz="800" dirty="0"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cs typeface="Arial" panose="020B0604020202020204" pitchFamily="34" charset="0"/>
              </a:rPr>
              <a:t>El Modelo </a:t>
            </a:r>
            <a:r>
              <a:rPr lang="es-MX" sz="800" dirty="0" err="1">
                <a:cs typeface="Arial" panose="020B0604020202020204" pitchFamily="34" charset="0"/>
              </a:rPr>
              <a:t>Stragile</a:t>
            </a:r>
            <a:endParaRPr lang="es-MX" sz="800" dirty="0"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cs typeface="Arial" panose="020B0604020202020204" pitchFamily="34" charset="0"/>
              </a:rPr>
              <a:t>Mapa del Mercado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cs typeface="Arial" panose="020B0604020202020204" pitchFamily="34" charset="0"/>
              </a:rPr>
              <a:t>Mapa de Empatía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 err="1">
                <a:cs typeface="Arial" panose="020B0604020202020204" pitchFamily="34" charset="0"/>
              </a:rPr>
              <a:t>Customer</a:t>
            </a:r>
            <a:r>
              <a:rPr lang="es-MX" sz="800" dirty="0">
                <a:cs typeface="Arial" panose="020B0604020202020204" pitchFamily="34" charset="0"/>
              </a:rPr>
              <a:t> </a:t>
            </a:r>
            <a:r>
              <a:rPr lang="es-MX" sz="800" dirty="0" err="1">
                <a:cs typeface="Arial" panose="020B0604020202020204" pitchFamily="34" charset="0"/>
              </a:rPr>
              <a:t>Journey</a:t>
            </a:r>
            <a:endParaRPr lang="es-MX" sz="800" dirty="0"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 err="1">
                <a:cs typeface="Arial" panose="020B0604020202020204" pitchFamily="34" charset="0"/>
              </a:rPr>
              <a:t>Megatendencias</a:t>
            </a:r>
            <a:endParaRPr lang="es-MX" sz="800" dirty="0"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cs typeface="Arial" panose="020B0604020202020204" pitchFamily="34" charset="0"/>
              </a:rPr>
              <a:t>Diseño de la Arquitectura Organizacional</a:t>
            </a:r>
          </a:p>
          <a:p>
            <a:endParaRPr lang="es-MX" sz="800" dirty="0">
              <a:cs typeface="Arial" panose="020B0604020202020204" pitchFamily="34" charset="0"/>
            </a:endParaRPr>
          </a:p>
          <a:p>
            <a:r>
              <a:rPr lang="es-MX" sz="800" dirty="0">
                <a:cs typeface="Arial" panose="020B0604020202020204" pitchFamily="34" charset="0"/>
              </a:rPr>
              <a:t>Actitudinales (actitudes y valores)</a:t>
            </a:r>
          </a:p>
          <a:p>
            <a:endParaRPr lang="es-MX" sz="800" dirty="0"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cs typeface="Arial" panose="020B0604020202020204" pitchFamily="34" charset="0"/>
              </a:rPr>
              <a:t>La importancia del equipo guía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cs typeface="Arial" panose="020B0604020202020204" pitchFamily="34" charset="0"/>
              </a:rPr>
              <a:t>Sensibilización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cs typeface="Arial" panose="020B0604020202020204" pitchFamily="34" charset="0"/>
              </a:rPr>
              <a:t>Valor del intercambio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cs typeface="Arial" panose="020B0604020202020204" pitchFamily="34" charset="0"/>
              </a:rPr>
              <a:t>Pensamiento creativo</a:t>
            </a:r>
          </a:p>
          <a:p>
            <a:endParaRPr lang="es-MX" sz="800" dirty="0">
              <a:cs typeface="Arial" panose="020B0604020202020204" pitchFamily="34" charset="0"/>
            </a:endParaRPr>
          </a:p>
          <a:p>
            <a:endParaRPr lang="es-MX" sz="800" dirty="0">
              <a:cs typeface="Arial" panose="020B0604020202020204" pitchFamily="34" charset="0"/>
            </a:endParaRPr>
          </a:p>
          <a:p>
            <a:endParaRPr lang="es-MX" sz="800" dirty="0">
              <a:cs typeface="Arial" panose="020B0604020202020204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04799" y="4868047"/>
            <a:ext cx="15233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dirty="0">
                <a:cs typeface="Arial" pitchFamily="34" charset="0"/>
              </a:rPr>
              <a:t>Empresa seleccionada por el equipo de trabajo.</a:t>
            </a:r>
          </a:p>
        </p:txBody>
      </p:sp>
      <p:sp>
        <p:nvSpPr>
          <p:cNvPr id="75" name="Rectangle 74"/>
          <p:cNvSpPr/>
          <p:nvPr/>
        </p:nvSpPr>
        <p:spPr>
          <a:xfrm>
            <a:off x="304799" y="1106272"/>
            <a:ext cx="1912798" cy="207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• Identificar las diferentes etapas del ciclo de vida de las organizaciones, las oportunidades inherentes a cada etapa y las herramientas de adecuación estratégica existentes, con la finalidad de desarrollar propuestas de innovación empresarial que generen, de manera tangible, iniciativas de alto impacto y valor agregado en las organizaciones</a:t>
            </a:r>
          </a:p>
          <a:p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r>
              <a:rPr lang="es-MX" sz="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Razonamiento para</a:t>
            </a:r>
          </a:p>
          <a:p>
            <a:r>
              <a:rPr lang="es-MX" sz="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 complejidad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Pensamiento Sistémico</a:t>
            </a:r>
            <a:r>
              <a:rPr lang="es-MX" sz="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Analiza problemáticas, con una visión integrada, desde la inter y la </a:t>
            </a:r>
            <a:r>
              <a:rPr lang="es-MX" sz="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transdisciplinariedad</a:t>
            </a:r>
            <a:r>
              <a:rPr lang="es-MX" sz="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concibiendo la realidad como un conjunto </a:t>
            </a:r>
            <a:r>
              <a:rPr lang="es-MX" sz="700">
                <a:solidFill>
                  <a:schemeClr val="tx1">
                    <a:lumMod val="85000"/>
                    <a:lumOff val="15000"/>
                  </a:schemeClr>
                </a:solidFill>
              </a:rPr>
              <a:t>de sistemas interconectados</a:t>
            </a:r>
            <a:r>
              <a:rPr lang="es-MX" sz="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661803" y="4429771"/>
            <a:ext cx="18281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cs typeface="Arial" pitchFamily="34" charset="0"/>
              </a:rPr>
              <a:t>Al entregar cada una de las etapas.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cs typeface="Arial" pitchFamily="34" charset="0"/>
              </a:rPr>
              <a:t>Presentación de resultados al finalizar el proyecto.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cs typeface="Arial" pitchFamily="34" charset="0"/>
              </a:rPr>
              <a:t>Rúbrica y criterios para cada una de las etapas del proyecto.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cs typeface="Arial" pitchFamily="34" charset="0"/>
              </a:rPr>
              <a:t>Observación y  entrevistas durante cada entrega).</a:t>
            </a:r>
          </a:p>
          <a:p>
            <a:endParaRPr lang="es-MX" sz="800" dirty="0"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463910" y="74415"/>
            <a:ext cx="1919557" cy="2509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s-MX" sz="1050" dirty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Administración y Dirección de Negocios </a:t>
            </a:r>
            <a:endParaRPr lang="en-US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473632" y="74416"/>
            <a:ext cx="3338836" cy="2482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Dr. Horacio Hernández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473633" y="377720"/>
            <a:ext cx="3338835" cy="2547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Ciclos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vida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de una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organización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988882" y="3477909"/>
            <a:ext cx="51126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2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281986" y="3451990"/>
            <a:ext cx="5719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5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206389" y="3477909"/>
            <a:ext cx="5948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3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677713" y="5412666"/>
            <a:ext cx="4816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9</a:t>
            </a:r>
          </a:p>
        </p:txBody>
      </p:sp>
      <p:sp>
        <p:nvSpPr>
          <p:cNvPr id="78" name="Rectangle 77"/>
          <p:cNvSpPr/>
          <p:nvPr/>
        </p:nvSpPr>
        <p:spPr>
          <a:xfrm>
            <a:off x="6643114" y="2952187"/>
            <a:ext cx="149424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cs typeface="Arial" pitchFamily="34" charset="0"/>
              </a:rPr>
              <a:t>Portafolio de las herramientas tradicionales de Administración y Dirección de Negocios.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cs typeface="Arial" pitchFamily="34" charset="0"/>
              </a:rPr>
              <a:t>Video pitch sobre los resultados finales del proyecto.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cs typeface="Arial" pitchFamily="34" charset="0"/>
              </a:rPr>
              <a:t>Entrevistas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cs typeface="Arial" pitchFamily="34" charset="0"/>
              </a:rPr>
              <a:t>Catálogos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cs typeface="Arial" pitchFamily="34" charset="0"/>
              </a:rPr>
              <a:t>Prototipo </a:t>
            </a:r>
          </a:p>
          <a:p>
            <a:r>
              <a:rPr lang="es-MX" sz="800" dirty="0">
                <a:cs typeface="Arial" pitchFamily="34" charset="0"/>
              </a:rPr>
              <a:t> </a:t>
            </a:r>
          </a:p>
        </p:txBody>
      </p:sp>
      <p:sp>
        <p:nvSpPr>
          <p:cNvPr id="79" name="Freeform 78"/>
          <p:cNvSpPr/>
          <p:nvPr/>
        </p:nvSpPr>
        <p:spPr>
          <a:xfrm>
            <a:off x="1805198" y="4391448"/>
            <a:ext cx="272192" cy="295675"/>
          </a:xfrm>
          <a:custGeom>
            <a:avLst/>
            <a:gdLst>
              <a:gd name="connsiteX0" fmla="*/ 169590 w 540885"/>
              <a:gd name="connsiteY0" fmla="*/ 270443 h 504826"/>
              <a:gd name="connsiteX1" fmla="*/ 181704 w 540885"/>
              <a:gd name="connsiteY1" fmla="*/ 276500 h 504826"/>
              <a:gd name="connsiteX2" fmla="*/ 202269 w 540885"/>
              <a:gd name="connsiteY2" fmla="*/ 290022 h 504826"/>
              <a:gd name="connsiteX3" fmla="*/ 232412 w 540885"/>
              <a:gd name="connsiteY3" fmla="*/ 303544 h 504826"/>
              <a:gd name="connsiteX4" fmla="*/ 270443 w 540885"/>
              <a:gd name="connsiteY4" fmla="*/ 309601 h 504826"/>
              <a:gd name="connsiteX5" fmla="*/ 308473 w 540885"/>
              <a:gd name="connsiteY5" fmla="*/ 303544 h 504826"/>
              <a:gd name="connsiteX6" fmla="*/ 338617 w 540885"/>
              <a:gd name="connsiteY6" fmla="*/ 290022 h 504826"/>
              <a:gd name="connsiteX7" fmla="*/ 359181 w 540885"/>
              <a:gd name="connsiteY7" fmla="*/ 276500 h 504826"/>
              <a:gd name="connsiteX8" fmla="*/ 371295 w 540885"/>
              <a:gd name="connsiteY8" fmla="*/ 270443 h 504826"/>
              <a:gd name="connsiteX9" fmla="*/ 402705 w 540885"/>
              <a:gd name="connsiteY9" fmla="*/ 276077 h 504826"/>
              <a:gd name="connsiteX10" fmla="*/ 426792 w 540885"/>
              <a:gd name="connsiteY10" fmla="*/ 291149 h 504826"/>
              <a:gd name="connsiteX11" fmla="*/ 444258 w 540885"/>
              <a:gd name="connsiteY11" fmla="*/ 313967 h 504826"/>
              <a:gd name="connsiteX12" fmla="*/ 456371 w 540885"/>
              <a:gd name="connsiteY12" fmla="*/ 341434 h 504826"/>
              <a:gd name="connsiteX13" fmla="*/ 463837 w 540885"/>
              <a:gd name="connsiteY13" fmla="*/ 372000 h 504826"/>
              <a:gd name="connsiteX14" fmla="*/ 467781 w 540885"/>
              <a:gd name="connsiteY14" fmla="*/ 402706 h 504826"/>
              <a:gd name="connsiteX15" fmla="*/ 468767 w 540885"/>
              <a:gd name="connsiteY15" fmla="*/ 431863 h 504826"/>
              <a:gd name="connsiteX16" fmla="*/ 448202 w 540885"/>
              <a:gd name="connsiteY16" fmla="*/ 485247 h 504826"/>
              <a:gd name="connsiteX17" fmla="*/ 393550 w 540885"/>
              <a:gd name="connsiteY17" fmla="*/ 504826 h 504826"/>
              <a:gd name="connsiteX18" fmla="*/ 147335 w 540885"/>
              <a:gd name="connsiteY18" fmla="*/ 504826 h 504826"/>
              <a:gd name="connsiteX19" fmla="*/ 92683 w 540885"/>
              <a:gd name="connsiteY19" fmla="*/ 485247 h 504826"/>
              <a:gd name="connsiteX20" fmla="*/ 72118 w 540885"/>
              <a:gd name="connsiteY20" fmla="*/ 431863 h 504826"/>
              <a:gd name="connsiteX21" fmla="*/ 73104 w 540885"/>
              <a:gd name="connsiteY21" fmla="*/ 402706 h 504826"/>
              <a:gd name="connsiteX22" fmla="*/ 77049 w 540885"/>
              <a:gd name="connsiteY22" fmla="*/ 372000 h 504826"/>
              <a:gd name="connsiteX23" fmla="*/ 84514 w 540885"/>
              <a:gd name="connsiteY23" fmla="*/ 341434 h 504826"/>
              <a:gd name="connsiteX24" fmla="*/ 96628 w 540885"/>
              <a:gd name="connsiteY24" fmla="*/ 313967 h 504826"/>
              <a:gd name="connsiteX25" fmla="*/ 114093 w 540885"/>
              <a:gd name="connsiteY25" fmla="*/ 291149 h 504826"/>
              <a:gd name="connsiteX26" fmla="*/ 138180 w 540885"/>
              <a:gd name="connsiteY26" fmla="*/ 276077 h 504826"/>
              <a:gd name="connsiteX27" fmla="*/ 169590 w 540885"/>
              <a:gd name="connsiteY27" fmla="*/ 270443 h 504826"/>
              <a:gd name="connsiteX28" fmla="*/ 505953 w 540885"/>
              <a:gd name="connsiteY28" fmla="*/ 144237 h 504826"/>
              <a:gd name="connsiteX29" fmla="*/ 540885 w 540885"/>
              <a:gd name="connsiteY29" fmla="*/ 243680 h 504826"/>
              <a:gd name="connsiteX30" fmla="*/ 525109 w 540885"/>
              <a:gd name="connsiteY30" fmla="*/ 277063 h 504826"/>
              <a:gd name="connsiteX31" fmla="*/ 486233 w 540885"/>
              <a:gd name="connsiteY31" fmla="*/ 288472 h 504826"/>
              <a:gd name="connsiteX32" fmla="*/ 448484 w 540885"/>
              <a:gd name="connsiteY32" fmla="*/ 288472 h 504826"/>
              <a:gd name="connsiteX33" fmla="*/ 373830 w 540885"/>
              <a:gd name="connsiteY33" fmla="*/ 252413 h 504826"/>
              <a:gd name="connsiteX34" fmla="*/ 396649 w 540885"/>
              <a:gd name="connsiteY34" fmla="*/ 180296 h 504826"/>
              <a:gd name="connsiteX35" fmla="*/ 395240 w 540885"/>
              <a:gd name="connsiteY35" fmla="*/ 161703 h 504826"/>
              <a:gd name="connsiteX36" fmla="*/ 432708 w 540885"/>
              <a:gd name="connsiteY36" fmla="*/ 168182 h 504826"/>
              <a:gd name="connsiteX37" fmla="*/ 466231 w 540885"/>
              <a:gd name="connsiteY37" fmla="*/ 162125 h 504826"/>
              <a:gd name="connsiteX38" fmla="*/ 493698 w 540885"/>
              <a:gd name="connsiteY38" fmla="*/ 150153 h 504826"/>
              <a:gd name="connsiteX39" fmla="*/ 505953 w 540885"/>
              <a:gd name="connsiteY39" fmla="*/ 144237 h 504826"/>
              <a:gd name="connsiteX40" fmla="*/ 34932 w 540885"/>
              <a:gd name="connsiteY40" fmla="*/ 144237 h 504826"/>
              <a:gd name="connsiteX41" fmla="*/ 47187 w 540885"/>
              <a:gd name="connsiteY41" fmla="*/ 150153 h 504826"/>
              <a:gd name="connsiteX42" fmla="*/ 74653 w 540885"/>
              <a:gd name="connsiteY42" fmla="*/ 162125 h 504826"/>
              <a:gd name="connsiteX43" fmla="*/ 108176 w 540885"/>
              <a:gd name="connsiteY43" fmla="*/ 168182 h 504826"/>
              <a:gd name="connsiteX44" fmla="*/ 145644 w 540885"/>
              <a:gd name="connsiteY44" fmla="*/ 161703 h 504826"/>
              <a:gd name="connsiteX45" fmla="*/ 144235 w 540885"/>
              <a:gd name="connsiteY45" fmla="*/ 180296 h 504826"/>
              <a:gd name="connsiteX46" fmla="*/ 167054 w 540885"/>
              <a:gd name="connsiteY46" fmla="*/ 252413 h 504826"/>
              <a:gd name="connsiteX47" fmla="*/ 92401 w 540885"/>
              <a:gd name="connsiteY47" fmla="*/ 288472 h 504826"/>
              <a:gd name="connsiteX48" fmla="*/ 54652 w 540885"/>
              <a:gd name="connsiteY48" fmla="*/ 288472 h 504826"/>
              <a:gd name="connsiteX49" fmla="*/ 15776 w 540885"/>
              <a:gd name="connsiteY49" fmla="*/ 277063 h 504826"/>
              <a:gd name="connsiteX50" fmla="*/ 0 w 540885"/>
              <a:gd name="connsiteY50" fmla="*/ 243680 h 504826"/>
              <a:gd name="connsiteX51" fmla="*/ 34932 w 540885"/>
              <a:gd name="connsiteY51" fmla="*/ 144237 h 504826"/>
              <a:gd name="connsiteX52" fmla="*/ 270442 w 540885"/>
              <a:gd name="connsiteY52" fmla="*/ 72119 h 504826"/>
              <a:gd name="connsiteX53" fmla="*/ 346926 w 540885"/>
              <a:gd name="connsiteY53" fmla="*/ 103811 h 504826"/>
              <a:gd name="connsiteX54" fmla="*/ 378619 w 540885"/>
              <a:gd name="connsiteY54" fmla="*/ 180296 h 504826"/>
              <a:gd name="connsiteX55" fmla="*/ 346926 w 540885"/>
              <a:gd name="connsiteY55" fmla="*/ 256780 h 504826"/>
              <a:gd name="connsiteX56" fmla="*/ 270442 w 540885"/>
              <a:gd name="connsiteY56" fmla="*/ 288472 h 504826"/>
              <a:gd name="connsiteX57" fmla="*/ 193957 w 540885"/>
              <a:gd name="connsiteY57" fmla="*/ 256780 h 504826"/>
              <a:gd name="connsiteX58" fmla="*/ 162265 w 540885"/>
              <a:gd name="connsiteY58" fmla="*/ 180296 h 504826"/>
              <a:gd name="connsiteX59" fmla="*/ 193957 w 540885"/>
              <a:gd name="connsiteY59" fmla="*/ 103811 h 504826"/>
              <a:gd name="connsiteX60" fmla="*/ 270442 w 540885"/>
              <a:gd name="connsiteY60" fmla="*/ 72119 h 504826"/>
              <a:gd name="connsiteX61" fmla="*/ 432707 w 540885"/>
              <a:gd name="connsiteY61" fmla="*/ 0 h 504826"/>
              <a:gd name="connsiteX62" fmla="*/ 483697 w 540885"/>
              <a:gd name="connsiteY62" fmla="*/ 21128 h 504826"/>
              <a:gd name="connsiteX63" fmla="*/ 504825 w 540885"/>
              <a:gd name="connsiteY63" fmla="*/ 72118 h 504826"/>
              <a:gd name="connsiteX64" fmla="*/ 483697 w 540885"/>
              <a:gd name="connsiteY64" fmla="*/ 123108 h 504826"/>
              <a:gd name="connsiteX65" fmla="*/ 432707 w 540885"/>
              <a:gd name="connsiteY65" fmla="*/ 144236 h 504826"/>
              <a:gd name="connsiteX66" fmla="*/ 381717 w 540885"/>
              <a:gd name="connsiteY66" fmla="*/ 123108 h 504826"/>
              <a:gd name="connsiteX67" fmla="*/ 360589 w 540885"/>
              <a:gd name="connsiteY67" fmla="*/ 72118 h 504826"/>
              <a:gd name="connsiteX68" fmla="*/ 381717 w 540885"/>
              <a:gd name="connsiteY68" fmla="*/ 21128 h 504826"/>
              <a:gd name="connsiteX69" fmla="*/ 432707 w 540885"/>
              <a:gd name="connsiteY69" fmla="*/ 0 h 504826"/>
              <a:gd name="connsiteX70" fmla="*/ 108176 w 540885"/>
              <a:gd name="connsiteY70" fmla="*/ 0 h 504826"/>
              <a:gd name="connsiteX71" fmla="*/ 159167 w 540885"/>
              <a:gd name="connsiteY71" fmla="*/ 21128 h 504826"/>
              <a:gd name="connsiteX72" fmla="*/ 180295 w 540885"/>
              <a:gd name="connsiteY72" fmla="*/ 72118 h 504826"/>
              <a:gd name="connsiteX73" fmla="*/ 159167 w 540885"/>
              <a:gd name="connsiteY73" fmla="*/ 123108 h 504826"/>
              <a:gd name="connsiteX74" fmla="*/ 108176 w 540885"/>
              <a:gd name="connsiteY74" fmla="*/ 144236 h 504826"/>
              <a:gd name="connsiteX75" fmla="*/ 57187 w 540885"/>
              <a:gd name="connsiteY75" fmla="*/ 123108 h 504826"/>
              <a:gd name="connsiteX76" fmla="*/ 36059 w 540885"/>
              <a:gd name="connsiteY76" fmla="*/ 72118 h 504826"/>
              <a:gd name="connsiteX77" fmla="*/ 57187 w 540885"/>
              <a:gd name="connsiteY77" fmla="*/ 21128 h 504826"/>
              <a:gd name="connsiteX78" fmla="*/ 108176 w 540885"/>
              <a:gd name="connsiteY78" fmla="*/ 0 h 5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0885" h="504826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rgbClr val="2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1"/>
          </a:p>
        </p:txBody>
      </p:sp>
      <p:pic>
        <p:nvPicPr>
          <p:cNvPr id="80" name="Picture 7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55142" y="4188205"/>
            <a:ext cx="373064" cy="227984"/>
          </a:xfrm>
          <a:prstGeom prst="rect">
            <a:avLst/>
          </a:prstGeom>
        </p:spPr>
      </p:pic>
      <p:sp>
        <p:nvSpPr>
          <p:cNvPr id="42" name="TextBox 46">
            <a:extLst>
              <a:ext uri="{FF2B5EF4-FFF2-40B4-BE49-F238E27FC236}">
                <a16:creationId xmlns:a16="http://schemas.microsoft.com/office/drawing/2014/main" id="{9F5C9C7C-848C-4D8A-A991-BFD014D1709A}"/>
              </a:ext>
            </a:extLst>
          </p:cNvPr>
          <p:cNvSpPr txBox="1"/>
          <p:nvPr/>
        </p:nvSpPr>
        <p:spPr>
          <a:xfrm>
            <a:off x="2460480" y="382432"/>
            <a:ext cx="1919557" cy="2509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Sexto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 </a:t>
            </a:r>
          </a:p>
        </p:txBody>
      </p:sp>
      <p:sp>
        <p:nvSpPr>
          <p:cNvPr id="72" name="Rectangle 71"/>
          <p:cNvSpPr/>
          <p:nvPr/>
        </p:nvSpPr>
        <p:spPr>
          <a:xfrm>
            <a:off x="4475120" y="4209860"/>
            <a:ext cx="2127766" cy="1908000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4465429" y="4528488"/>
            <a:ext cx="18281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dirty="0">
                <a:cs typeface="Arial" pitchFamily="34" charset="0"/>
              </a:rPr>
              <a:t>Libro de texto</a:t>
            </a:r>
          </a:p>
          <a:p>
            <a:r>
              <a:rPr lang="es-MX" sz="800" dirty="0">
                <a:cs typeface="Arial" pitchFamily="34" charset="0"/>
              </a:rPr>
              <a:t>Radar </a:t>
            </a:r>
            <a:r>
              <a:rPr lang="es-MX" sz="800" dirty="0" err="1">
                <a:cs typeface="Arial" pitchFamily="34" charset="0"/>
              </a:rPr>
              <a:t>Stragile</a:t>
            </a:r>
            <a:endParaRPr lang="es-MX" sz="800" dirty="0">
              <a:cs typeface="Arial" pitchFamily="34" charset="0"/>
            </a:endParaRPr>
          </a:p>
          <a:p>
            <a:r>
              <a:rPr lang="es-MX" sz="800" dirty="0">
                <a:cs typeface="Arial" pitchFamily="34" charset="0"/>
              </a:rPr>
              <a:t>herramienta </a:t>
            </a:r>
            <a:r>
              <a:rPr lang="es-MX" sz="800" dirty="0" err="1">
                <a:cs typeface="Arial" pitchFamily="34" charset="0"/>
              </a:rPr>
              <a:t>Customer</a:t>
            </a:r>
            <a:r>
              <a:rPr lang="es-MX" sz="800" dirty="0">
                <a:cs typeface="Arial" pitchFamily="34" charset="0"/>
              </a:rPr>
              <a:t> </a:t>
            </a:r>
            <a:r>
              <a:rPr lang="es-MX" sz="800" dirty="0" err="1">
                <a:cs typeface="Arial" pitchFamily="34" charset="0"/>
              </a:rPr>
              <a:t>Journey</a:t>
            </a:r>
            <a:r>
              <a:rPr lang="es-MX" sz="800" dirty="0">
                <a:cs typeface="Arial" pitchFamily="34" charset="0"/>
              </a:rPr>
              <a:t> </a:t>
            </a:r>
            <a:r>
              <a:rPr lang="es-MX" sz="800" dirty="0" err="1">
                <a:cs typeface="Arial" pitchFamily="34" charset="0"/>
              </a:rPr>
              <a:t>Canvas</a:t>
            </a:r>
            <a:endParaRPr lang="es-MX" sz="800" dirty="0">
              <a:cs typeface="Arial" pitchFamily="34" charset="0"/>
            </a:endParaRPr>
          </a:p>
          <a:p>
            <a:endParaRPr lang="es-MX" sz="800" dirty="0">
              <a:cs typeface="Arial" pitchFamily="34" charset="0"/>
            </a:endParaRPr>
          </a:p>
          <a:p>
            <a:endParaRPr lang="es-MX" sz="800" dirty="0">
              <a:cs typeface="Arial" pitchFamily="34" charset="0"/>
            </a:endParaRPr>
          </a:p>
          <a:p>
            <a:endParaRPr lang="es-MX" sz="800" dirty="0">
              <a:cs typeface="Arial" pitchFamily="34" charset="0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4486462" y="4191775"/>
            <a:ext cx="1926709" cy="371491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>
                <a:solidFill>
                  <a:srgbClr val="00B0F0"/>
                </a:solidFill>
                <a:cs typeface="Arial" pitchFamily="34" charset="0"/>
              </a:rPr>
              <a:t>Recursos y tecnología</a:t>
            </a:r>
            <a:endParaRPr lang="en-US" sz="1400" dirty="0">
              <a:solidFill>
                <a:srgbClr val="00B0F0"/>
              </a:solidFill>
              <a:cs typeface="Arial" pitchFamily="34" charset="0"/>
            </a:endParaRPr>
          </a:p>
          <a:p>
            <a:endParaRPr lang="en-US" sz="1400" dirty="0">
              <a:solidFill>
                <a:srgbClr val="00B0F0"/>
              </a:solidFill>
              <a:cs typeface="Arial" pitchFamily="34" charset="0"/>
            </a:endParaRPr>
          </a:p>
          <a:p>
            <a:r>
              <a:rPr lang="en-US" sz="1400" dirty="0">
                <a:solidFill>
                  <a:srgbClr val="00B0F0"/>
                </a:solidFill>
                <a:cs typeface="Arial" pitchFamily="34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09320" y="1062999"/>
            <a:ext cx="2303636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/>
              <a:t>• Reconocer los aspectos fundamentales y las principales características de cada una de las etapas de los ciclos de vida que tiene una organización, además de identificar los problemas y oportunidades de desarrollo de las organizaciones en función de la etapa del ciclo de vida en el que se encuentren.</a:t>
            </a:r>
          </a:p>
          <a:p>
            <a:endParaRPr lang="es-MX" sz="800" dirty="0"/>
          </a:p>
          <a:p>
            <a:r>
              <a:rPr lang="es-MX" sz="700" b="1" dirty="0"/>
              <a:t>Etapa 1. Semana 2 a la 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/>
              <a:t>Reconocer los aspectos fundamentales y las principales características de cada una de las etapas de los ciclos de vida que tiene una organización.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/>
              <a:t>Reconocer el mercado objetivo y atender sus  necesidades y motivaciones.</a:t>
            </a:r>
          </a:p>
          <a:p>
            <a:endParaRPr lang="es-MX" sz="700" dirty="0"/>
          </a:p>
          <a:p>
            <a:r>
              <a:rPr lang="es-MX" sz="700" b="1" dirty="0"/>
              <a:t>Etapa 2. Semana 5 a la 6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/>
              <a:t>Desarrollar alternativas de solución creativas que estimulen conductas positivas del mercado al que se va dirigido.</a:t>
            </a:r>
          </a:p>
          <a:p>
            <a:endParaRPr lang="es-MX" sz="700" dirty="0"/>
          </a:p>
          <a:p>
            <a:r>
              <a:rPr lang="es-MX" sz="700" b="1" dirty="0"/>
              <a:t>Etapa 3. Semana 7 a la 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/>
              <a:t>Diseñar las estrategias más apropiadas para la entrega de la propuesta de valor.</a:t>
            </a:r>
          </a:p>
          <a:p>
            <a:endParaRPr lang="es-MX" sz="700" dirty="0"/>
          </a:p>
          <a:p>
            <a:r>
              <a:rPr lang="es-MX" sz="700" b="1" dirty="0"/>
              <a:t>Etapa 4. semana 9 a la 12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/>
              <a:t>Realiza la integración del proyecto (Etapa 1, 2 y 3) y estrategias y conclusiones.</a:t>
            </a:r>
          </a:p>
          <a:p>
            <a:endParaRPr lang="es-MX" sz="800" dirty="0"/>
          </a:p>
          <a:p>
            <a:endParaRPr lang="es-MX" sz="800" dirty="0"/>
          </a:p>
        </p:txBody>
      </p:sp>
      <p:sp>
        <p:nvSpPr>
          <p:cNvPr id="68" name="TextBox 67"/>
          <p:cNvSpPr txBox="1"/>
          <p:nvPr/>
        </p:nvSpPr>
        <p:spPr>
          <a:xfrm>
            <a:off x="6120984" y="5429115"/>
            <a:ext cx="4816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sp>
        <p:nvSpPr>
          <p:cNvPr id="6" name="TextBox 42">
            <a:extLst>
              <a:ext uri="{FF2B5EF4-FFF2-40B4-BE49-F238E27FC236}">
                <a16:creationId xmlns:a16="http://schemas.microsoft.com/office/drawing/2014/main" id="{72470109-3ADF-D7FE-9CCA-970C0EE53DD8}"/>
              </a:ext>
            </a:extLst>
          </p:cNvPr>
          <p:cNvSpPr txBox="1"/>
          <p:nvPr/>
        </p:nvSpPr>
        <p:spPr>
          <a:xfrm>
            <a:off x="756401" y="13302"/>
            <a:ext cx="1605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71C2"/>
                </a:solidFill>
              </a:rPr>
              <a:t>Canvas de diseño </a:t>
            </a:r>
          </a:p>
          <a:p>
            <a:r>
              <a:rPr lang="en-US" sz="1200" b="1" dirty="0" err="1">
                <a:solidFill>
                  <a:srgbClr val="FFC000"/>
                </a:solidFill>
              </a:rPr>
              <a:t>Aprendizaje</a:t>
            </a:r>
            <a:r>
              <a:rPr lang="en-US" sz="1200" b="1" dirty="0">
                <a:solidFill>
                  <a:srgbClr val="FFC000"/>
                </a:solidFill>
              </a:rPr>
              <a:t> </a:t>
            </a:r>
            <a:r>
              <a:rPr lang="en-US" sz="1200" b="1" dirty="0" err="1">
                <a:solidFill>
                  <a:srgbClr val="FFC000"/>
                </a:solidFill>
              </a:rPr>
              <a:t>Basado</a:t>
            </a:r>
            <a:r>
              <a:rPr lang="en-US" sz="1200" b="1" dirty="0">
                <a:solidFill>
                  <a:srgbClr val="FFC000"/>
                </a:solidFill>
              </a:rPr>
              <a:t> en </a:t>
            </a:r>
            <a:r>
              <a:rPr lang="en-US" sz="1200" b="1" dirty="0" err="1">
                <a:solidFill>
                  <a:srgbClr val="FFC000"/>
                </a:solidFill>
              </a:rPr>
              <a:t>Proyectos</a:t>
            </a:r>
            <a:endParaRPr lang="en-US" sz="1200" b="1" dirty="0">
              <a:solidFill>
                <a:srgbClr val="FFC000"/>
              </a:solidFill>
            </a:endParaRPr>
          </a:p>
        </p:txBody>
      </p:sp>
      <p:pic>
        <p:nvPicPr>
          <p:cNvPr id="11" name="Gráfico 10" descr="Plano con relleno sólido">
            <a:extLst>
              <a:ext uri="{FF2B5EF4-FFF2-40B4-BE49-F238E27FC236}">
                <a16:creationId xmlns:a16="http://schemas.microsoft.com/office/drawing/2014/main" id="{CC5AE6B9-AF48-8B2E-9398-CCDE13165DF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28600" y="105447"/>
            <a:ext cx="527801" cy="527801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32225A8B-82CE-7677-6428-796BABB0CB41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  <p:extLst>
      <p:ext uri="{BB962C8B-B14F-4D97-AF65-F5344CB8AC3E}">
        <p14:creationId xmlns:p14="http://schemas.microsoft.com/office/powerpoint/2010/main" val="2238486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82"/>
          <p:cNvSpPr/>
          <p:nvPr/>
        </p:nvSpPr>
        <p:spPr>
          <a:xfrm>
            <a:off x="6481426" y="4223632"/>
            <a:ext cx="2267460" cy="1928635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2133600" y="4196088"/>
            <a:ext cx="2340864" cy="1956816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02420" y="4196088"/>
            <a:ext cx="1843088" cy="1956816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6629400" y="2531204"/>
            <a:ext cx="2124075" cy="1678846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6629400" y="683234"/>
            <a:ext cx="2119486" cy="1849981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4419600" y="686898"/>
            <a:ext cx="2214648" cy="3522962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2127917" y="683234"/>
            <a:ext cx="2345716" cy="3526627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04801" y="686898"/>
            <a:ext cx="1833128" cy="3522962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ounded Rectangle 61"/>
          <p:cNvSpPr/>
          <p:nvPr/>
        </p:nvSpPr>
        <p:spPr>
          <a:xfrm>
            <a:off x="2152272" y="4254180"/>
            <a:ext cx="1296749" cy="579193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>
                <a:solidFill>
                  <a:srgbClr val="00B0F0"/>
                </a:solidFill>
                <a:cs typeface="Arial" pitchFamily="34" charset="0"/>
              </a:rPr>
              <a:t>Riesgos </a:t>
            </a:r>
          </a:p>
          <a:p>
            <a:r>
              <a:rPr lang="en-US" sz="1400" b="1" dirty="0">
                <a:solidFill>
                  <a:srgbClr val="00B0F0"/>
                </a:solidFill>
                <a:cs typeface="Arial" pitchFamily="34" charset="0"/>
              </a:rPr>
              <a:t>potenciales</a:t>
            </a:r>
            <a:endParaRPr lang="en-US" sz="1400" dirty="0">
              <a:solidFill>
                <a:srgbClr val="00B0F0"/>
              </a:solidFill>
              <a:cs typeface="Arial" pitchFamily="34" charset="0"/>
            </a:endParaRPr>
          </a:p>
          <a:p>
            <a:endParaRPr lang="es-MX" sz="1400" b="1" dirty="0">
              <a:solidFill>
                <a:srgbClr val="00B0F0"/>
              </a:solidFill>
              <a:cs typeface="Arial" pitchFamily="34" charset="0"/>
            </a:endParaRPr>
          </a:p>
          <a:p>
            <a:endParaRPr lang="es-MX" sz="1400" b="1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673530" y="715210"/>
            <a:ext cx="1490829" cy="40915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Resultado final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6673530" y="2533215"/>
            <a:ext cx="1278269" cy="551241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Evidencias de competencia</a:t>
            </a:r>
          </a:p>
          <a:p>
            <a:endParaRPr lang="es-MX" sz="1400" b="1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04799" y="4239933"/>
            <a:ext cx="996125" cy="55772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Socio </a:t>
            </a:r>
          </a:p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formador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04799" y="756980"/>
            <a:ext cx="1828052" cy="36893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Subcompetencias </a:t>
            </a:r>
          </a:p>
          <a:p>
            <a:endParaRPr lang="es-MX" sz="1400" dirty="0">
              <a:solidFill>
                <a:srgbClr val="00B0F0"/>
              </a:solidFill>
              <a:cs typeface="Arial" pitchFamily="34" charset="0"/>
            </a:endParaRPr>
          </a:p>
          <a:p>
            <a:endParaRPr lang="en-US" sz="1400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582128" y="4191775"/>
            <a:ext cx="1031838" cy="371491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>
                <a:solidFill>
                  <a:srgbClr val="00B0F0"/>
                </a:solidFill>
                <a:cs typeface="Arial" pitchFamily="34" charset="0"/>
              </a:rPr>
              <a:t>Evaluación</a:t>
            </a:r>
            <a:endParaRPr lang="en-US" sz="1400" dirty="0">
              <a:solidFill>
                <a:srgbClr val="00B0F0"/>
              </a:solidFill>
              <a:cs typeface="Arial" pitchFamily="34" charset="0"/>
            </a:endParaRPr>
          </a:p>
          <a:p>
            <a:endParaRPr lang="en-US" sz="1400" dirty="0">
              <a:solidFill>
                <a:srgbClr val="00B0F0"/>
              </a:solidFill>
              <a:cs typeface="Arial" pitchFamily="34" charset="0"/>
            </a:endParaRPr>
          </a:p>
          <a:p>
            <a:r>
              <a:rPr lang="en-US" sz="1400" dirty="0">
                <a:solidFill>
                  <a:srgbClr val="00B0F0"/>
                </a:solidFill>
                <a:cs typeface="Arial" pitchFamily="34" charset="0"/>
              </a:rPr>
              <a:t>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04800" y="683234"/>
            <a:ext cx="8444086" cy="5469033"/>
          </a:xfrm>
          <a:prstGeom prst="roundRect">
            <a:avLst>
              <a:gd name="adj" fmla="val 0"/>
            </a:avLst>
          </a:prstGeom>
          <a:noFill/>
          <a:ln w="22225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44" indent="-112711"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486401" y="728247"/>
            <a:ext cx="1416821" cy="403829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Contenidos</a:t>
            </a:r>
            <a:endParaRPr lang="es-MX" sz="1400" dirty="0">
              <a:solidFill>
                <a:srgbClr val="00B0F0"/>
              </a:solidFill>
              <a:cs typeface="Arial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434" y="811973"/>
            <a:ext cx="212737" cy="23637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4452" y="4339683"/>
            <a:ext cx="347225" cy="294386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1676760" y="3499601"/>
            <a:ext cx="5290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025104" y="5429115"/>
            <a:ext cx="4816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8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298406" y="5449189"/>
            <a:ext cx="6194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6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2152272" y="728083"/>
            <a:ext cx="1599856" cy="390939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El proyecto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281986" y="1841625"/>
            <a:ext cx="6703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4</a:t>
            </a:r>
          </a:p>
        </p:txBody>
      </p:sp>
      <p:pic>
        <p:nvPicPr>
          <p:cNvPr id="1030" name="Picture 6" descr="Resultado de imagen para idea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571" y="701866"/>
            <a:ext cx="364937" cy="36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48544" y="759679"/>
            <a:ext cx="348563" cy="306495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48400" y="773403"/>
            <a:ext cx="365963" cy="292771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7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97989" y="2634331"/>
            <a:ext cx="294636" cy="167639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3988882" y="3477909"/>
            <a:ext cx="51126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2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281986" y="3451990"/>
            <a:ext cx="5719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5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206389" y="3477909"/>
            <a:ext cx="5948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3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677713" y="5412666"/>
            <a:ext cx="4816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9</a:t>
            </a:r>
          </a:p>
        </p:txBody>
      </p:sp>
      <p:sp>
        <p:nvSpPr>
          <p:cNvPr id="79" name="Freeform 78"/>
          <p:cNvSpPr/>
          <p:nvPr/>
        </p:nvSpPr>
        <p:spPr>
          <a:xfrm>
            <a:off x="1805198" y="4391448"/>
            <a:ext cx="272192" cy="295675"/>
          </a:xfrm>
          <a:custGeom>
            <a:avLst/>
            <a:gdLst>
              <a:gd name="connsiteX0" fmla="*/ 169590 w 540885"/>
              <a:gd name="connsiteY0" fmla="*/ 270443 h 504826"/>
              <a:gd name="connsiteX1" fmla="*/ 181704 w 540885"/>
              <a:gd name="connsiteY1" fmla="*/ 276500 h 504826"/>
              <a:gd name="connsiteX2" fmla="*/ 202269 w 540885"/>
              <a:gd name="connsiteY2" fmla="*/ 290022 h 504826"/>
              <a:gd name="connsiteX3" fmla="*/ 232412 w 540885"/>
              <a:gd name="connsiteY3" fmla="*/ 303544 h 504826"/>
              <a:gd name="connsiteX4" fmla="*/ 270443 w 540885"/>
              <a:gd name="connsiteY4" fmla="*/ 309601 h 504826"/>
              <a:gd name="connsiteX5" fmla="*/ 308473 w 540885"/>
              <a:gd name="connsiteY5" fmla="*/ 303544 h 504826"/>
              <a:gd name="connsiteX6" fmla="*/ 338617 w 540885"/>
              <a:gd name="connsiteY6" fmla="*/ 290022 h 504826"/>
              <a:gd name="connsiteX7" fmla="*/ 359181 w 540885"/>
              <a:gd name="connsiteY7" fmla="*/ 276500 h 504826"/>
              <a:gd name="connsiteX8" fmla="*/ 371295 w 540885"/>
              <a:gd name="connsiteY8" fmla="*/ 270443 h 504826"/>
              <a:gd name="connsiteX9" fmla="*/ 402705 w 540885"/>
              <a:gd name="connsiteY9" fmla="*/ 276077 h 504826"/>
              <a:gd name="connsiteX10" fmla="*/ 426792 w 540885"/>
              <a:gd name="connsiteY10" fmla="*/ 291149 h 504826"/>
              <a:gd name="connsiteX11" fmla="*/ 444258 w 540885"/>
              <a:gd name="connsiteY11" fmla="*/ 313967 h 504826"/>
              <a:gd name="connsiteX12" fmla="*/ 456371 w 540885"/>
              <a:gd name="connsiteY12" fmla="*/ 341434 h 504826"/>
              <a:gd name="connsiteX13" fmla="*/ 463837 w 540885"/>
              <a:gd name="connsiteY13" fmla="*/ 372000 h 504826"/>
              <a:gd name="connsiteX14" fmla="*/ 467781 w 540885"/>
              <a:gd name="connsiteY14" fmla="*/ 402706 h 504826"/>
              <a:gd name="connsiteX15" fmla="*/ 468767 w 540885"/>
              <a:gd name="connsiteY15" fmla="*/ 431863 h 504826"/>
              <a:gd name="connsiteX16" fmla="*/ 448202 w 540885"/>
              <a:gd name="connsiteY16" fmla="*/ 485247 h 504826"/>
              <a:gd name="connsiteX17" fmla="*/ 393550 w 540885"/>
              <a:gd name="connsiteY17" fmla="*/ 504826 h 504826"/>
              <a:gd name="connsiteX18" fmla="*/ 147335 w 540885"/>
              <a:gd name="connsiteY18" fmla="*/ 504826 h 504826"/>
              <a:gd name="connsiteX19" fmla="*/ 92683 w 540885"/>
              <a:gd name="connsiteY19" fmla="*/ 485247 h 504826"/>
              <a:gd name="connsiteX20" fmla="*/ 72118 w 540885"/>
              <a:gd name="connsiteY20" fmla="*/ 431863 h 504826"/>
              <a:gd name="connsiteX21" fmla="*/ 73104 w 540885"/>
              <a:gd name="connsiteY21" fmla="*/ 402706 h 504826"/>
              <a:gd name="connsiteX22" fmla="*/ 77049 w 540885"/>
              <a:gd name="connsiteY22" fmla="*/ 372000 h 504826"/>
              <a:gd name="connsiteX23" fmla="*/ 84514 w 540885"/>
              <a:gd name="connsiteY23" fmla="*/ 341434 h 504826"/>
              <a:gd name="connsiteX24" fmla="*/ 96628 w 540885"/>
              <a:gd name="connsiteY24" fmla="*/ 313967 h 504826"/>
              <a:gd name="connsiteX25" fmla="*/ 114093 w 540885"/>
              <a:gd name="connsiteY25" fmla="*/ 291149 h 504826"/>
              <a:gd name="connsiteX26" fmla="*/ 138180 w 540885"/>
              <a:gd name="connsiteY26" fmla="*/ 276077 h 504826"/>
              <a:gd name="connsiteX27" fmla="*/ 169590 w 540885"/>
              <a:gd name="connsiteY27" fmla="*/ 270443 h 504826"/>
              <a:gd name="connsiteX28" fmla="*/ 505953 w 540885"/>
              <a:gd name="connsiteY28" fmla="*/ 144237 h 504826"/>
              <a:gd name="connsiteX29" fmla="*/ 540885 w 540885"/>
              <a:gd name="connsiteY29" fmla="*/ 243680 h 504826"/>
              <a:gd name="connsiteX30" fmla="*/ 525109 w 540885"/>
              <a:gd name="connsiteY30" fmla="*/ 277063 h 504826"/>
              <a:gd name="connsiteX31" fmla="*/ 486233 w 540885"/>
              <a:gd name="connsiteY31" fmla="*/ 288472 h 504826"/>
              <a:gd name="connsiteX32" fmla="*/ 448484 w 540885"/>
              <a:gd name="connsiteY32" fmla="*/ 288472 h 504826"/>
              <a:gd name="connsiteX33" fmla="*/ 373830 w 540885"/>
              <a:gd name="connsiteY33" fmla="*/ 252413 h 504826"/>
              <a:gd name="connsiteX34" fmla="*/ 396649 w 540885"/>
              <a:gd name="connsiteY34" fmla="*/ 180296 h 504826"/>
              <a:gd name="connsiteX35" fmla="*/ 395240 w 540885"/>
              <a:gd name="connsiteY35" fmla="*/ 161703 h 504826"/>
              <a:gd name="connsiteX36" fmla="*/ 432708 w 540885"/>
              <a:gd name="connsiteY36" fmla="*/ 168182 h 504826"/>
              <a:gd name="connsiteX37" fmla="*/ 466231 w 540885"/>
              <a:gd name="connsiteY37" fmla="*/ 162125 h 504826"/>
              <a:gd name="connsiteX38" fmla="*/ 493698 w 540885"/>
              <a:gd name="connsiteY38" fmla="*/ 150153 h 504826"/>
              <a:gd name="connsiteX39" fmla="*/ 505953 w 540885"/>
              <a:gd name="connsiteY39" fmla="*/ 144237 h 504826"/>
              <a:gd name="connsiteX40" fmla="*/ 34932 w 540885"/>
              <a:gd name="connsiteY40" fmla="*/ 144237 h 504826"/>
              <a:gd name="connsiteX41" fmla="*/ 47187 w 540885"/>
              <a:gd name="connsiteY41" fmla="*/ 150153 h 504826"/>
              <a:gd name="connsiteX42" fmla="*/ 74653 w 540885"/>
              <a:gd name="connsiteY42" fmla="*/ 162125 h 504826"/>
              <a:gd name="connsiteX43" fmla="*/ 108176 w 540885"/>
              <a:gd name="connsiteY43" fmla="*/ 168182 h 504826"/>
              <a:gd name="connsiteX44" fmla="*/ 145644 w 540885"/>
              <a:gd name="connsiteY44" fmla="*/ 161703 h 504826"/>
              <a:gd name="connsiteX45" fmla="*/ 144235 w 540885"/>
              <a:gd name="connsiteY45" fmla="*/ 180296 h 504826"/>
              <a:gd name="connsiteX46" fmla="*/ 167054 w 540885"/>
              <a:gd name="connsiteY46" fmla="*/ 252413 h 504826"/>
              <a:gd name="connsiteX47" fmla="*/ 92401 w 540885"/>
              <a:gd name="connsiteY47" fmla="*/ 288472 h 504826"/>
              <a:gd name="connsiteX48" fmla="*/ 54652 w 540885"/>
              <a:gd name="connsiteY48" fmla="*/ 288472 h 504826"/>
              <a:gd name="connsiteX49" fmla="*/ 15776 w 540885"/>
              <a:gd name="connsiteY49" fmla="*/ 277063 h 504826"/>
              <a:gd name="connsiteX50" fmla="*/ 0 w 540885"/>
              <a:gd name="connsiteY50" fmla="*/ 243680 h 504826"/>
              <a:gd name="connsiteX51" fmla="*/ 34932 w 540885"/>
              <a:gd name="connsiteY51" fmla="*/ 144237 h 504826"/>
              <a:gd name="connsiteX52" fmla="*/ 270442 w 540885"/>
              <a:gd name="connsiteY52" fmla="*/ 72119 h 504826"/>
              <a:gd name="connsiteX53" fmla="*/ 346926 w 540885"/>
              <a:gd name="connsiteY53" fmla="*/ 103811 h 504826"/>
              <a:gd name="connsiteX54" fmla="*/ 378619 w 540885"/>
              <a:gd name="connsiteY54" fmla="*/ 180296 h 504826"/>
              <a:gd name="connsiteX55" fmla="*/ 346926 w 540885"/>
              <a:gd name="connsiteY55" fmla="*/ 256780 h 504826"/>
              <a:gd name="connsiteX56" fmla="*/ 270442 w 540885"/>
              <a:gd name="connsiteY56" fmla="*/ 288472 h 504826"/>
              <a:gd name="connsiteX57" fmla="*/ 193957 w 540885"/>
              <a:gd name="connsiteY57" fmla="*/ 256780 h 504826"/>
              <a:gd name="connsiteX58" fmla="*/ 162265 w 540885"/>
              <a:gd name="connsiteY58" fmla="*/ 180296 h 504826"/>
              <a:gd name="connsiteX59" fmla="*/ 193957 w 540885"/>
              <a:gd name="connsiteY59" fmla="*/ 103811 h 504826"/>
              <a:gd name="connsiteX60" fmla="*/ 270442 w 540885"/>
              <a:gd name="connsiteY60" fmla="*/ 72119 h 504826"/>
              <a:gd name="connsiteX61" fmla="*/ 432707 w 540885"/>
              <a:gd name="connsiteY61" fmla="*/ 0 h 504826"/>
              <a:gd name="connsiteX62" fmla="*/ 483697 w 540885"/>
              <a:gd name="connsiteY62" fmla="*/ 21128 h 504826"/>
              <a:gd name="connsiteX63" fmla="*/ 504825 w 540885"/>
              <a:gd name="connsiteY63" fmla="*/ 72118 h 504826"/>
              <a:gd name="connsiteX64" fmla="*/ 483697 w 540885"/>
              <a:gd name="connsiteY64" fmla="*/ 123108 h 504826"/>
              <a:gd name="connsiteX65" fmla="*/ 432707 w 540885"/>
              <a:gd name="connsiteY65" fmla="*/ 144236 h 504826"/>
              <a:gd name="connsiteX66" fmla="*/ 381717 w 540885"/>
              <a:gd name="connsiteY66" fmla="*/ 123108 h 504826"/>
              <a:gd name="connsiteX67" fmla="*/ 360589 w 540885"/>
              <a:gd name="connsiteY67" fmla="*/ 72118 h 504826"/>
              <a:gd name="connsiteX68" fmla="*/ 381717 w 540885"/>
              <a:gd name="connsiteY68" fmla="*/ 21128 h 504826"/>
              <a:gd name="connsiteX69" fmla="*/ 432707 w 540885"/>
              <a:gd name="connsiteY69" fmla="*/ 0 h 504826"/>
              <a:gd name="connsiteX70" fmla="*/ 108176 w 540885"/>
              <a:gd name="connsiteY70" fmla="*/ 0 h 504826"/>
              <a:gd name="connsiteX71" fmla="*/ 159167 w 540885"/>
              <a:gd name="connsiteY71" fmla="*/ 21128 h 504826"/>
              <a:gd name="connsiteX72" fmla="*/ 180295 w 540885"/>
              <a:gd name="connsiteY72" fmla="*/ 72118 h 504826"/>
              <a:gd name="connsiteX73" fmla="*/ 159167 w 540885"/>
              <a:gd name="connsiteY73" fmla="*/ 123108 h 504826"/>
              <a:gd name="connsiteX74" fmla="*/ 108176 w 540885"/>
              <a:gd name="connsiteY74" fmla="*/ 144236 h 504826"/>
              <a:gd name="connsiteX75" fmla="*/ 57187 w 540885"/>
              <a:gd name="connsiteY75" fmla="*/ 123108 h 504826"/>
              <a:gd name="connsiteX76" fmla="*/ 36059 w 540885"/>
              <a:gd name="connsiteY76" fmla="*/ 72118 h 504826"/>
              <a:gd name="connsiteX77" fmla="*/ 57187 w 540885"/>
              <a:gd name="connsiteY77" fmla="*/ 21128 h 504826"/>
              <a:gd name="connsiteX78" fmla="*/ 108176 w 540885"/>
              <a:gd name="connsiteY78" fmla="*/ 0 h 5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0885" h="504826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rgbClr val="2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1"/>
          </a:p>
        </p:txBody>
      </p:sp>
      <p:pic>
        <p:nvPicPr>
          <p:cNvPr id="80" name="Picture 7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55142" y="4188205"/>
            <a:ext cx="373064" cy="227984"/>
          </a:xfrm>
          <a:prstGeom prst="rect">
            <a:avLst/>
          </a:prstGeom>
        </p:spPr>
      </p:pic>
      <p:sp>
        <p:nvSpPr>
          <p:cNvPr id="72" name="Rectangle 71"/>
          <p:cNvSpPr/>
          <p:nvPr/>
        </p:nvSpPr>
        <p:spPr>
          <a:xfrm>
            <a:off x="4475120" y="4191000"/>
            <a:ext cx="2127766" cy="1940400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4486462" y="4191775"/>
            <a:ext cx="1926709" cy="371491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>
                <a:solidFill>
                  <a:srgbClr val="00B0F0"/>
                </a:solidFill>
                <a:cs typeface="Arial" pitchFamily="34" charset="0"/>
              </a:rPr>
              <a:t>Recursos y tecnología</a:t>
            </a:r>
            <a:endParaRPr lang="en-US" sz="1400" dirty="0">
              <a:solidFill>
                <a:srgbClr val="00B0F0"/>
              </a:solidFill>
              <a:cs typeface="Arial" pitchFamily="34" charset="0"/>
            </a:endParaRPr>
          </a:p>
          <a:p>
            <a:endParaRPr lang="en-US" sz="1400" dirty="0">
              <a:solidFill>
                <a:srgbClr val="00B0F0"/>
              </a:solidFill>
              <a:cs typeface="Arial" pitchFamily="34" charset="0"/>
            </a:endParaRPr>
          </a:p>
          <a:p>
            <a:r>
              <a:rPr lang="en-US" sz="1400" dirty="0">
                <a:solidFill>
                  <a:srgbClr val="00B0F0"/>
                </a:solidFill>
                <a:cs typeface="Arial" pitchFamily="34" charset="0"/>
              </a:rPr>
              <a:t>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120984" y="5429115"/>
            <a:ext cx="4816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sp>
        <p:nvSpPr>
          <p:cNvPr id="3" name="TextBox 42">
            <a:extLst>
              <a:ext uri="{FF2B5EF4-FFF2-40B4-BE49-F238E27FC236}">
                <a16:creationId xmlns:a16="http://schemas.microsoft.com/office/drawing/2014/main" id="{0C5DFA32-7BB9-AA35-3D64-978C701D52D4}"/>
              </a:ext>
            </a:extLst>
          </p:cNvPr>
          <p:cNvSpPr txBox="1"/>
          <p:nvPr/>
        </p:nvSpPr>
        <p:spPr>
          <a:xfrm>
            <a:off x="756401" y="13302"/>
            <a:ext cx="1605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71C2"/>
                </a:solidFill>
              </a:rPr>
              <a:t>Canvas de diseño </a:t>
            </a:r>
          </a:p>
          <a:p>
            <a:r>
              <a:rPr lang="en-US" sz="1200" b="1" dirty="0" err="1">
                <a:solidFill>
                  <a:srgbClr val="FFC000"/>
                </a:solidFill>
              </a:rPr>
              <a:t>Aprendizaje</a:t>
            </a:r>
            <a:r>
              <a:rPr lang="en-US" sz="1200" b="1" dirty="0">
                <a:solidFill>
                  <a:srgbClr val="FFC000"/>
                </a:solidFill>
              </a:rPr>
              <a:t> </a:t>
            </a:r>
            <a:r>
              <a:rPr lang="en-US" sz="1200" b="1" dirty="0" err="1">
                <a:solidFill>
                  <a:srgbClr val="FFC000"/>
                </a:solidFill>
              </a:rPr>
              <a:t>Basado</a:t>
            </a:r>
            <a:r>
              <a:rPr lang="en-US" sz="1200" b="1" dirty="0">
                <a:solidFill>
                  <a:srgbClr val="FFC000"/>
                </a:solidFill>
              </a:rPr>
              <a:t> en </a:t>
            </a:r>
            <a:r>
              <a:rPr lang="en-US" sz="1200" b="1" dirty="0" err="1">
                <a:solidFill>
                  <a:srgbClr val="FFC000"/>
                </a:solidFill>
              </a:rPr>
              <a:t>Proyectos</a:t>
            </a:r>
            <a:endParaRPr lang="en-US" sz="1200" b="1" dirty="0">
              <a:solidFill>
                <a:srgbClr val="FFC000"/>
              </a:solidFill>
            </a:endParaRPr>
          </a:p>
        </p:txBody>
      </p:sp>
      <p:sp>
        <p:nvSpPr>
          <p:cNvPr id="6" name="TextBox 46">
            <a:extLst>
              <a:ext uri="{FF2B5EF4-FFF2-40B4-BE49-F238E27FC236}">
                <a16:creationId xmlns:a16="http://schemas.microsoft.com/office/drawing/2014/main" id="{0C01F39E-B7A4-B225-2CA6-28FAFD909B02}"/>
              </a:ext>
            </a:extLst>
          </p:cNvPr>
          <p:cNvSpPr txBox="1"/>
          <p:nvPr/>
        </p:nvSpPr>
        <p:spPr>
          <a:xfrm>
            <a:off x="2746630" y="75475"/>
            <a:ext cx="1919557" cy="2509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Materia </a:t>
            </a:r>
          </a:p>
        </p:txBody>
      </p:sp>
      <p:sp>
        <p:nvSpPr>
          <p:cNvPr id="7" name="TextBox 70">
            <a:extLst>
              <a:ext uri="{FF2B5EF4-FFF2-40B4-BE49-F238E27FC236}">
                <a16:creationId xmlns:a16="http://schemas.microsoft.com/office/drawing/2014/main" id="{8D7CDDE1-1BD3-1A64-60F6-C1353F5E9543}"/>
              </a:ext>
            </a:extLst>
          </p:cNvPr>
          <p:cNvSpPr txBox="1"/>
          <p:nvPr/>
        </p:nvSpPr>
        <p:spPr>
          <a:xfrm>
            <a:off x="4756352" y="75476"/>
            <a:ext cx="3338836" cy="2482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Nombre del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docente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3">
            <a:extLst>
              <a:ext uri="{FF2B5EF4-FFF2-40B4-BE49-F238E27FC236}">
                <a16:creationId xmlns:a16="http://schemas.microsoft.com/office/drawing/2014/main" id="{669B0E01-112A-435F-16B6-AEF4CEE6ACEC}"/>
              </a:ext>
            </a:extLst>
          </p:cNvPr>
          <p:cNvSpPr txBox="1"/>
          <p:nvPr/>
        </p:nvSpPr>
        <p:spPr>
          <a:xfrm>
            <a:off x="4756353" y="378780"/>
            <a:ext cx="3338835" cy="2547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Nombre del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proyecto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46">
            <a:extLst>
              <a:ext uri="{FF2B5EF4-FFF2-40B4-BE49-F238E27FC236}">
                <a16:creationId xmlns:a16="http://schemas.microsoft.com/office/drawing/2014/main" id="{E04D75A6-9607-F69D-24FC-E96D038684F3}"/>
              </a:ext>
            </a:extLst>
          </p:cNvPr>
          <p:cNvSpPr txBox="1"/>
          <p:nvPr/>
        </p:nvSpPr>
        <p:spPr>
          <a:xfrm>
            <a:off x="2743200" y="383492"/>
            <a:ext cx="1919557" cy="2509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Semestre </a:t>
            </a:r>
          </a:p>
        </p:txBody>
      </p:sp>
      <p:pic>
        <p:nvPicPr>
          <p:cNvPr id="10" name="Gráfico 9" descr="Plano con relleno sólido">
            <a:extLst>
              <a:ext uri="{FF2B5EF4-FFF2-40B4-BE49-F238E27FC236}">
                <a16:creationId xmlns:a16="http://schemas.microsoft.com/office/drawing/2014/main" id="{F6AF4B5C-2962-40C7-3051-9408D4D3E04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28600" y="105447"/>
            <a:ext cx="527801" cy="527801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66EC94AC-D91A-CECD-D0B5-87F6ABE3DA8C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  <p:extLst>
      <p:ext uri="{BB962C8B-B14F-4D97-AF65-F5344CB8AC3E}">
        <p14:creationId xmlns:p14="http://schemas.microsoft.com/office/powerpoint/2010/main" val="1306376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90C1F38767E4E4E8F7C0F5DE03CE2FF" ma:contentTypeVersion="3" ma:contentTypeDescription="Crear nuevo documento." ma:contentTypeScope="" ma:versionID="eb8dc277ed6129e70b5564fdf81e96b3">
  <xsd:schema xmlns:xsd="http://www.w3.org/2001/XMLSchema" xmlns:xs="http://www.w3.org/2001/XMLSchema" xmlns:p="http://schemas.microsoft.com/office/2006/metadata/properties" xmlns:ns1="http://schemas.microsoft.com/sharepoint/v3" xmlns:ns2="2adb2dab-6459-403f-93cd-06ef94292f78" targetNamespace="http://schemas.microsoft.com/office/2006/metadata/properties" ma:root="true" ma:fieldsID="dbb485f804fdf8c69163a380a86c8c2b" ns1:_="" ns2:_="">
    <xsd:import namespace="http://schemas.microsoft.com/sharepoint/v3"/>
    <xsd:import namespace="2adb2dab-6459-403f-93cd-06ef94292f7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db2dab-6459-403f-93cd-06ef94292f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7EF0D0-F6B1-4508-8B79-8F4AF30E3A4D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27279E36-E46D-4B7B-987E-96D9DE88F4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E856A3-FA50-4E86-87B8-0B93B664B0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adb2dab-6459-403f-93cd-06ef94292f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2187</TotalTime>
  <Words>945</Words>
  <Application>Microsoft Office PowerPoint</Application>
  <PresentationFormat>On-screen Show (4:3)</PresentationFormat>
  <Paragraphs>201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Aminul Islam</dc:creator>
  <cp:lastModifiedBy>Laura Patricia Zepeda Orantes</cp:lastModifiedBy>
  <cp:revision>181</cp:revision>
  <cp:lastPrinted>2017-12-11T22:20:52Z</cp:lastPrinted>
  <dcterms:created xsi:type="dcterms:W3CDTF">2013-01-06T22:45:06Z</dcterms:created>
  <dcterms:modified xsi:type="dcterms:W3CDTF">2024-04-16T17:36:08Z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0x010100290C1F38767E4E4E8F7C0F5DE03CE2FF</vt:lpwstr>
  </property>
</Properties>
</file>