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7023100" cy="9309100"/>
  <p:embeddedFontLst>
    <p:embeddedFont>
      <p:font typeface="Montserrat" panose="00000500000000000000" pitchFamily="2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3C6994-FE30-455D-B5F3-F2A5438212EF}" v="4" dt="2023-10-01T22:43:48.1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432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8132" y="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4203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5d38f12efa_0_0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00" cy="41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7" name="Google Shape;137;g5d38f12ef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5d38f12efa_0_49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00" cy="41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7" name="Google Shape;187;g5d38f12efa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1"/>
          <p:cNvSpPr txBox="1">
            <a:spLocks noGrp="1"/>
          </p:cNvSpPr>
          <p:nvPr>
            <p:ph type="title"/>
          </p:nvPr>
        </p:nvSpPr>
        <p:spPr>
          <a:xfrm rot="5400000">
            <a:off x="4732337" y="2171705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5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1"/>
          </p:nvPr>
        </p:nvSpPr>
        <p:spPr>
          <a:xfrm>
            <a:off x="457200" y="1600205"/>
            <a:ext cx="8229600" cy="2819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457200" y="160020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648200" y="160020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body" idx="1"/>
          </p:nvPr>
        </p:nvSpPr>
        <p:spPr>
          <a:xfrm>
            <a:off x="3575050" y="273054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body" idx="1"/>
          </p:nvPr>
        </p:nvSpPr>
        <p:spPr>
          <a:xfrm rot="5400000">
            <a:off x="3162302" y="-1104897"/>
            <a:ext cx="2819396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creativecommons.org/licenses/by-sa/4.0/deed.es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5"/>
            <a:ext cx="8229600" cy="2819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Google Shape;12;p1">
            <a:extLst>
              <a:ext uri="{FF2B5EF4-FFF2-40B4-BE49-F238E27FC236}">
                <a16:creationId xmlns:a16="http://schemas.microsoft.com/office/drawing/2014/main" id="{5F640A4A-038D-98C6-3B93-365C6EC4F8FF}"/>
              </a:ext>
            </a:extLst>
          </p:cNvPr>
          <p:cNvSpPr txBox="1">
            <a:spLocks noGrp="1"/>
          </p:cNvSpPr>
          <p:nvPr>
            <p:ph type="dt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" name="Google Shape;13;p1">
            <a:extLst>
              <a:ext uri="{FF2B5EF4-FFF2-40B4-BE49-F238E27FC236}">
                <a16:creationId xmlns:a16="http://schemas.microsoft.com/office/drawing/2014/main" id="{64973B8B-1F93-F515-174A-EF3F0D6E1059}"/>
              </a:ext>
            </a:extLst>
          </p:cNvPr>
          <p:cNvSpPr txBox="1">
            <a:spLocks noGrp="1"/>
          </p:cNvSpPr>
          <p:nvPr>
            <p:ph type="ft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14;p1">
            <a:extLst>
              <a:ext uri="{FF2B5EF4-FFF2-40B4-BE49-F238E27FC236}">
                <a16:creationId xmlns:a16="http://schemas.microsoft.com/office/drawing/2014/main" id="{D3BEF36C-FD79-B802-EA12-7163E7C3B861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5" name="Google Shape;15;p1">
            <a:extLst>
              <a:ext uri="{FF2B5EF4-FFF2-40B4-BE49-F238E27FC236}">
                <a16:creationId xmlns:a16="http://schemas.microsoft.com/office/drawing/2014/main" id="{6BE2F263-47FE-1DC5-A279-1C8EC3BEBC6F}"/>
              </a:ext>
            </a:extLst>
          </p:cNvPr>
          <p:cNvSpPr txBox="1"/>
          <p:nvPr userDrawn="1"/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10-May-19</a:t>
            </a: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6;p1">
            <a:extLst>
              <a:ext uri="{FF2B5EF4-FFF2-40B4-BE49-F238E27FC236}">
                <a16:creationId xmlns:a16="http://schemas.microsoft.com/office/drawing/2014/main" id="{18A5AF61-178A-1FC8-77DD-A71D5FE0FB78}"/>
              </a:ext>
            </a:extLst>
          </p:cNvPr>
          <p:cNvSpPr txBox="1"/>
          <p:nvPr userDrawn="1"/>
        </p:nvSpPr>
        <p:spPr>
          <a:xfrm>
            <a:off x="5647357" y="635312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7;p1">
            <a:extLst>
              <a:ext uri="{FF2B5EF4-FFF2-40B4-BE49-F238E27FC236}">
                <a16:creationId xmlns:a16="http://schemas.microsoft.com/office/drawing/2014/main" id="{F2D944DF-3531-55E6-61F4-0DC144FC80E5}"/>
              </a:ext>
            </a:extLst>
          </p:cNvPr>
          <p:cNvSpPr/>
          <p:nvPr userDrawn="1"/>
        </p:nvSpPr>
        <p:spPr>
          <a:xfrm>
            <a:off x="0" y="6248569"/>
            <a:ext cx="9144000" cy="60943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Google Shape;22;p1">
            <a:extLst>
              <a:ext uri="{FF2B5EF4-FFF2-40B4-BE49-F238E27FC236}">
                <a16:creationId xmlns:a16="http://schemas.microsoft.com/office/drawing/2014/main" id="{9B6A54A3-6244-02E3-B140-11448E72BF78}"/>
              </a:ext>
            </a:extLst>
          </p:cNvPr>
          <p:cNvCxnSpPr/>
          <p:nvPr userDrawn="1"/>
        </p:nvCxnSpPr>
        <p:spPr>
          <a:xfrm>
            <a:off x="1543728" y="6332725"/>
            <a:ext cx="0" cy="432000"/>
          </a:xfrm>
          <a:prstGeom prst="straightConnector1">
            <a:avLst/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Google Shape;23;p1">
            <a:extLst>
              <a:ext uri="{FF2B5EF4-FFF2-40B4-BE49-F238E27FC236}">
                <a16:creationId xmlns:a16="http://schemas.microsoft.com/office/drawing/2014/main" id="{49804CAF-7B62-4A9E-9D55-F2863561DCB4}"/>
              </a:ext>
            </a:extLst>
          </p:cNvPr>
          <p:cNvSpPr/>
          <p:nvPr userDrawn="1"/>
        </p:nvSpPr>
        <p:spPr>
          <a:xfrm>
            <a:off x="6029491" y="6317893"/>
            <a:ext cx="2055093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8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Imagen 23" descr="Imagen que contiene Texto&#10;&#10;Descripción generada automáticamente">
            <a:extLst>
              <a:ext uri="{FF2B5EF4-FFF2-40B4-BE49-F238E27FC236}">
                <a16:creationId xmlns:a16="http://schemas.microsoft.com/office/drawing/2014/main" id="{4EA977A7-49C0-A6F6-F0D8-9F22F6A06C95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66936" y="6401408"/>
            <a:ext cx="1293441" cy="345508"/>
          </a:xfrm>
          <a:prstGeom prst="rect">
            <a:avLst/>
          </a:prstGeom>
        </p:spPr>
      </p:pic>
      <p:sp>
        <p:nvSpPr>
          <p:cNvPr id="25" name="Rectangle 7">
            <a:extLst>
              <a:ext uri="{FF2B5EF4-FFF2-40B4-BE49-F238E27FC236}">
                <a16:creationId xmlns:a16="http://schemas.microsoft.com/office/drawing/2014/main" id="{B52C6B6E-7724-4A92-22EE-A9FDE36809B1}"/>
              </a:ext>
            </a:extLst>
          </p:cNvPr>
          <p:cNvSpPr/>
          <p:nvPr userDrawn="1"/>
        </p:nvSpPr>
        <p:spPr>
          <a:xfrm>
            <a:off x="2572801" y="6298351"/>
            <a:ext cx="63899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(2023). Canvas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World Cafe [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PPT].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Estrategias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Aprendizaje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Activo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4.0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Dirección de Innovación Educativa y Aprendizaje Digital, Tecnológico de Monterrey. https://innovacioneducativa.tec.mx/es/recursos-pedagogicos/estrategias-de-aprendizaje-activo</a:t>
            </a:r>
          </a:p>
        </p:txBody>
      </p:sp>
      <p:pic>
        <p:nvPicPr>
          <p:cNvPr id="26" name="Imagen 25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D2CD3A59-C336-DC63-C272-2D22758D6AD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647745" y="6412317"/>
            <a:ext cx="899160" cy="316954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572EB2DC-9AA6-1CDE-401A-0389CEC62DFF}"/>
              </a:ext>
            </a:extLst>
          </p:cNvPr>
          <p:cNvSpPr txBox="1"/>
          <p:nvPr userDrawn="1"/>
        </p:nvSpPr>
        <p:spPr>
          <a:xfrm>
            <a:off x="2572801" y="6519187"/>
            <a:ext cx="65568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Adaptado del 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Business </a:t>
            </a:r>
            <a:r>
              <a:rPr lang="es-ES" sz="700" b="0" i="1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Canvas  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diseñado por Business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Foundry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AG</a:t>
            </a:r>
            <a:endParaRPr lang="es-ES" sz="7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/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obra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está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bajo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una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Licencia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1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Creative Commons 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Atribución-</a:t>
            </a:r>
            <a:r>
              <a:rPr lang="es-ES" sz="700" b="0" i="0" u="none" strike="noStrike" cap="none" dirty="0" err="1">
                <a:solidFill>
                  <a:schemeClr val="bg1"/>
                </a:solidFill>
                <a:latin typeface="Calibri"/>
                <a:cs typeface="Calibri"/>
                <a:sym typeface="Arial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CompartirIgual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4.0 International (CC BY-SA 4.0 DEED)</a:t>
            </a:r>
            <a:endParaRPr lang="es-ES" sz="700" b="0" i="0" u="none" strike="noStrike" cap="none" dirty="0">
              <a:solidFill>
                <a:schemeClr val="bg1"/>
              </a:solidFill>
              <a:latin typeface="Calibri"/>
              <a:cs typeface="Calibri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7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4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7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4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/>
          <p:nvPr/>
        </p:nvSpPr>
        <p:spPr>
          <a:xfrm>
            <a:off x="4416450" y="4705350"/>
            <a:ext cx="4332300" cy="1447500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2"/>
          <p:cNvSpPr/>
          <p:nvPr/>
        </p:nvSpPr>
        <p:spPr>
          <a:xfrm>
            <a:off x="4408575" y="683225"/>
            <a:ext cx="2216100" cy="2415900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2"/>
          <p:cNvSpPr/>
          <p:nvPr/>
        </p:nvSpPr>
        <p:spPr>
          <a:xfrm>
            <a:off x="301550" y="683225"/>
            <a:ext cx="1919400" cy="2218500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2"/>
          <p:cNvSpPr/>
          <p:nvPr/>
        </p:nvSpPr>
        <p:spPr>
          <a:xfrm>
            <a:off x="2392850" y="3409000"/>
            <a:ext cx="16863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lang="en-US" sz="700" b="0" i="0" u="none" strike="noStrike" cap="none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Se </a:t>
            </a:r>
            <a:r>
              <a:rPr lang="en-US" sz="700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definen </a:t>
            </a:r>
            <a:r>
              <a:rPr lang="en-US" sz="700" b="0" i="0" u="none" strike="noStrike" cap="none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las  acciones a tomar, incluyendo planeación con su calendario. </a:t>
            </a:r>
            <a:endParaRPr sz="700" b="0" i="0" u="none" strike="noStrike" cap="none">
              <a:solidFill>
                <a:schemeClr val="tx1"/>
              </a:solidFill>
              <a:latin typeface="+mn-l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2"/>
          <p:cNvSpPr/>
          <p:nvPr/>
        </p:nvSpPr>
        <p:spPr>
          <a:xfrm>
            <a:off x="4393879" y="734260"/>
            <a:ext cx="1654495" cy="40915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Antes del café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2"/>
          <p:cNvSpPr/>
          <p:nvPr/>
        </p:nvSpPr>
        <p:spPr>
          <a:xfrm>
            <a:off x="304799" y="756980"/>
            <a:ext cx="1828052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Subcompetencias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2"/>
          <p:cNvSpPr/>
          <p:nvPr/>
        </p:nvSpPr>
        <p:spPr>
          <a:xfrm>
            <a:off x="2346604" y="2890724"/>
            <a:ext cx="2047750" cy="3714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Siguientes sesiones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2"/>
          <p:cNvSpPr/>
          <p:nvPr/>
        </p:nvSpPr>
        <p:spPr>
          <a:xfrm>
            <a:off x="6645399" y="718722"/>
            <a:ext cx="2143001" cy="40382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Durante el café</a:t>
            </a:r>
            <a:endParaRPr sz="1400" b="1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" name="Google Shape;97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63784" y="761173"/>
            <a:ext cx="212737" cy="23637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2"/>
          <p:cNvSpPr txBox="1"/>
          <p:nvPr/>
        </p:nvSpPr>
        <p:spPr>
          <a:xfrm>
            <a:off x="1714860" y="2140701"/>
            <a:ext cx="5292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2"/>
          <p:cNvSpPr txBox="1"/>
          <p:nvPr/>
        </p:nvSpPr>
        <p:spPr>
          <a:xfrm>
            <a:off x="3872704" y="5352915"/>
            <a:ext cx="4818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2"/>
          <p:cNvSpPr txBox="1"/>
          <p:nvPr/>
        </p:nvSpPr>
        <p:spPr>
          <a:xfrm>
            <a:off x="8222206" y="5372989"/>
            <a:ext cx="6195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2"/>
          <p:cNvSpPr/>
          <p:nvPr/>
        </p:nvSpPr>
        <p:spPr>
          <a:xfrm>
            <a:off x="2222122" y="709033"/>
            <a:ext cx="1943478" cy="39093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2"/>
          <p:cNvSpPr txBox="1"/>
          <p:nvPr/>
        </p:nvSpPr>
        <p:spPr>
          <a:xfrm>
            <a:off x="8262936" y="2317875"/>
            <a:ext cx="6702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3" name="Google Shape;103;p12" descr="Resultado de imagen para idea ic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48272" y="765367"/>
            <a:ext cx="257028" cy="257028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2"/>
          <p:cNvSpPr/>
          <p:nvPr/>
        </p:nvSpPr>
        <p:spPr>
          <a:xfrm>
            <a:off x="2392850" y="1196400"/>
            <a:ext cx="1866900" cy="11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lang="en-US" sz="700" b="0" i="0" u="none" strike="noStrike" cap="none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Definir objetivo de la actividad, s</a:t>
            </a:r>
            <a:r>
              <a:rPr lang="en-US" sz="700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i</a:t>
            </a:r>
            <a:r>
              <a:rPr lang="en-US" sz="700" b="0" i="0" u="none" strike="noStrike" cap="none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 va en función de discusión de temas o temas que implican acciones.</a:t>
            </a:r>
            <a:endParaRPr sz="700" b="0" i="0" u="none" strike="noStrike" cap="none">
              <a:solidFill>
                <a:schemeClr val="tx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chemeClr val="tx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lang="en-US" sz="700" b="0" i="0" u="none" strike="noStrike" cap="none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Definir los temas a discutir y la cantidad de tiempo que se necesita para la actividad, así como la duración adecuada para las rondas de la conversación.</a:t>
            </a:r>
            <a:endParaRPr sz="800" b="0" i="0" u="none" strike="noStrike" cap="none">
              <a:solidFill>
                <a:schemeClr val="tx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2"/>
          <p:cNvSpPr/>
          <p:nvPr/>
        </p:nvSpPr>
        <p:spPr>
          <a:xfrm>
            <a:off x="6747375" y="1169375"/>
            <a:ext cx="1866900" cy="14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lang="en-US" sz="700" b="0" i="0" u="none" strike="noStrike" cap="none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Colocar las tarjetas con las preguntas a discutir en cada mesa.</a:t>
            </a:r>
            <a:endParaRPr sz="700" b="0" i="0" u="none" strike="noStrike" cap="none">
              <a:solidFill>
                <a:schemeClr val="tx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chemeClr val="tx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lang="en-US" sz="700" b="0" i="0" u="none" strike="noStrike" cap="none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Indicar quién será el primer anfitrión/viajero de la mesa.</a:t>
            </a:r>
            <a:endParaRPr sz="700" b="0" i="0" u="none" strike="noStrike" cap="none">
              <a:solidFill>
                <a:schemeClr val="tx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chemeClr val="tx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lang="en-US" sz="700" b="0" i="0" u="none" strike="noStrike" cap="none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Establecer rondas progresivas de conversación (al menos tres), de 20 minutos cada una aproximadamente. </a:t>
            </a:r>
            <a:endParaRPr>
              <a:solidFill>
                <a:schemeClr val="tx1"/>
              </a:solidFill>
              <a:latin typeface="+mn-lt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1400" b="0" i="0" u="none" strike="noStrike" cap="none">
              <a:solidFill>
                <a:schemeClr val="tx1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2"/>
          <p:cNvSpPr/>
          <p:nvPr/>
        </p:nvSpPr>
        <p:spPr>
          <a:xfrm>
            <a:off x="4590825" y="5035775"/>
            <a:ext cx="3251100" cy="9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700" b="0" i="0" u="none" strike="noStrike" cap="none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Algunos de los riesgos que se pueden presentar son:</a:t>
            </a:r>
            <a:endParaRPr sz="700" b="0" i="0" u="none" strike="noStrike" cap="none">
              <a:solidFill>
                <a:schemeClr val="tx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700">
              <a:solidFill>
                <a:schemeClr val="tx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700" b="0" i="0" u="none" strike="noStrike" cap="none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La dificultad para </a:t>
            </a:r>
            <a:r>
              <a:rPr lang="en-US" sz="700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concretar</a:t>
            </a:r>
            <a:r>
              <a:rPr lang="en-US" sz="700" b="0" i="0" u="none" strike="noStrike" cap="none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 un espacio físico con las características planteadas.</a:t>
            </a:r>
            <a:endParaRPr>
              <a:solidFill>
                <a:schemeClr val="tx1"/>
              </a:solidFill>
              <a:latin typeface="+mn-lt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700" b="0" i="0" u="none" strike="noStrike" cap="none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Contar con el suficiente número de expertos o participantes para enriquecer la charla.</a:t>
            </a:r>
            <a:endParaRPr>
              <a:solidFill>
                <a:schemeClr val="tx1"/>
              </a:solidFill>
              <a:latin typeface="+mn-lt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700" b="0" i="0" u="none" strike="noStrike" cap="none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Que tenga verdaderamente un impacto y no se quede solamente en una charla.</a:t>
            </a:r>
            <a:endParaRPr sz="700" b="0" i="0" u="none" strike="noStrike" cap="none">
              <a:solidFill>
                <a:schemeClr val="tx1"/>
              </a:solidFill>
              <a:latin typeface="+mn-l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2"/>
          <p:cNvSpPr txBox="1"/>
          <p:nvPr/>
        </p:nvSpPr>
        <p:spPr>
          <a:xfrm>
            <a:off x="779044" y="128941"/>
            <a:ext cx="23934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</a:t>
            </a:r>
            <a:r>
              <a:rPr lang="en-US" sz="1400" b="0" i="0" u="none" strike="noStrike" cap="none" dirty="0" err="1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diseño</a:t>
            </a:r>
            <a:r>
              <a:rPr lang="en-US" sz="1400" b="0" i="0" u="none" strike="noStrike" cap="none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World Café</a:t>
            </a:r>
            <a:endParaRPr sz="1400" b="1" i="0" u="none" strike="noStrike" cap="none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2"/>
          <p:cNvSpPr txBox="1"/>
          <p:nvPr/>
        </p:nvSpPr>
        <p:spPr>
          <a:xfrm>
            <a:off x="2474322" y="63367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Materia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2"/>
          <p:cNvSpPr txBox="1"/>
          <p:nvPr/>
        </p:nvSpPr>
        <p:spPr>
          <a:xfrm>
            <a:off x="4484044" y="63368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Docente</a:t>
            </a:r>
            <a:endParaRPr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2"/>
          <p:cNvSpPr txBox="1"/>
          <p:nvPr/>
        </p:nvSpPr>
        <p:spPr>
          <a:xfrm>
            <a:off x="4484045" y="366672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</a:t>
            </a:r>
            <a:r>
              <a:rPr lang="en-US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de la </a:t>
            </a: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actividad</a:t>
            </a:r>
            <a:r>
              <a:rPr lang="en-US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sesión</a:t>
            </a:r>
            <a:endParaRPr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2"/>
          <p:cNvSpPr txBox="1"/>
          <p:nvPr/>
        </p:nvSpPr>
        <p:spPr>
          <a:xfrm>
            <a:off x="3899982" y="2112659"/>
            <a:ext cx="5112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2"/>
          <p:cNvSpPr txBox="1"/>
          <p:nvPr/>
        </p:nvSpPr>
        <p:spPr>
          <a:xfrm>
            <a:off x="6152564" y="2330671"/>
            <a:ext cx="5949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2"/>
          <p:cNvSpPr txBox="1"/>
          <p:nvPr/>
        </p:nvSpPr>
        <p:spPr>
          <a:xfrm>
            <a:off x="1734863" y="5374566"/>
            <a:ext cx="4818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p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343603" y="3236213"/>
            <a:ext cx="373064" cy="227984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2"/>
          <p:cNvSpPr txBox="1"/>
          <p:nvPr/>
        </p:nvSpPr>
        <p:spPr>
          <a:xfrm>
            <a:off x="2470892" y="371384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Semestre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6" name="Google Shape;116;p12" descr="Stopwatch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11350" y="2914650"/>
            <a:ext cx="298450" cy="29845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2"/>
          <p:cNvSpPr/>
          <p:nvPr/>
        </p:nvSpPr>
        <p:spPr>
          <a:xfrm>
            <a:off x="4600575" y="3719600"/>
            <a:ext cx="35454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lang="en-US" sz="700" b="0" i="0" u="none" strike="noStrike" cap="none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Consiste en retomar las aportaciones de los asistentes al café, para llegar a una conclusi</a:t>
            </a:r>
            <a:r>
              <a:rPr lang="en-US" sz="700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ó</a:t>
            </a:r>
            <a:r>
              <a:rPr lang="en-US" sz="700" b="0" i="0" u="none" strike="noStrike" cap="none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n o closure del tema tratado.</a:t>
            </a:r>
            <a:endParaRPr sz="700" b="0" i="0" u="none" strike="noStrike" cap="none">
              <a:solidFill>
                <a:schemeClr val="tx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tx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tx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cxnSp>
        <p:nvCxnSpPr>
          <p:cNvPr id="118" name="Google Shape;118;p12"/>
          <p:cNvCxnSpPr/>
          <p:nvPr/>
        </p:nvCxnSpPr>
        <p:spPr>
          <a:xfrm>
            <a:off x="6629400" y="3099275"/>
            <a:ext cx="2159100" cy="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119" name="Google Shape;119;p12"/>
          <p:cNvSpPr txBox="1"/>
          <p:nvPr/>
        </p:nvSpPr>
        <p:spPr>
          <a:xfrm>
            <a:off x="8266656" y="3906139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0" name="Google Shape;120;p12" descr="Meeti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01550" y="190620"/>
            <a:ext cx="408373" cy="408373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2"/>
          <p:cNvSpPr/>
          <p:nvPr/>
        </p:nvSpPr>
        <p:spPr>
          <a:xfrm>
            <a:off x="4590825" y="1088600"/>
            <a:ext cx="1740000" cy="18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lang="en-US" sz="700" b="0" i="0" u="none" strike="noStrike" cap="none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Elaborar las preguntas que se utilizar</a:t>
            </a:r>
            <a:r>
              <a:rPr lang="en-US" sz="700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á</a:t>
            </a:r>
            <a:r>
              <a:rPr lang="en-US" sz="700" b="0" i="0" u="none" strike="noStrike" cap="none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n. Puede ser una sola pregunta, o se pueden desarrollar varias para apoyar.</a:t>
            </a:r>
            <a:endParaRPr>
              <a:solidFill>
                <a:schemeClr val="tx1"/>
              </a:solidFill>
              <a:latin typeface="+mn-l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b="0" i="0" u="none" strike="noStrike" cap="none">
              <a:solidFill>
                <a:schemeClr val="tx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lang="en-US" sz="700" b="0" i="0" u="none" strike="noStrike" cap="none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Crear un ambiente de Café. </a:t>
            </a:r>
            <a:r>
              <a:rPr lang="en-US" sz="700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Revisar</a:t>
            </a:r>
            <a:r>
              <a:rPr lang="en-US" sz="700" b="0" i="0" u="none" strike="noStrike" cap="none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 que el espacio se vea como un Café real, con mesas pequeñas, luz.</a:t>
            </a:r>
            <a:endParaRPr sz="700" b="0" i="0" u="none" strike="noStrike" cap="none">
              <a:solidFill>
                <a:schemeClr val="tx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chemeClr val="tx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Char char="•"/>
            </a:pPr>
            <a:r>
              <a:rPr lang="en-US" sz="700" b="0" i="0" u="none" strike="noStrike" cap="none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Define la cantidad de personas que estarán en la mesa. Se recomienda de cuatro personas (cinco máximo).</a:t>
            </a:r>
            <a:endParaRPr sz="1400" b="0" i="0" u="none" strike="noStrike" cap="none">
              <a:solidFill>
                <a:schemeClr val="tx1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cxnSp>
        <p:nvCxnSpPr>
          <p:cNvPr id="122" name="Google Shape;122;p12"/>
          <p:cNvCxnSpPr/>
          <p:nvPr/>
        </p:nvCxnSpPr>
        <p:spPr>
          <a:xfrm>
            <a:off x="2228850" y="2898775"/>
            <a:ext cx="2171700" cy="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123" name="Google Shape;123;p12"/>
          <p:cNvCxnSpPr/>
          <p:nvPr/>
        </p:nvCxnSpPr>
        <p:spPr>
          <a:xfrm>
            <a:off x="2205828" y="2893313"/>
            <a:ext cx="0" cy="325110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124" name="Google Shape;124;p12"/>
          <p:cNvSpPr/>
          <p:nvPr/>
        </p:nvSpPr>
        <p:spPr>
          <a:xfrm>
            <a:off x="269999" y="2903122"/>
            <a:ext cx="1577851" cy="40382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Terminar el café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2"/>
          <p:cNvSpPr/>
          <p:nvPr/>
        </p:nvSpPr>
        <p:spPr>
          <a:xfrm>
            <a:off x="177405" y="3202094"/>
            <a:ext cx="2041520" cy="1856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896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n-US" sz="700" b="0" i="0" u="none" strike="noStrike" cap="none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En la tercera ronda de conversación, inicie un período para compartir los descubrimientos y las comprensiones en una conversación plenaria. </a:t>
            </a:r>
            <a:endParaRPr sz="700" b="0" i="0" u="none" strike="noStrike" cap="none">
              <a:solidFill>
                <a:schemeClr val="tx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chemeClr val="tx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342896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n-US" sz="700" b="0" i="0" u="none" strike="noStrike" cap="none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Es en estas conversaciones plenarias (al estilo de un foro ciudadano) que los patrones se pueden identificar, el conocimiento colectivo crece y las posibilidades de acción emergen. </a:t>
            </a:r>
            <a:endParaRPr>
              <a:solidFill>
                <a:schemeClr val="tx1"/>
              </a:solidFill>
              <a:latin typeface="+mn-lt"/>
            </a:endParaRPr>
          </a:p>
          <a:p>
            <a:pPr marL="171446" marR="0" lvl="0" indent="-12064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700" b="0" i="0" u="none" strike="noStrike" cap="none">
              <a:solidFill>
                <a:schemeClr val="tx1"/>
              </a:solidFill>
              <a:latin typeface="+mn-lt"/>
              <a:ea typeface="Montserrat"/>
              <a:cs typeface="Montserrat"/>
              <a:sym typeface="Montserrat"/>
            </a:endParaRPr>
          </a:p>
        </p:txBody>
      </p:sp>
      <p:cxnSp>
        <p:nvCxnSpPr>
          <p:cNvPr id="126" name="Google Shape;126;p12"/>
          <p:cNvCxnSpPr/>
          <p:nvPr/>
        </p:nvCxnSpPr>
        <p:spPr>
          <a:xfrm>
            <a:off x="4425950" y="3206750"/>
            <a:ext cx="0" cy="151765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127" name="Google Shape;127;p12"/>
          <p:cNvSpPr/>
          <p:nvPr/>
        </p:nvSpPr>
        <p:spPr>
          <a:xfrm>
            <a:off x="4406899" y="3179483"/>
            <a:ext cx="3251100" cy="3129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Análisis de resultados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2"/>
          <p:cNvSpPr/>
          <p:nvPr/>
        </p:nvSpPr>
        <p:spPr>
          <a:xfrm>
            <a:off x="4414425" y="4664287"/>
            <a:ext cx="1577849" cy="3714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Posibles riesgos</a:t>
            </a:r>
            <a:r>
              <a:rPr lang="en-US" sz="7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700" b="0" i="0" u="none" strike="noStrike" cap="non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29" name="Google Shape;129;p1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338002" y="4796883"/>
            <a:ext cx="347225" cy="294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2" descr="Target Audience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299450" y="692150"/>
            <a:ext cx="387350" cy="38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2" descr="Meeti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258700" y="715150"/>
            <a:ext cx="319900" cy="31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2" descr="Checklist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097300" y="2928900"/>
            <a:ext cx="341350" cy="341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2"/>
          <p:cNvSpPr/>
          <p:nvPr/>
        </p:nvSpPr>
        <p:spPr>
          <a:xfrm>
            <a:off x="407275" y="1177875"/>
            <a:ext cx="1654500" cy="11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SEG0201. Innovación</a:t>
            </a:r>
            <a:endParaRPr sz="700" dirty="0">
              <a:solidFill>
                <a:schemeClr val="tx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SEG0202. </a:t>
            </a:r>
            <a:r>
              <a:rPr lang="en-US" sz="700" dirty="0" err="1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Emprendimiento</a:t>
            </a:r>
            <a:endParaRPr sz="700" dirty="0">
              <a:solidFill>
                <a:schemeClr val="tx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 err="1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Consciente</a:t>
            </a:r>
            <a:endParaRPr sz="700" dirty="0">
              <a:solidFill>
                <a:schemeClr val="tx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SEG0402. </a:t>
            </a:r>
            <a:r>
              <a:rPr lang="en-US" sz="700" dirty="0" err="1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Argumentación</a:t>
            </a:r>
            <a:r>
              <a:rPr lang="en-US" sz="700" dirty="0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700" dirty="0" err="1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ética</a:t>
            </a:r>
            <a:endParaRPr sz="700" dirty="0">
              <a:solidFill>
                <a:schemeClr val="tx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SEG0404. </a:t>
            </a:r>
            <a:r>
              <a:rPr lang="en-US" sz="700" dirty="0" err="1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Compromiso</a:t>
            </a:r>
            <a:r>
              <a:rPr lang="en-US" sz="700" dirty="0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700" dirty="0" err="1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ciudadano</a:t>
            </a:r>
            <a:r>
              <a:rPr lang="en-US" sz="700" dirty="0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 para la </a:t>
            </a:r>
            <a:r>
              <a:rPr lang="en-US" sz="700" dirty="0" err="1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transformación</a:t>
            </a:r>
            <a:r>
              <a:rPr lang="en-US" sz="700" dirty="0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 social</a:t>
            </a:r>
            <a:endParaRPr sz="700" dirty="0">
              <a:solidFill>
                <a:schemeClr val="tx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SEG0603. </a:t>
            </a:r>
            <a:r>
              <a:rPr lang="en-US" sz="700" dirty="0" err="1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Comprensión</a:t>
            </a:r>
            <a:r>
              <a:rPr lang="en-US" sz="700" dirty="0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 de </a:t>
            </a:r>
            <a:r>
              <a:rPr lang="en-US" sz="700" dirty="0" err="1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otros</a:t>
            </a:r>
            <a:r>
              <a:rPr lang="en-US" sz="700" dirty="0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700" dirty="0" err="1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códigos</a:t>
            </a:r>
            <a:endParaRPr sz="700" dirty="0">
              <a:solidFill>
                <a:schemeClr val="tx1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SEG0604. </a:t>
            </a:r>
            <a:r>
              <a:rPr lang="en-US" sz="700" dirty="0" err="1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Comunicación</a:t>
            </a:r>
            <a:r>
              <a:rPr lang="en-US" sz="700" dirty="0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700" dirty="0" err="1">
                <a:solidFill>
                  <a:schemeClr val="tx1"/>
                </a:solidFill>
                <a:latin typeface="+mn-lt"/>
                <a:ea typeface="Montserrat"/>
                <a:cs typeface="Montserrat"/>
                <a:sym typeface="Montserrat"/>
              </a:rPr>
              <a:t>dialógica</a:t>
            </a:r>
            <a:endParaRPr sz="800" b="0" i="0" u="none" strike="noStrike" cap="none" dirty="0">
              <a:solidFill>
                <a:schemeClr val="tx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2"/>
          <p:cNvSpPr/>
          <p:nvPr/>
        </p:nvSpPr>
        <p:spPr>
          <a:xfrm>
            <a:off x="304800" y="683234"/>
            <a:ext cx="8444100" cy="5469000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4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9AF641D-1E62-CA1B-43D0-36A13986F700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3"/>
          <p:cNvSpPr/>
          <p:nvPr/>
        </p:nvSpPr>
        <p:spPr>
          <a:xfrm>
            <a:off x="4416450" y="4705350"/>
            <a:ext cx="4332300" cy="1447500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3"/>
          <p:cNvSpPr/>
          <p:nvPr/>
        </p:nvSpPr>
        <p:spPr>
          <a:xfrm>
            <a:off x="4408575" y="683225"/>
            <a:ext cx="2216100" cy="2415900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3"/>
          <p:cNvSpPr/>
          <p:nvPr/>
        </p:nvSpPr>
        <p:spPr>
          <a:xfrm>
            <a:off x="301625" y="683225"/>
            <a:ext cx="1904100" cy="2218800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3"/>
          <p:cNvSpPr/>
          <p:nvPr/>
        </p:nvSpPr>
        <p:spPr>
          <a:xfrm>
            <a:off x="2392850" y="3409000"/>
            <a:ext cx="16863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Char char="•"/>
            </a:pPr>
            <a:r>
              <a:rPr lang="en-US" sz="80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La siguiente sesión será dentro de 4 semanas en el mismo lugar, día de la semana y horario.</a:t>
            </a:r>
            <a:endParaRPr sz="800">
              <a:solidFill>
                <a:srgbClr val="3F3F3F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rgbClr val="3F3F3F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Char char="•"/>
            </a:pPr>
            <a:r>
              <a:rPr lang="en-US" sz="80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Confirmar nuevamente la disponibilidad del recinto.</a:t>
            </a:r>
            <a:endParaRPr sz="800">
              <a:solidFill>
                <a:srgbClr val="3F3F3F"/>
              </a:solidFill>
              <a:latin typeface="+mn-lt"/>
              <a:ea typeface="Montserrat"/>
              <a:cs typeface="Montserrat"/>
              <a:sym typeface="Montserrat"/>
            </a:endParaRPr>
          </a:p>
        </p:txBody>
      </p:sp>
      <p:sp>
        <p:nvSpPr>
          <p:cNvPr id="143" name="Google Shape;143;p13"/>
          <p:cNvSpPr/>
          <p:nvPr/>
        </p:nvSpPr>
        <p:spPr>
          <a:xfrm>
            <a:off x="4393879" y="734260"/>
            <a:ext cx="1654500" cy="4092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Antes del café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3"/>
          <p:cNvSpPr/>
          <p:nvPr/>
        </p:nvSpPr>
        <p:spPr>
          <a:xfrm>
            <a:off x="304799" y="756980"/>
            <a:ext cx="1828200" cy="369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Subcompetencias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3"/>
          <p:cNvSpPr/>
          <p:nvPr/>
        </p:nvSpPr>
        <p:spPr>
          <a:xfrm>
            <a:off x="2346604" y="2890724"/>
            <a:ext cx="2047800" cy="3714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Siguientes sesiones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13"/>
          <p:cNvSpPr/>
          <p:nvPr/>
        </p:nvSpPr>
        <p:spPr>
          <a:xfrm>
            <a:off x="6645399" y="718722"/>
            <a:ext cx="2142900" cy="4038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Durante el café</a:t>
            </a:r>
            <a:endParaRPr sz="1400" b="1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7" name="Google Shape;147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63784" y="761173"/>
            <a:ext cx="212737" cy="236375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13"/>
          <p:cNvSpPr txBox="1"/>
          <p:nvPr/>
        </p:nvSpPr>
        <p:spPr>
          <a:xfrm>
            <a:off x="1714860" y="2140701"/>
            <a:ext cx="5292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3"/>
          <p:cNvSpPr txBox="1"/>
          <p:nvPr/>
        </p:nvSpPr>
        <p:spPr>
          <a:xfrm>
            <a:off x="3872704" y="5352915"/>
            <a:ext cx="4818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3"/>
          <p:cNvSpPr txBox="1"/>
          <p:nvPr/>
        </p:nvSpPr>
        <p:spPr>
          <a:xfrm>
            <a:off x="8222206" y="5372989"/>
            <a:ext cx="6195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3"/>
          <p:cNvSpPr txBox="1"/>
          <p:nvPr/>
        </p:nvSpPr>
        <p:spPr>
          <a:xfrm>
            <a:off x="8262936" y="2317875"/>
            <a:ext cx="6702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2" name="Google Shape;152;p13" descr="Resultado de imagen para idea ic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48272" y="765367"/>
            <a:ext cx="257028" cy="257028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13"/>
          <p:cNvSpPr/>
          <p:nvPr/>
        </p:nvSpPr>
        <p:spPr>
          <a:xfrm>
            <a:off x="2172005" y="1037930"/>
            <a:ext cx="2169849" cy="17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Char char="•"/>
            </a:pP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Durante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esta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sesión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se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tendrá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la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presencia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de Sergio Fajardo. La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sesión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aborda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su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experiencia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al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involucrarse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en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la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política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,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desde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su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formación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académica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hasta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su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conformación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política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en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su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país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: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participación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, lucha contra la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corrupción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,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proyecto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político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. Dando especial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énfasis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en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el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caso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del NAIM de Texcoco,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conociendo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así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su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punto de vista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sobre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el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tema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.</a:t>
            </a:r>
            <a:endParaRPr sz="800" dirty="0">
              <a:solidFill>
                <a:srgbClr val="3F3F3F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rgbClr val="3F3F3F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Char char="•"/>
            </a:pP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Temas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a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tratar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: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participación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, lucha contra la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corrupción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y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proyecto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político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.</a:t>
            </a:r>
            <a:endParaRPr sz="800" dirty="0">
              <a:solidFill>
                <a:srgbClr val="3F3F3F"/>
              </a:solidFill>
              <a:latin typeface="+mn-lt"/>
              <a:ea typeface="Montserrat"/>
              <a:cs typeface="Montserrat"/>
              <a:sym typeface="Montserrat"/>
            </a:endParaRPr>
          </a:p>
        </p:txBody>
      </p:sp>
      <p:sp>
        <p:nvSpPr>
          <p:cNvPr id="154" name="Google Shape;154;p13"/>
          <p:cNvSpPr/>
          <p:nvPr/>
        </p:nvSpPr>
        <p:spPr>
          <a:xfrm>
            <a:off x="6708606" y="1023839"/>
            <a:ext cx="1866900" cy="14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Char char="•"/>
            </a:pP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Colocar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las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tarjetas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con las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preguntas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a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discutir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en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cada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mesa.</a:t>
            </a:r>
            <a:endParaRPr sz="800" dirty="0">
              <a:solidFill>
                <a:srgbClr val="3F3F3F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rgbClr val="3F3F3F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Char char="•"/>
            </a:pP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La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profesora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Cintia López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será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el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primer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anfitrión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/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viajero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de la mesa.</a:t>
            </a:r>
            <a:endParaRPr sz="800" dirty="0">
              <a:solidFill>
                <a:srgbClr val="3F3F3F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rgbClr val="3F3F3F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Char char="•"/>
            </a:pP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Después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habrá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rondas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progresivas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de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conversación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(al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menos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tres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), de 20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minutos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cada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una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aproximadamente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. </a:t>
            </a:r>
            <a:endParaRPr sz="800" dirty="0">
              <a:solidFill>
                <a:srgbClr val="3F3F3F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3"/>
          <p:cNvSpPr/>
          <p:nvPr/>
        </p:nvSpPr>
        <p:spPr>
          <a:xfrm>
            <a:off x="4590825" y="5035775"/>
            <a:ext cx="3251100" cy="9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Algunos de los riesgos que se pueden presentar son:</a:t>
            </a:r>
            <a:endParaRPr sz="800" b="0" i="0" u="none" strike="noStrike" cap="none">
              <a:solidFill>
                <a:srgbClr val="3F3F3F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>
              <a:solidFill>
                <a:srgbClr val="3F3F3F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Char char="•"/>
            </a:pPr>
            <a:r>
              <a:rPr lang="en-US" sz="80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La llegada a tiempo del invitado.</a:t>
            </a:r>
            <a:endParaRPr sz="800">
              <a:solidFill>
                <a:srgbClr val="3F3F3F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Char char="•"/>
            </a:pPr>
            <a:r>
              <a:rPr lang="en-US" sz="80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La participación activa de los asistentes.</a:t>
            </a:r>
            <a:endParaRPr sz="800">
              <a:solidFill>
                <a:srgbClr val="3F3F3F"/>
              </a:solidFill>
              <a:latin typeface="+mn-lt"/>
              <a:ea typeface="Montserrat"/>
              <a:cs typeface="Montserrat"/>
              <a:sym typeface="Montserrat"/>
            </a:endParaRPr>
          </a:p>
        </p:txBody>
      </p:sp>
      <p:sp>
        <p:nvSpPr>
          <p:cNvPr id="160" name="Google Shape;160;p13"/>
          <p:cNvSpPr txBox="1"/>
          <p:nvPr/>
        </p:nvSpPr>
        <p:spPr>
          <a:xfrm>
            <a:off x="3899982" y="2112659"/>
            <a:ext cx="5112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13"/>
          <p:cNvSpPr txBox="1"/>
          <p:nvPr/>
        </p:nvSpPr>
        <p:spPr>
          <a:xfrm>
            <a:off x="6152564" y="2330671"/>
            <a:ext cx="5949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3"/>
          <p:cNvSpPr txBox="1"/>
          <p:nvPr/>
        </p:nvSpPr>
        <p:spPr>
          <a:xfrm>
            <a:off x="1734863" y="5374566"/>
            <a:ext cx="4818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3" name="Google Shape;163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343603" y="3236213"/>
            <a:ext cx="373064" cy="2279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3" descr="Stopwatch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11350" y="2914650"/>
            <a:ext cx="298450" cy="298450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13"/>
          <p:cNvSpPr/>
          <p:nvPr/>
        </p:nvSpPr>
        <p:spPr>
          <a:xfrm>
            <a:off x="4425950" y="3365850"/>
            <a:ext cx="3994200" cy="11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Se entregará un reporte en parejas con ideas clave de la sesión.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Cada pareja debe incluir: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	1.  Ideas que hayan generado sorpresa o controversia.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	2. Ideas con las que concuerdan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	3. Ideas con las que consideran cierto desacuerdo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	</a:t>
            </a:r>
            <a:endParaRPr sz="800" dirty="0">
              <a:solidFill>
                <a:srgbClr val="3F3F3F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dirty="0">
              <a:solidFill>
                <a:srgbClr val="3F3F3F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s-ES" sz="800" b="0" i="0" u="none" strike="noStrike" cap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Si no existen ideas en alguna de estas categorías debe incluirse una justificación sobre el porqué. </a:t>
            </a:r>
            <a:endParaRPr sz="8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cxnSp>
        <p:nvCxnSpPr>
          <p:cNvPr id="167" name="Google Shape;167;p13"/>
          <p:cNvCxnSpPr/>
          <p:nvPr/>
        </p:nvCxnSpPr>
        <p:spPr>
          <a:xfrm>
            <a:off x="6629400" y="3099275"/>
            <a:ext cx="2159100" cy="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168" name="Google Shape;168;p13"/>
          <p:cNvSpPr txBox="1"/>
          <p:nvPr/>
        </p:nvSpPr>
        <p:spPr>
          <a:xfrm>
            <a:off x="8266656" y="3906139"/>
            <a:ext cx="6195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3"/>
          <p:cNvSpPr/>
          <p:nvPr/>
        </p:nvSpPr>
        <p:spPr>
          <a:xfrm>
            <a:off x="4389300" y="1003300"/>
            <a:ext cx="1943400" cy="197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Preguntas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detonantes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: </a:t>
            </a:r>
            <a:endParaRPr sz="700" dirty="0">
              <a:solidFill>
                <a:srgbClr val="3F3F3F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Char char="•"/>
            </a:pP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¿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Qué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tipo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de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exclusiones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se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pueden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identificar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en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el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caso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del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proyecto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aeroportuario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de Texcoco? ¿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Qué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dilemas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enfrentan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estos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grupos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excluidos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para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participar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en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la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toma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de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decisiones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?</a:t>
            </a:r>
            <a:endParaRPr sz="700" dirty="0">
              <a:solidFill>
                <a:srgbClr val="3F3F3F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dirty="0">
              <a:solidFill>
                <a:srgbClr val="3F3F3F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Char char="•"/>
            </a:pP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¿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Cuáles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de las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categorías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teóricas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estudiadas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en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torno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a la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exclusión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son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útiles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para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abordar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este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caso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?</a:t>
            </a:r>
            <a:endParaRPr sz="700" dirty="0">
              <a:solidFill>
                <a:srgbClr val="3F3F3F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dirty="0">
              <a:solidFill>
                <a:srgbClr val="3F3F3F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Char char="•"/>
            </a:pP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Se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concreta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el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auditorio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de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Pabellón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La Carreta, del campus Monterrey. Con un total de 30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invitados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divididos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en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6 mesas de 5 personas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cada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una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. Falta la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confirmación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de 3 de los </a:t>
            </a:r>
            <a:r>
              <a:rPr lang="en-US" sz="7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asistentes</a:t>
            </a:r>
            <a:r>
              <a:rPr lang="en-US" sz="7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. </a:t>
            </a:r>
            <a:endParaRPr sz="700" dirty="0">
              <a:solidFill>
                <a:srgbClr val="3F3F3F"/>
              </a:solidFill>
              <a:latin typeface="+mn-lt"/>
              <a:ea typeface="Montserrat"/>
              <a:cs typeface="Montserrat"/>
              <a:sym typeface="Montserrat"/>
            </a:endParaRPr>
          </a:p>
        </p:txBody>
      </p:sp>
      <p:cxnSp>
        <p:nvCxnSpPr>
          <p:cNvPr id="171" name="Google Shape;171;p13"/>
          <p:cNvCxnSpPr/>
          <p:nvPr/>
        </p:nvCxnSpPr>
        <p:spPr>
          <a:xfrm>
            <a:off x="2228850" y="2898775"/>
            <a:ext cx="2171700" cy="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172" name="Google Shape;172;p13"/>
          <p:cNvCxnSpPr/>
          <p:nvPr/>
        </p:nvCxnSpPr>
        <p:spPr>
          <a:xfrm>
            <a:off x="2205828" y="2893313"/>
            <a:ext cx="0" cy="325110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173" name="Google Shape;173;p13"/>
          <p:cNvSpPr/>
          <p:nvPr/>
        </p:nvSpPr>
        <p:spPr>
          <a:xfrm>
            <a:off x="269999" y="2903122"/>
            <a:ext cx="1578000" cy="4038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Terminar el café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3"/>
          <p:cNvSpPr/>
          <p:nvPr/>
        </p:nvSpPr>
        <p:spPr>
          <a:xfrm>
            <a:off x="407275" y="3365775"/>
            <a:ext cx="1732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Cerrar con una conversación plenaria sobre el caso del Nuevo Aeropuerto Internacional de México, visto desde la perspectiva y formación de cada uno de los asistentes al café. </a:t>
            </a:r>
            <a:endParaRPr sz="800">
              <a:latin typeface="+mn-lt"/>
            </a:endParaRPr>
          </a:p>
          <a:p>
            <a:pPr marL="171446" marR="0" lvl="0" indent="-12064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3F3F3F"/>
              </a:solidFill>
              <a:latin typeface="+mn-lt"/>
              <a:ea typeface="Montserrat"/>
              <a:cs typeface="Montserrat"/>
              <a:sym typeface="Montserrat"/>
            </a:endParaRPr>
          </a:p>
        </p:txBody>
      </p:sp>
      <p:cxnSp>
        <p:nvCxnSpPr>
          <p:cNvPr id="175" name="Google Shape;175;p13"/>
          <p:cNvCxnSpPr/>
          <p:nvPr/>
        </p:nvCxnSpPr>
        <p:spPr>
          <a:xfrm>
            <a:off x="4425950" y="3206750"/>
            <a:ext cx="0" cy="151770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176" name="Google Shape;176;p13"/>
          <p:cNvSpPr/>
          <p:nvPr/>
        </p:nvSpPr>
        <p:spPr>
          <a:xfrm>
            <a:off x="4406899" y="3103283"/>
            <a:ext cx="3251100" cy="3129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Análisis de resultados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3"/>
          <p:cNvSpPr/>
          <p:nvPr/>
        </p:nvSpPr>
        <p:spPr>
          <a:xfrm>
            <a:off x="4414425" y="4664287"/>
            <a:ext cx="1577700" cy="3714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Posibles riesgos</a:t>
            </a:r>
            <a:r>
              <a:rPr lang="en-US" sz="7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700" b="0" i="0" u="none" strike="noStrike" cap="non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78" name="Google Shape;178;p1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338002" y="4796883"/>
            <a:ext cx="347225" cy="294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13" descr="Target Audience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299450" y="692150"/>
            <a:ext cx="387350" cy="38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13" descr="Meetin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258700" y="715150"/>
            <a:ext cx="319900" cy="31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13" descr="Checklist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097300" y="2928900"/>
            <a:ext cx="341350" cy="341350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13"/>
          <p:cNvSpPr/>
          <p:nvPr/>
        </p:nvSpPr>
        <p:spPr>
          <a:xfrm>
            <a:off x="321128" y="1194978"/>
            <a:ext cx="1748333" cy="11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SEG0201. Innovación</a:t>
            </a:r>
            <a:endParaRPr sz="800" dirty="0">
              <a:solidFill>
                <a:srgbClr val="3F3F3F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SEG0202.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Emprendimiento</a:t>
            </a:r>
            <a:endParaRPr sz="800" dirty="0">
              <a:solidFill>
                <a:srgbClr val="3F3F3F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Consciente</a:t>
            </a:r>
            <a:endParaRPr sz="800" dirty="0">
              <a:solidFill>
                <a:srgbClr val="3F3F3F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SEG0402.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Argumentación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ética</a:t>
            </a:r>
            <a:endParaRPr sz="800" dirty="0">
              <a:solidFill>
                <a:srgbClr val="3F3F3F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SEG0404.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Compromiso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ciudadano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para la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transformación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social</a:t>
            </a:r>
            <a:endParaRPr sz="800" dirty="0">
              <a:solidFill>
                <a:srgbClr val="3F3F3F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SEG0603.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Comprensión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de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otros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códigos</a:t>
            </a:r>
            <a:endParaRPr sz="800" dirty="0">
              <a:solidFill>
                <a:srgbClr val="3F3F3F"/>
              </a:solidFill>
              <a:latin typeface="+mn-l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SEG0604.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Comunicación</a:t>
            </a:r>
            <a:r>
              <a:rPr lang="en-US" sz="800" dirty="0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 </a:t>
            </a:r>
            <a:r>
              <a:rPr lang="en-US" sz="800" dirty="0" err="1">
                <a:solidFill>
                  <a:srgbClr val="3F3F3F"/>
                </a:solidFill>
                <a:latin typeface="+mn-lt"/>
                <a:ea typeface="Montserrat"/>
                <a:cs typeface="Montserrat"/>
                <a:sym typeface="Montserrat"/>
              </a:rPr>
              <a:t>dialógica</a:t>
            </a:r>
            <a:endParaRPr sz="800" dirty="0">
              <a:solidFill>
                <a:srgbClr val="3F3F3F"/>
              </a:solidFill>
              <a:latin typeface="+mn-lt"/>
              <a:ea typeface="Montserrat"/>
              <a:cs typeface="Montserrat"/>
              <a:sym typeface="Montserrat"/>
            </a:endParaRPr>
          </a:p>
        </p:txBody>
      </p:sp>
      <p:sp>
        <p:nvSpPr>
          <p:cNvPr id="183" name="Google Shape;183;p13"/>
          <p:cNvSpPr/>
          <p:nvPr/>
        </p:nvSpPr>
        <p:spPr>
          <a:xfrm>
            <a:off x="2222122" y="709033"/>
            <a:ext cx="1943400" cy="3909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3"/>
          <p:cNvSpPr/>
          <p:nvPr/>
        </p:nvSpPr>
        <p:spPr>
          <a:xfrm>
            <a:off x="304800" y="683234"/>
            <a:ext cx="8444100" cy="5469000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3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07;p12">
            <a:extLst>
              <a:ext uri="{FF2B5EF4-FFF2-40B4-BE49-F238E27FC236}">
                <a16:creationId xmlns:a16="http://schemas.microsoft.com/office/drawing/2014/main" id="{4B665D48-B2A7-AED0-2D86-4DF74B5EA8BF}"/>
              </a:ext>
            </a:extLst>
          </p:cNvPr>
          <p:cNvSpPr txBox="1"/>
          <p:nvPr/>
        </p:nvSpPr>
        <p:spPr>
          <a:xfrm>
            <a:off x="779044" y="128941"/>
            <a:ext cx="23934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</a:t>
            </a:r>
            <a:r>
              <a:rPr lang="en-US" sz="1400" b="0" i="0" u="none" strike="noStrike" cap="none" dirty="0" err="1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diseño</a:t>
            </a:r>
            <a:r>
              <a:rPr lang="en-US" sz="1400" b="0" i="0" u="none" strike="noStrike" cap="none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World Café</a:t>
            </a:r>
            <a:endParaRPr sz="1400" b="1" i="0" u="none" strike="noStrike" cap="none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08;p12">
            <a:extLst>
              <a:ext uri="{FF2B5EF4-FFF2-40B4-BE49-F238E27FC236}">
                <a16:creationId xmlns:a16="http://schemas.microsoft.com/office/drawing/2014/main" id="{6783891E-6D27-F58B-16B6-496E3967A499}"/>
              </a:ext>
            </a:extLst>
          </p:cNvPr>
          <p:cNvSpPr txBox="1"/>
          <p:nvPr/>
        </p:nvSpPr>
        <p:spPr>
          <a:xfrm>
            <a:off x="2474322" y="63367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Materia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09;p12">
            <a:extLst>
              <a:ext uri="{FF2B5EF4-FFF2-40B4-BE49-F238E27FC236}">
                <a16:creationId xmlns:a16="http://schemas.microsoft.com/office/drawing/2014/main" id="{3C375B03-268E-92AF-11A4-117E6B9038F5}"/>
              </a:ext>
            </a:extLst>
          </p:cNvPr>
          <p:cNvSpPr txBox="1"/>
          <p:nvPr/>
        </p:nvSpPr>
        <p:spPr>
          <a:xfrm>
            <a:off x="4484044" y="63368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Docente</a:t>
            </a:r>
            <a:endParaRPr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10;p12">
            <a:extLst>
              <a:ext uri="{FF2B5EF4-FFF2-40B4-BE49-F238E27FC236}">
                <a16:creationId xmlns:a16="http://schemas.microsoft.com/office/drawing/2014/main" id="{CEDB2352-9799-257B-F1D7-36F12876A9A6}"/>
              </a:ext>
            </a:extLst>
          </p:cNvPr>
          <p:cNvSpPr txBox="1"/>
          <p:nvPr/>
        </p:nvSpPr>
        <p:spPr>
          <a:xfrm>
            <a:off x="4484045" y="366672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</a:t>
            </a:r>
            <a:r>
              <a:rPr lang="en-US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de la </a:t>
            </a: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actividad</a:t>
            </a:r>
            <a:r>
              <a:rPr lang="en-US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sesión</a:t>
            </a:r>
            <a:endParaRPr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15;p12">
            <a:extLst>
              <a:ext uri="{FF2B5EF4-FFF2-40B4-BE49-F238E27FC236}">
                <a16:creationId xmlns:a16="http://schemas.microsoft.com/office/drawing/2014/main" id="{15E8EE5D-49BD-971D-2857-E95A89B909E2}"/>
              </a:ext>
            </a:extLst>
          </p:cNvPr>
          <p:cNvSpPr txBox="1"/>
          <p:nvPr/>
        </p:nvSpPr>
        <p:spPr>
          <a:xfrm>
            <a:off x="2470892" y="371384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Semestre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120;p12" descr="Meeting">
            <a:extLst>
              <a:ext uri="{FF2B5EF4-FFF2-40B4-BE49-F238E27FC236}">
                <a16:creationId xmlns:a16="http://schemas.microsoft.com/office/drawing/2014/main" id="{EA9AF93B-824A-13D7-7362-5F65240006A4}"/>
              </a:ext>
            </a:extLst>
          </p:cNvPr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01550" y="190620"/>
            <a:ext cx="408373" cy="40837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066E1786-3DDE-8EFC-2CB3-57F5F78223C6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4"/>
          <p:cNvSpPr/>
          <p:nvPr/>
        </p:nvSpPr>
        <p:spPr>
          <a:xfrm>
            <a:off x="4416450" y="4705350"/>
            <a:ext cx="4332300" cy="1447500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14"/>
          <p:cNvSpPr/>
          <p:nvPr/>
        </p:nvSpPr>
        <p:spPr>
          <a:xfrm>
            <a:off x="4408575" y="683225"/>
            <a:ext cx="2216100" cy="2415900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14"/>
          <p:cNvSpPr/>
          <p:nvPr/>
        </p:nvSpPr>
        <p:spPr>
          <a:xfrm>
            <a:off x="304800" y="683225"/>
            <a:ext cx="1905000" cy="2218800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14"/>
          <p:cNvSpPr/>
          <p:nvPr/>
        </p:nvSpPr>
        <p:spPr>
          <a:xfrm>
            <a:off x="4393879" y="734260"/>
            <a:ext cx="1654500" cy="4092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Antes del café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14"/>
          <p:cNvSpPr/>
          <p:nvPr/>
        </p:nvSpPr>
        <p:spPr>
          <a:xfrm>
            <a:off x="304799" y="756980"/>
            <a:ext cx="1828200" cy="369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Subcompetencias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4"/>
          <p:cNvSpPr/>
          <p:nvPr/>
        </p:nvSpPr>
        <p:spPr>
          <a:xfrm>
            <a:off x="2346604" y="2890724"/>
            <a:ext cx="2047800" cy="3714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Siguientes sesiones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4"/>
          <p:cNvSpPr/>
          <p:nvPr/>
        </p:nvSpPr>
        <p:spPr>
          <a:xfrm>
            <a:off x="6645399" y="718722"/>
            <a:ext cx="2142900" cy="4038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Durante el café</a:t>
            </a:r>
            <a:endParaRPr sz="1400" b="1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6" name="Google Shape;196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63784" y="761173"/>
            <a:ext cx="212737" cy="236375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14"/>
          <p:cNvSpPr txBox="1"/>
          <p:nvPr/>
        </p:nvSpPr>
        <p:spPr>
          <a:xfrm>
            <a:off x="1714860" y="2140701"/>
            <a:ext cx="5292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14"/>
          <p:cNvSpPr txBox="1"/>
          <p:nvPr/>
        </p:nvSpPr>
        <p:spPr>
          <a:xfrm>
            <a:off x="3872704" y="5352915"/>
            <a:ext cx="4818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14"/>
          <p:cNvSpPr txBox="1"/>
          <p:nvPr/>
        </p:nvSpPr>
        <p:spPr>
          <a:xfrm>
            <a:off x="8222206" y="5372989"/>
            <a:ext cx="6195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14"/>
          <p:cNvSpPr/>
          <p:nvPr/>
        </p:nvSpPr>
        <p:spPr>
          <a:xfrm>
            <a:off x="2222122" y="709033"/>
            <a:ext cx="1943400" cy="3909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14"/>
          <p:cNvSpPr txBox="1"/>
          <p:nvPr/>
        </p:nvSpPr>
        <p:spPr>
          <a:xfrm>
            <a:off x="8262936" y="2317875"/>
            <a:ext cx="6702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2" name="Google Shape;202;p14" descr="Resultado de imagen para idea ic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48272" y="765367"/>
            <a:ext cx="257028" cy="257028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14"/>
          <p:cNvSpPr txBox="1"/>
          <p:nvPr/>
        </p:nvSpPr>
        <p:spPr>
          <a:xfrm>
            <a:off x="3899982" y="2112659"/>
            <a:ext cx="5112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14"/>
          <p:cNvSpPr txBox="1"/>
          <p:nvPr/>
        </p:nvSpPr>
        <p:spPr>
          <a:xfrm>
            <a:off x="6152564" y="2330671"/>
            <a:ext cx="5949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14"/>
          <p:cNvSpPr txBox="1"/>
          <p:nvPr/>
        </p:nvSpPr>
        <p:spPr>
          <a:xfrm>
            <a:off x="1734863" y="5374566"/>
            <a:ext cx="4818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0" name="Google Shape;210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343603" y="3236213"/>
            <a:ext cx="373064" cy="2279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14" descr="Stopwatch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11350" y="2914650"/>
            <a:ext cx="298450" cy="2984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3" name="Google Shape;213;p14"/>
          <p:cNvCxnSpPr/>
          <p:nvPr/>
        </p:nvCxnSpPr>
        <p:spPr>
          <a:xfrm>
            <a:off x="6629400" y="3099275"/>
            <a:ext cx="2159100" cy="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214" name="Google Shape;214;p14"/>
          <p:cNvSpPr txBox="1"/>
          <p:nvPr/>
        </p:nvSpPr>
        <p:spPr>
          <a:xfrm>
            <a:off x="8266656" y="3906139"/>
            <a:ext cx="6195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6" name="Google Shape;216;p14"/>
          <p:cNvCxnSpPr/>
          <p:nvPr/>
        </p:nvCxnSpPr>
        <p:spPr>
          <a:xfrm>
            <a:off x="2228850" y="2898775"/>
            <a:ext cx="2171700" cy="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217" name="Google Shape;217;p14"/>
          <p:cNvCxnSpPr/>
          <p:nvPr/>
        </p:nvCxnSpPr>
        <p:spPr>
          <a:xfrm>
            <a:off x="2205828" y="2893313"/>
            <a:ext cx="0" cy="325110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218" name="Google Shape;218;p14"/>
          <p:cNvSpPr/>
          <p:nvPr/>
        </p:nvSpPr>
        <p:spPr>
          <a:xfrm>
            <a:off x="269999" y="2903122"/>
            <a:ext cx="1578000" cy="4038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Terminar el café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9" name="Google Shape;219;p14"/>
          <p:cNvCxnSpPr/>
          <p:nvPr/>
        </p:nvCxnSpPr>
        <p:spPr>
          <a:xfrm>
            <a:off x="4425950" y="3206750"/>
            <a:ext cx="0" cy="151770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220" name="Google Shape;220;p14"/>
          <p:cNvSpPr/>
          <p:nvPr/>
        </p:nvSpPr>
        <p:spPr>
          <a:xfrm>
            <a:off x="4406899" y="3103283"/>
            <a:ext cx="3251100" cy="3129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Análisis de resultados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14"/>
          <p:cNvSpPr/>
          <p:nvPr/>
        </p:nvSpPr>
        <p:spPr>
          <a:xfrm>
            <a:off x="4414425" y="4664287"/>
            <a:ext cx="1577700" cy="3714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Posibles riesgos</a:t>
            </a:r>
            <a:r>
              <a:rPr lang="en-US" sz="7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700" b="0" i="0" u="none" strike="noStrike" cap="non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22" name="Google Shape;222;p1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338002" y="4796883"/>
            <a:ext cx="347225" cy="294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14" descr="Target Audience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299450" y="692150"/>
            <a:ext cx="387350" cy="38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14" descr="Meetin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258700" y="715150"/>
            <a:ext cx="319900" cy="31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14" descr="Checklist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097300" y="2928900"/>
            <a:ext cx="341350" cy="341350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14"/>
          <p:cNvSpPr/>
          <p:nvPr/>
        </p:nvSpPr>
        <p:spPr>
          <a:xfrm>
            <a:off x="304800" y="683234"/>
            <a:ext cx="8444100" cy="5469000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3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07;p12">
            <a:extLst>
              <a:ext uri="{FF2B5EF4-FFF2-40B4-BE49-F238E27FC236}">
                <a16:creationId xmlns:a16="http://schemas.microsoft.com/office/drawing/2014/main" id="{CB0CC932-8531-0DC4-CFB0-271DDF5FF02F}"/>
              </a:ext>
            </a:extLst>
          </p:cNvPr>
          <p:cNvSpPr txBox="1"/>
          <p:nvPr/>
        </p:nvSpPr>
        <p:spPr>
          <a:xfrm>
            <a:off x="779044" y="128941"/>
            <a:ext cx="23934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</a:t>
            </a:r>
            <a:r>
              <a:rPr lang="en-US" sz="1400" b="0" i="0" u="none" strike="noStrike" cap="none" dirty="0" err="1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diseño</a:t>
            </a:r>
            <a:r>
              <a:rPr lang="en-US" sz="1400" b="0" i="0" u="none" strike="noStrike" cap="none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World Café</a:t>
            </a:r>
            <a:endParaRPr sz="1400" b="1" i="0" u="none" strike="noStrike" cap="none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08;p12">
            <a:extLst>
              <a:ext uri="{FF2B5EF4-FFF2-40B4-BE49-F238E27FC236}">
                <a16:creationId xmlns:a16="http://schemas.microsoft.com/office/drawing/2014/main" id="{80DFF695-73E8-A355-746B-0BC1AF78B30A}"/>
              </a:ext>
            </a:extLst>
          </p:cNvPr>
          <p:cNvSpPr txBox="1"/>
          <p:nvPr/>
        </p:nvSpPr>
        <p:spPr>
          <a:xfrm>
            <a:off x="2474322" y="63367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Materia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09;p12">
            <a:extLst>
              <a:ext uri="{FF2B5EF4-FFF2-40B4-BE49-F238E27FC236}">
                <a16:creationId xmlns:a16="http://schemas.microsoft.com/office/drawing/2014/main" id="{6579795B-7AED-AD01-A8D6-385779EE94E9}"/>
              </a:ext>
            </a:extLst>
          </p:cNvPr>
          <p:cNvSpPr txBox="1"/>
          <p:nvPr/>
        </p:nvSpPr>
        <p:spPr>
          <a:xfrm>
            <a:off x="4484044" y="63368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Docente</a:t>
            </a:r>
            <a:endParaRPr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10;p12">
            <a:extLst>
              <a:ext uri="{FF2B5EF4-FFF2-40B4-BE49-F238E27FC236}">
                <a16:creationId xmlns:a16="http://schemas.microsoft.com/office/drawing/2014/main" id="{37A5BD09-276A-F4B8-1680-2AD9539476CB}"/>
              </a:ext>
            </a:extLst>
          </p:cNvPr>
          <p:cNvSpPr txBox="1"/>
          <p:nvPr/>
        </p:nvSpPr>
        <p:spPr>
          <a:xfrm>
            <a:off x="4484045" y="366672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</a:t>
            </a:r>
            <a:r>
              <a:rPr lang="en-US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de la </a:t>
            </a: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actividad</a:t>
            </a:r>
            <a:r>
              <a:rPr lang="en-US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sesión</a:t>
            </a:r>
            <a:endParaRPr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15;p12">
            <a:extLst>
              <a:ext uri="{FF2B5EF4-FFF2-40B4-BE49-F238E27FC236}">
                <a16:creationId xmlns:a16="http://schemas.microsoft.com/office/drawing/2014/main" id="{8B01202A-508B-0663-1D72-275BAD411075}"/>
              </a:ext>
            </a:extLst>
          </p:cNvPr>
          <p:cNvSpPr txBox="1"/>
          <p:nvPr/>
        </p:nvSpPr>
        <p:spPr>
          <a:xfrm>
            <a:off x="2470892" y="371384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Semestre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120;p12" descr="Meeting">
            <a:extLst>
              <a:ext uri="{FF2B5EF4-FFF2-40B4-BE49-F238E27FC236}">
                <a16:creationId xmlns:a16="http://schemas.microsoft.com/office/drawing/2014/main" id="{C50655FB-CEA9-2BE6-3AE5-19FC8B99A73C}"/>
              </a:ext>
            </a:extLst>
          </p:cNvPr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01550" y="190620"/>
            <a:ext cx="408373" cy="40837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B407A22-7879-605C-48AA-42F4DE29A9D9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841</Words>
  <Application>Microsoft Office PowerPoint</Application>
  <PresentationFormat>On-screen Show (4:3)</PresentationFormat>
  <Paragraphs>139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Laura Patricia Zepeda Orantes</cp:lastModifiedBy>
  <cp:revision>2</cp:revision>
  <dcterms:modified xsi:type="dcterms:W3CDTF">2024-04-16T17:55:46Z</dcterms:modified>
</cp:coreProperties>
</file>