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01" r:id="rId2"/>
    <p:sldId id="303" r:id="rId3"/>
    <p:sldId id="304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a González Polanco" initials="RGP" lastIdx="1" clrIdx="0">
    <p:extLst>
      <p:ext uri="{19B8F6BF-5375-455C-9EA6-DF929625EA0E}">
        <p15:presenceInfo xmlns:p15="http://schemas.microsoft.com/office/powerpoint/2012/main" userId="S-1-5-21-1708537768-573735546-725345543-9051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7F8080"/>
    <a:srgbClr val="DBD9D8"/>
    <a:srgbClr val="0074C8"/>
    <a:srgbClr val="A6A6A6"/>
    <a:srgbClr val="17375E"/>
    <a:srgbClr val="43AB83"/>
    <a:srgbClr val="AFABAB"/>
    <a:srgbClr val="7B0051"/>
    <a:srgbClr val="99C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1C9F02-EDAD-4E56-ACB5-9E50D6EC8D7D}" v="14" dt="2023-10-13T02:12:09.0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0846" autoAdjust="0"/>
    <p:restoredTop sz="94274" autoAdjust="0"/>
  </p:normalViewPr>
  <p:slideViewPr>
    <p:cSldViewPr snapToGrid="0">
      <p:cViewPr>
        <p:scale>
          <a:sx n="100" d="100"/>
          <a:sy n="100" d="100"/>
        </p:scale>
        <p:origin x="624" y="-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E8F91-74AC-4C38-80A2-4B5B2556F16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3A651-6AD0-4645-B9B9-9498F072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3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5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68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30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03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5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6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6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3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4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3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9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3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1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8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innovacioneducativa.tec.mx/es/recursos-pedagogicos/articulos-de-interes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7E9803-FED1-4852-72D6-13476725650A}"/>
              </a:ext>
            </a:extLst>
          </p:cNvPr>
          <p:cNvSpPr/>
          <p:nvPr userDrawn="1"/>
        </p:nvSpPr>
        <p:spPr>
          <a:xfrm>
            <a:off x="0" y="4686429"/>
            <a:ext cx="9144000" cy="457073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1E3E02-2E03-57C8-2CDE-1EDB5FE12931}"/>
              </a:ext>
            </a:extLst>
          </p:cNvPr>
          <p:cNvSpPr/>
          <p:nvPr userDrawn="1"/>
        </p:nvSpPr>
        <p:spPr>
          <a:xfrm>
            <a:off x="1385906" y="4685517"/>
            <a:ext cx="4605317" cy="500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Cómo</a:t>
            </a:r>
            <a:r>
              <a:rPr lang="en-US" sz="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atribuir</a:t>
            </a:r>
            <a:r>
              <a:rPr lang="en-US" sz="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crédito</a:t>
            </a:r>
            <a:r>
              <a:rPr lang="en-US" sz="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</a:t>
            </a:r>
            <a:r>
              <a:rPr lang="en-US" sz="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sz="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51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</a:t>
            </a:r>
            <a:r>
              <a:rPr lang="en-US" sz="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Plantilla para </a:t>
            </a:r>
            <a:r>
              <a:rPr lang="en-US" sz="6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diseñar</a:t>
            </a:r>
            <a:r>
              <a:rPr lang="en-US" sz="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 video </a:t>
            </a:r>
            <a:r>
              <a:rPr lang="en-US" sz="6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interactivo</a:t>
            </a:r>
            <a:r>
              <a:rPr lang="en-US" sz="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árbol de </a:t>
            </a:r>
            <a:r>
              <a:rPr lang="en-US" sz="6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decisiones</a:t>
            </a:r>
            <a:r>
              <a:rPr lang="en-US" sz="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.[</a:t>
            </a:r>
            <a:r>
              <a:rPr lang="en-US" sz="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]. Dirección de Innovación Educativa y Aprendizaje Digital, Tecnológico de Monterrey. </a:t>
            </a:r>
            <a:r>
              <a:rPr lang="es-MX" sz="6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https://innovacioneducativa.tec.mx/es/recursos-pedagogicos/articulos-de-interes</a:t>
            </a:r>
            <a:r>
              <a:rPr lang="es-MX" sz="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sz="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7B683F-4665-29C5-645A-D64F58A3ED5E}"/>
              </a:ext>
            </a:extLst>
          </p:cNvPr>
          <p:cNvSpPr/>
          <p:nvPr userDrawn="1"/>
        </p:nvSpPr>
        <p:spPr>
          <a:xfrm>
            <a:off x="5761427" y="4763541"/>
            <a:ext cx="2400419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675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</a:t>
            </a:r>
            <a:r>
              <a:rPr lang="en-US" sz="67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75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obra</a:t>
            </a:r>
            <a:r>
              <a:rPr lang="en-US" sz="67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75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está</a:t>
            </a:r>
            <a:r>
              <a:rPr lang="en-US" sz="67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75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bajo</a:t>
            </a:r>
            <a:r>
              <a:rPr lang="en-US" sz="67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75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67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75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Licencia</a:t>
            </a:r>
            <a:r>
              <a:rPr lang="en-US" sz="67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75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Creative Commons</a:t>
            </a:r>
          </a:p>
          <a:p>
            <a:pPr marL="0" marR="0" lvl="0" indent="0" algn="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75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675" b="0" i="0" dirty="0" err="1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Attribution</a:t>
            </a:r>
            <a:r>
              <a:rPr lang="es-ES" sz="675" b="0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 4.0 International (CC BY 4.0)</a:t>
            </a:r>
          </a:p>
          <a:p>
            <a:pPr algn="r"/>
            <a:endParaRPr lang="en-US" sz="675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Shape 99">
            <a:extLst>
              <a:ext uri="{FF2B5EF4-FFF2-40B4-BE49-F238E27FC236}">
                <a16:creationId xmlns:a16="http://schemas.microsoft.com/office/drawing/2014/main" id="{3CA4CDED-6013-C921-0DE0-C4AAFF861A07}"/>
              </a:ext>
            </a:extLst>
          </p:cNvPr>
          <p:cNvPicPr preferRelativeResize="0"/>
          <p:nvPr userDrawn="1"/>
        </p:nvPicPr>
        <p:blipFill rotWithShape="1">
          <a:blip r:embed="rId14">
            <a:alphaModFix/>
            <a:biLevel thresh="25000"/>
          </a:blip>
          <a:srcRect/>
          <a:stretch/>
        </p:blipFill>
        <p:spPr>
          <a:xfrm>
            <a:off x="163668" y="4763865"/>
            <a:ext cx="1111048" cy="29633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Straight Connector 34">
            <a:extLst>
              <a:ext uri="{FF2B5EF4-FFF2-40B4-BE49-F238E27FC236}">
                <a16:creationId xmlns:a16="http://schemas.microsoft.com/office/drawing/2014/main" id="{46331D76-1AE0-A09D-D8D1-93AB9B15A8B0}"/>
              </a:ext>
            </a:extLst>
          </p:cNvPr>
          <p:cNvCxnSpPr/>
          <p:nvPr userDrawn="1"/>
        </p:nvCxnSpPr>
        <p:spPr>
          <a:xfrm>
            <a:off x="1378776" y="4764846"/>
            <a:ext cx="0" cy="324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n 11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93C26116-F75D-52B9-636C-C9D512DAB5C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975" y="4787118"/>
            <a:ext cx="692751" cy="24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00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75DD6229-2866-E48D-960B-480E485E95DE}"/>
              </a:ext>
            </a:extLst>
          </p:cNvPr>
          <p:cNvSpPr txBox="1"/>
          <p:nvPr/>
        </p:nvSpPr>
        <p:spPr>
          <a:xfrm>
            <a:off x="225779" y="1003279"/>
            <a:ext cx="80489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pc="64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Plantilla</a:t>
            </a:r>
            <a:r>
              <a:rPr lang="es-ES" spc="-49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56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es-ES" spc="-2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diseñar</a:t>
            </a:r>
            <a:r>
              <a:rPr lang="es-ES" spc="-2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8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es-ES" spc="-37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19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</a:t>
            </a:r>
            <a:r>
              <a:rPr lang="es-ES" spc="-2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interactivo</a:t>
            </a:r>
            <a:r>
              <a:rPr lang="es-ES" spc="-3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37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pc="-3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árbol </a:t>
            </a:r>
            <a:r>
              <a:rPr lang="es-ES" spc="-27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pc="-109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decisiones</a:t>
            </a:r>
            <a:endParaRPr lang="es-E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image3.png">
            <a:extLst>
              <a:ext uri="{FF2B5EF4-FFF2-40B4-BE49-F238E27FC236}">
                <a16:creationId xmlns:a16="http://schemas.microsoft.com/office/drawing/2014/main" id="{BA6FB7DD-5775-D84D-1ECC-F4F4ABF42072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0" y="218419"/>
            <a:ext cx="7418705" cy="784860"/>
          </a:xfrm>
          <a:prstGeom prst="rect">
            <a:avLst/>
          </a:prstGeom>
          <a:ln/>
        </p:spPr>
      </p:pic>
      <p:graphicFrame>
        <p:nvGraphicFramePr>
          <p:cNvPr id="19" name="object 3">
            <a:extLst>
              <a:ext uri="{FF2B5EF4-FFF2-40B4-BE49-F238E27FC236}">
                <a16:creationId xmlns:a16="http://schemas.microsoft.com/office/drawing/2014/main" id="{B9B03C10-316A-2A8D-91CE-7D2AE4C8E8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772153"/>
              </p:ext>
            </p:extLst>
          </p:nvPr>
        </p:nvGraphicFramePr>
        <p:xfrm>
          <a:off x="451558" y="1372611"/>
          <a:ext cx="8048976" cy="30625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6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8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49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3343">
                <a:tc>
                  <a:txBody>
                    <a:bodyPr/>
                    <a:lstStyle/>
                    <a:p>
                      <a:pPr marL="1905" algn="ctr">
                        <a:lnSpc>
                          <a:spcPts val="1670"/>
                        </a:lnSpc>
                      </a:pPr>
                      <a:r>
                        <a:rPr sz="1200" b="1" spc="6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Elemento</a:t>
                      </a:r>
                      <a:endParaRPr sz="1200" dirty="0">
                        <a:latin typeface="Century Gothic"/>
                        <a:cs typeface="Century Gothic"/>
                      </a:endParaRPr>
                    </a:p>
                    <a:p>
                      <a:pPr marL="423545" marR="414020" algn="ctr">
                        <a:lnSpc>
                          <a:spcPct val="101800"/>
                        </a:lnSpc>
                      </a:pPr>
                      <a:r>
                        <a:rPr sz="10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(Desarrollar</a:t>
                      </a:r>
                      <a:r>
                        <a:rPr sz="1050" spc="7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el </a:t>
                      </a:r>
                      <a:r>
                        <a:rPr sz="105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elemento)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70"/>
                        </a:lnSpc>
                      </a:pPr>
                      <a:r>
                        <a:rPr sz="1200" b="1" spc="18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#</a:t>
                      </a:r>
                      <a:r>
                        <a:rPr sz="1200" b="1" spc="-8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Escena</a:t>
                      </a:r>
                      <a:endParaRPr sz="1200" dirty="0">
                        <a:latin typeface="Century Gothic"/>
                        <a:cs typeface="Century Gothic"/>
                      </a:endParaRPr>
                    </a:p>
                    <a:p>
                      <a:pPr marL="234315" marR="226695" algn="ctr">
                        <a:lnSpc>
                          <a:spcPct val="101499"/>
                        </a:lnSpc>
                      </a:pPr>
                      <a:r>
                        <a:rPr sz="1050" spc="-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(en</a:t>
                      </a:r>
                      <a:r>
                        <a:rPr sz="1050" spc="-5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dónde</a:t>
                      </a:r>
                      <a:r>
                        <a:rPr sz="1050" spc="-5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se </a:t>
                      </a:r>
                      <a:r>
                        <a:rPr sz="10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desarrolla</a:t>
                      </a:r>
                      <a:r>
                        <a:rPr sz="1050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el </a:t>
                      </a:r>
                      <a:r>
                        <a:rPr sz="10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elemento</a:t>
                      </a:r>
                      <a:r>
                        <a:rPr sz="1050" spc="3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/ </a:t>
                      </a:r>
                      <a:r>
                        <a:rPr sz="105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contexto)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70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Audio</a:t>
                      </a:r>
                      <a:endParaRPr sz="1200" dirty="0">
                        <a:latin typeface="Century Gothic"/>
                        <a:cs typeface="Century Gothic"/>
                      </a:endParaRPr>
                    </a:p>
                    <a:p>
                      <a:pPr marL="250825" marR="244475" algn="ctr">
                        <a:lnSpc>
                          <a:spcPct val="101800"/>
                        </a:lnSpc>
                      </a:pPr>
                      <a:r>
                        <a:rPr sz="1050" spc="-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(qué</a:t>
                      </a:r>
                      <a:r>
                        <a:rPr sz="10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dirán</a:t>
                      </a:r>
                      <a:r>
                        <a:rPr sz="1050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los </a:t>
                      </a:r>
                      <a:r>
                        <a:rPr sz="105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personajes)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70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Video</a:t>
                      </a:r>
                      <a:endParaRPr sz="1200" dirty="0">
                        <a:latin typeface="Century Gothic"/>
                        <a:cs typeface="Century Gothic"/>
                      </a:endParaRPr>
                    </a:p>
                    <a:p>
                      <a:pPr marL="177800" marR="167640" indent="-3175" algn="ctr">
                        <a:lnSpc>
                          <a:spcPct val="101800"/>
                        </a:lnSpc>
                      </a:pPr>
                      <a:r>
                        <a:rPr sz="105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(imágenes complementarias)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31140" marR="220979" indent="635" algn="ctr">
                        <a:lnSpc>
                          <a:spcPts val="1700"/>
                        </a:lnSpc>
                        <a:spcBef>
                          <a:spcPts val="30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Acotaciones </a:t>
                      </a:r>
                      <a:r>
                        <a:rPr sz="1200" b="1" spc="7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importantes</a:t>
                      </a:r>
                      <a:r>
                        <a:rPr sz="1200" b="1" spc="-4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para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producción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437">
                <a:tc>
                  <a:txBody>
                    <a:bodyPr/>
                    <a:lstStyle/>
                    <a:p>
                      <a:pPr marL="69850" marR="779145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sz="1050" spc="-10" dirty="0">
                          <a:latin typeface="Century Gothic"/>
                          <a:cs typeface="Century Gothic"/>
                        </a:rPr>
                        <a:t>Problemática </a:t>
                      </a:r>
                      <a:r>
                        <a:rPr sz="1050" spc="-1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[Descripción]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74">
                <a:tc gridSpan="5">
                  <a:txBody>
                    <a:bodyPr/>
                    <a:lstStyle/>
                    <a:p>
                      <a:pPr marL="0" marR="3204210" indent="0" algn="l" defTabSz="2001838">
                        <a:lnSpc>
                          <a:spcPts val="1330"/>
                        </a:lnSpc>
                        <a:spcBef>
                          <a:spcPts val="15"/>
                        </a:spcBef>
                        <a:tabLst>
                          <a:tab pos="3951288" algn="l"/>
                          <a:tab pos="4210050" algn="l"/>
                        </a:tabLst>
                      </a:pPr>
                      <a:r>
                        <a:rPr sz="1050" dirty="0" err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Decisión</a:t>
                      </a:r>
                      <a:r>
                        <a:rPr sz="1050" spc="9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</a:t>
                      </a:r>
                      <a:endParaRPr lang="es-ES" sz="1050" spc="-50" dirty="0">
                        <a:solidFill>
                          <a:srgbClr val="FFFFFF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0" marR="3204210" indent="0" algn="l" defTabSz="2001838">
                        <a:lnSpc>
                          <a:spcPts val="1330"/>
                        </a:lnSpc>
                        <a:spcBef>
                          <a:spcPts val="15"/>
                        </a:spcBef>
                        <a:tabLst>
                          <a:tab pos="3951288" algn="l"/>
                          <a:tab pos="4210050" algn="l"/>
                        </a:tabLst>
                      </a:pPr>
                      <a:r>
                        <a:rPr sz="10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[Descripción</a:t>
                      </a:r>
                      <a:r>
                        <a:rPr sz="1050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dirty="0" err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sólo</a:t>
                      </a:r>
                      <a:r>
                        <a:rPr sz="1050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dirty="0" err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en</a:t>
                      </a:r>
                      <a:r>
                        <a:rPr lang="es-ES" sz="10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10" dirty="0" err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texto</a:t>
                      </a:r>
                      <a:r>
                        <a:rPr sz="105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]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127">
                <a:tc>
                  <a:txBody>
                    <a:bodyPr/>
                    <a:lstStyle/>
                    <a:p>
                      <a:pPr marL="69850" marR="805180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sz="1050" dirty="0">
                          <a:latin typeface="Century Gothic"/>
                          <a:cs typeface="Century Gothic"/>
                        </a:rPr>
                        <a:t>Escenario</a:t>
                      </a:r>
                      <a:r>
                        <a:rPr sz="1050" spc="6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35" dirty="0">
                          <a:latin typeface="Century Gothic"/>
                          <a:cs typeface="Century Gothic"/>
                        </a:rPr>
                        <a:t>A1 </a:t>
                      </a:r>
                      <a:r>
                        <a:rPr sz="1050" spc="-1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[Descripción]</a:t>
                      </a:r>
                      <a:endParaRPr sz="1050">
                        <a:latin typeface="Century Gothic"/>
                        <a:cs typeface="Century Gothic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882">
                <a:tc>
                  <a:txBody>
                    <a:bodyPr/>
                    <a:lstStyle/>
                    <a:p>
                      <a:pPr marL="69850" marR="60325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sz="1050" dirty="0">
                          <a:latin typeface="Century Gothic"/>
                          <a:cs typeface="Century Gothic"/>
                        </a:rPr>
                        <a:t>Escenario</a:t>
                      </a:r>
                      <a:r>
                        <a:rPr sz="1050" spc="6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35" dirty="0">
                          <a:latin typeface="Century Gothic"/>
                          <a:cs typeface="Century Gothic"/>
                        </a:rPr>
                        <a:t>A2 </a:t>
                      </a:r>
                      <a:r>
                        <a:rPr sz="105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[Descripción]</a:t>
                      </a:r>
                      <a:r>
                        <a:rPr sz="1050" spc="-25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1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Replicar </a:t>
                      </a:r>
                      <a:r>
                        <a:rPr sz="105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en</a:t>
                      </a:r>
                      <a:r>
                        <a:rPr sz="1050" spc="-5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 caso</a:t>
                      </a:r>
                      <a:r>
                        <a:rPr sz="1050" spc="-25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35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de </a:t>
                      </a:r>
                      <a:r>
                        <a:rPr sz="105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contar</a:t>
                      </a:r>
                      <a:r>
                        <a:rPr sz="1050" spc="-4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25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con </a:t>
                      </a:r>
                      <a:r>
                        <a:rPr sz="105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más</a:t>
                      </a:r>
                      <a:r>
                        <a:rPr sz="1050" spc="95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posibles</a:t>
                      </a:r>
                      <a:r>
                        <a:rPr sz="1050" spc="95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1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escenarios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90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75DD6229-2866-E48D-960B-480E485E95DE}"/>
              </a:ext>
            </a:extLst>
          </p:cNvPr>
          <p:cNvSpPr txBox="1"/>
          <p:nvPr/>
        </p:nvSpPr>
        <p:spPr>
          <a:xfrm>
            <a:off x="225779" y="1003279"/>
            <a:ext cx="80489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pc="64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Plantilla</a:t>
            </a:r>
            <a:r>
              <a:rPr lang="es-ES" spc="-49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56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es-ES" spc="-2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diseñar</a:t>
            </a:r>
            <a:r>
              <a:rPr lang="es-ES" spc="-2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8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es-ES" spc="-37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19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</a:t>
            </a:r>
            <a:r>
              <a:rPr lang="es-ES" spc="-2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interactivo</a:t>
            </a:r>
            <a:r>
              <a:rPr lang="es-ES" spc="-3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37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pc="-3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árbol </a:t>
            </a:r>
            <a:r>
              <a:rPr lang="es-ES" spc="-27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pc="-109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decisiones</a:t>
            </a:r>
            <a:endParaRPr lang="es-E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image3.png">
            <a:extLst>
              <a:ext uri="{FF2B5EF4-FFF2-40B4-BE49-F238E27FC236}">
                <a16:creationId xmlns:a16="http://schemas.microsoft.com/office/drawing/2014/main" id="{BA6FB7DD-5775-D84D-1ECC-F4F4ABF42072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0" y="218419"/>
            <a:ext cx="7418705" cy="784860"/>
          </a:xfrm>
          <a:prstGeom prst="rect">
            <a:avLst/>
          </a:prstGeom>
          <a:ln/>
        </p:spPr>
      </p:pic>
      <p:graphicFrame>
        <p:nvGraphicFramePr>
          <p:cNvPr id="19" name="object 3">
            <a:extLst>
              <a:ext uri="{FF2B5EF4-FFF2-40B4-BE49-F238E27FC236}">
                <a16:creationId xmlns:a16="http://schemas.microsoft.com/office/drawing/2014/main" id="{B9B03C10-316A-2A8D-91CE-7D2AE4C8E8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731433"/>
              </p:ext>
            </p:extLst>
          </p:nvPr>
        </p:nvGraphicFramePr>
        <p:xfrm>
          <a:off x="451558" y="1372611"/>
          <a:ext cx="8048976" cy="2574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6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8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49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3343">
                <a:tc>
                  <a:txBody>
                    <a:bodyPr/>
                    <a:lstStyle/>
                    <a:p>
                      <a:pPr marL="1905" algn="ctr">
                        <a:lnSpc>
                          <a:spcPts val="1670"/>
                        </a:lnSpc>
                      </a:pPr>
                      <a:r>
                        <a:rPr sz="1200" b="1" spc="6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Elemento</a:t>
                      </a:r>
                      <a:endParaRPr sz="1200" dirty="0">
                        <a:latin typeface="Century Gothic"/>
                        <a:cs typeface="Century Gothic"/>
                      </a:endParaRPr>
                    </a:p>
                    <a:p>
                      <a:pPr marL="423545" marR="414020" algn="ctr">
                        <a:lnSpc>
                          <a:spcPct val="101800"/>
                        </a:lnSpc>
                      </a:pPr>
                      <a:r>
                        <a:rPr sz="10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(Desarrollar</a:t>
                      </a:r>
                      <a:r>
                        <a:rPr sz="1050" spc="7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el </a:t>
                      </a:r>
                      <a:r>
                        <a:rPr sz="105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elemento)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70"/>
                        </a:lnSpc>
                      </a:pPr>
                      <a:r>
                        <a:rPr sz="1200" b="1" spc="18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#</a:t>
                      </a:r>
                      <a:r>
                        <a:rPr sz="1200" b="1" spc="-8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Escena</a:t>
                      </a:r>
                      <a:endParaRPr sz="1200" dirty="0">
                        <a:latin typeface="Century Gothic"/>
                        <a:cs typeface="Century Gothic"/>
                      </a:endParaRPr>
                    </a:p>
                    <a:p>
                      <a:pPr marL="234315" marR="226695" algn="ctr">
                        <a:lnSpc>
                          <a:spcPct val="101499"/>
                        </a:lnSpc>
                      </a:pPr>
                      <a:r>
                        <a:rPr sz="1050" spc="-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(en</a:t>
                      </a:r>
                      <a:r>
                        <a:rPr sz="1050" spc="-5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dónde</a:t>
                      </a:r>
                      <a:r>
                        <a:rPr sz="1050" spc="-5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se </a:t>
                      </a:r>
                      <a:r>
                        <a:rPr sz="10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desarrolla</a:t>
                      </a:r>
                      <a:r>
                        <a:rPr sz="1050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el </a:t>
                      </a:r>
                      <a:r>
                        <a:rPr sz="10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elemento</a:t>
                      </a:r>
                      <a:r>
                        <a:rPr sz="1050" spc="3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/ </a:t>
                      </a:r>
                      <a:r>
                        <a:rPr sz="105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contexto)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70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Audio</a:t>
                      </a:r>
                      <a:endParaRPr sz="1200" dirty="0">
                        <a:latin typeface="Century Gothic"/>
                        <a:cs typeface="Century Gothic"/>
                      </a:endParaRPr>
                    </a:p>
                    <a:p>
                      <a:pPr marL="250825" marR="244475" algn="ctr">
                        <a:lnSpc>
                          <a:spcPct val="101800"/>
                        </a:lnSpc>
                      </a:pPr>
                      <a:r>
                        <a:rPr sz="1050" spc="-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(qué</a:t>
                      </a:r>
                      <a:r>
                        <a:rPr sz="10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dirán</a:t>
                      </a:r>
                      <a:r>
                        <a:rPr sz="1050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los </a:t>
                      </a:r>
                      <a:r>
                        <a:rPr sz="105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personajes)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70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Video</a:t>
                      </a:r>
                      <a:endParaRPr sz="1200" dirty="0">
                        <a:latin typeface="Century Gothic"/>
                        <a:cs typeface="Century Gothic"/>
                      </a:endParaRPr>
                    </a:p>
                    <a:p>
                      <a:pPr marL="177800" marR="167640" indent="-3175" algn="ctr">
                        <a:lnSpc>
                          <a:spcPct val="101800"/>
                        </a:lnSpc>
                      </a:pPr>
                      <a:r>
                        <a:rPr sz="105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(imágenes complementarias)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31140" marR="220979" indent="635" algn="ctr">
                        <a:lnSpc>
                          <a:spcPts val="1700"/>
                        </a:lnSpc>
                        <a:spcBef>
                          <a:spcPts val="30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Acotaciones </a:t>
                      </a:r>
                      <a:r>
                        <a:rPr sz="1200" b="1" spc="7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importantes</a:t>
                      </a:r>
                      <a:r>
                        <a:rPr sz="1200" b="1" spc="-4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para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producción</a:t>
                      </a:r>
                      <a:endParaRPr sz="1200" dirty="0">
                        <a:latin typeface="Century Gothic"/>
                        <a:cs typeface="Century Gothic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74">
                <a:tc gridSpan="5">
                  <a:txBody>
                    <a:bodyPr/>
                    <a:lstStyle/>
                    <a:p>
                      <a:pPr marL="0" marR="3204210" indent="0" algn="l" defTabSz="2001838">
                        <a:lnSpc>
                          <a:spcPts val="1330"/>
                        </a:lnSpc>
                        <a:spcBef>
                          <a:spcPts val="15"/>
                        </a:spcBef>
                        <a:tabLst>
                          <a:tab pos="3951288" algn="l"/>
                          <a:tab pos="4210050" algn="l"/>
                        </a:tabLst>
                      </a:pPr>
                      <a:r>
                        <a:rPr sz="1050" b="1" dirty="0" err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Decisión</a:t>
                      </a:r>
                      <a:r>
                        <a:rPr sz="1050" b="1" spc="9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s-ES" sz="1050" b="1" spc="-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B</a:t>
                      </a:r>
                    </a:p>
                    <a:p>
                      <a:pPr marL="0" marR="3204210" indent="0" algn="l" defTabSz="2001838">
                        <a:lnSpc>
                          <a:spcPts val="1330"/>
                        </a:lnSpc>
                        <a:spcBef>
                          <a:spcPts val="15"/>
                        </a:spcBef>
                        <a:tabLst>
                          <a:tab pos="3951288" algn="l"/>
                          <a:tab pos="4210050" algn="l"/>
                        </a:tabLst>
                      </a:pPr>
                      <a:r>
                        <a:rPr sz="10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[Descripción</a:t>
                      </a:r>
                      <a:r>
                        <a:rPr sz="1050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dirty="0" err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sólo</a:t>
                      </a:r>
                      <a:r>
                        <a:rPr sz="1050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dirty="0" err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en</a:t>
                      </a:r>
                      <a:r>
                        <a:rPr lang="es-ES" sz="10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10" dirty="0" err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texto</a:t>
                      </a:r>
                      <a:r>
                        <a:rPr sz="105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]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127">
                <a:tc>
                  <a:txBody>
                    <a:bodyPr/>
                    <a:lstStyle/>
                    <a:p>
                      <a:pPr marL="69850" marR="805180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sz="1050" dirty="0" err="1">
                          <a:latin typeface="Century Gothic"/>
                          <a:cs typeface="Century Gothic"/>
                        </a:rPr>
                        <a:t>Escenario</a:t>
                      </a:r>
                      <a:r>
                        <a:rPr sz="1050" spc="6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s-ES" sz="1050" spc="-35" dirty="0">
                          <a:latin typeface="Century Gothic"/>
                          <a:cs typeface="Century Gothic"/>
                        </a:rPr>
                        <a:t>B</a:t>
                      </a:r>
                      <a:r>
                        <a:rPr sz="1050" spc="-35" dirty="0">
                          <a:latin typeface="Century Gothic"/>
                          <a:cs typeface="Century Gothic"/>
                        </a:rPr>
                        <a:t>1 </a:t>
                      </a:r>
                      <a:r>
                        <a:rPr sz="1050" spc="-1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[Descripción]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882">
                <a:tc>
                  <a:txBody>
                    <a:bodyPr/>
                    <a:lstStyle/>
                    <a:p>
                      <a:pPr marL="69850" marR="60325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sz="1050" dirty="0" err="1">
                          <a:latin typeface="Century Gothic"/>
                          <a:cs typeface="Century Gothic"/>
                        </a:rPr>
                        <a:t>Escenario</a:t>
                      </a:r>
                      <a:r>
                        <a:rPr sz="1050" spc="6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s-ES" sz="1050" spc="-35" dirty="0">
                          <a:latin typeface="Century Gothic"/>
                          <a:cs typeface="Century Gothic"/>
                        </a:rPr>
                        <a:t>B</a:t>
                      </a:r>
                      <a:r>
                        <a:rPr sz="1050" spc="-35" dirty="0">
                          <a:latin typeface="Century Gothic"/>
                          <a:cs typeface="Century Gothic"/>
                        </a:rPr>
                        <a:t>2 </a:t>
                      </a:r>
                      <a:r>
                        <a:rPr sz="105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[Descripción]</a:t>
                      </a:r>
                      <a:r>
                        <a:rPr sz="1050" spc="-25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1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Replicar </a:t>
                      </a:r>
                      <a:r>
                        <a:rPr sz="105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en</a:t>
                      </a:r>
                      <a:r>
                        <a:rPr sz="1050" spc="-5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 caso</a:t>
                      </a:r>
                      <a:r>
                        <a:rPr sz="1050" spc="-25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35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de </a:t>
                      </a:r>
                      <a:r>
                        <a:rPr sz="105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contar</a:t>
                      </a:r>
                      <a:r>
                        <a:rPr sz="1050" spc="-4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25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con </a:t>
                      </a:r>
                      <a:r>
                        <a:rPr sz="105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más</a:t>
                      </a:r>
                      <a:r>
                        <a:rPr sz="1050" spc="95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posibles</a:t>
                      </a:r>
                      <a:r>
                        <a:rPr sz="1050" spc="95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1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escenarios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0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75DD6229-2866-E48D-960B-480E485E95DE}"/>
              </a:ext>
            </a:extLst>
          </p:cNvPr>
          <p:cNvSpPr txBox="1"/>
          <p:nvPr/>
        </p:nvSpPr>
        <p:spPr>
          <a:xfrm>
            <a:off x="225779" y="1003279"/>
            <a:ext cx="80489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pc="64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Plantilla</a:t>
            </a:r>
            <a:r>
              <a:rPr lang="es-ES" spc="-49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56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es-ES" spc="-2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diseñar</a:t>
            </a:r>
            <a:r>
              <a:rPr lang="es-ES" spc="-2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8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es-ES" spc="-37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19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</a:t>
            </a:r>
            <a:r>
              <a:rPr lang="es-ES" spc="-2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interactivo</a:t>
            </a:r>
            <a:r>
              <a:rPr lang="es-ES" spc="-3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37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pc="-3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árbol </a:t>
            </a:r>
            <a:r>
              <a:rPr lang="es-ES" spc="-27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pc="-109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decisiones</a:t>
            </a:r>
            <a:endParaRPr lang="es-E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image3.png">
            <a:extLst>
              <a:ext uri="{FF2B5EF4-FFF2-40B4-BE49-F238E27FC236}">
                <a16:creationId xmlns:a16="http://schemas.microsoft.com/office/drawing/2014/main" id="{BA6FB7DD-5775-D84D-1ECC-F4F4ABF42072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0" y="218419"/>
            <a:ext cx="7418705" cy="784860"/>
          </a:xfrm>
          <a:prstGeom prst="rect">
            <a:avLst/>
          </a:prstGeom>
          <a:ln/>
        </p:spPr>
      </p:pic>
      <p:graphicFrame>
        <p:nvGraphicFramePr>
          <p:cNvPr id="19" name="object 3">
            <a:extLst>
              <a:ext uri="{FF2B5EF4-FFF2-40B4-BE49-F238E27FC236}">
                <a16:creationId xmlns:a16="http://schemas.microsoft.com/office/drawing/2014/main" id="{B9B03C10-316A-2A8D-91CE-7D2AE4C8E8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840488"/>
              </p:ext>
            </p:extLst>
          </p:nvPr>
        </p:nvGraphicFramePr>
        <p:xfrm>
          <a:off x="451558" y="1372611"/>
          <a:ext cx="8048976" cy="2574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6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8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49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3343">
                <a:tc>
                  <a:txBody>
                    <a:bodyPr/>
                    <a:lstStyle/>
                    <a:p>
                      <a:pPr marL="1905" algn="ctr">
                        <a:lnSpc>
                          <a:spcPts val="1670"/>
                        </a:lnSpc>
                      </a:pPr>
                      <a:r>
                        <a:rPr sz="1200" b="1" spc="6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Elemento</a:t>
                      </a:r>
                      <a:endParaRPr sz="1200" dirty="0">
                        <a:latin typeface="Century Gothic"/>
                        <a:cs typeface="Century Gothic"/>
                      </a:endParaRPr>
                    </a:p>
                    <a:p>
                      <a:pPr marL="423545" marR="414020" algn="ctr">
                        <a:lnSpc>
                          <a:spcPct val="101800"/>
                        </a:lnSpc>
                      </a:pPr>
                      <a:r>
                        <a:rPr sz="10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(Desarrollar</a:t>
                      </a:r>
                      <a:r>
                        <a:rPr sz="1050" spc="7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el </a:t>
                      </a:r>
                      <a:r>
                        <a:rPr sz="105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elemento)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70"/>
                        </a:lnSpc>
                      </a:pPr>
                      <a:r>
                        <a:rPr sz="1200" b="1" spc="18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#</a:t>
                      </a:r>
                      <a:r>
                        <a:rPr sz="1200" b="1" spc="-8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Escena</a:t>
                      </a:r>
                      <a:endParaRPr sz="1200" dirty="0">
                        <a:latin typeface="Century Gothic"/>
                        <a:cs typeface="Century Gothic"/>
                      </a:endParaRPr>
                    </a:p>
                    <a:p>
                      <a:pPr marL="234315" marR="226695" algn="ctr">
                        <a:lnSpc>
                          <a:spcPct val="101499"/>
                        </a:lnSpc>
                      </a:pPr>
                      <a:r>
                        <a:rPr sz="1050" spc="-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(en</a:t>
                      </a:r>
                      <a:r>
                        <a:rPr sz="1050" spc="-5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dónde</a:t>
                      </a:r>
                      <a:r>
                        <a:rPr sz="1050" spc="-5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se </a:t>
                      </a:r>
                      <a:r>
                        <a:rPr sz="10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desarrolla</a:t>
                      </a:r>
                      <a:r>
                        <a:rPr sz="1050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el </a:t>
                      </a:r>
                      <a:r>
                        <a:rPr sz="10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elemento</a:t>
                      </a:r>
                      <a:r>
                        <a:rPr sz="1050" spc="3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/ </a:t>
                      </a:r>
                      <a:r>
                        <a:rPr sz="105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contexto)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70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Audio</a:t>
                      </a:r>
                      <a:endParaRPr sz="1200" dirty="0">
                        <a:latin typeface="Century Gothic"/>
                        <a:cs typeface="Century Gothic"/>
                      </a:endParaRPr>
                    </a:p>
                    <a:p>
                      <a:pPr marL="250825" marR="244475" algn="ctr">
                        <a:lnSpc>
                          <a:spcPct val="101800"/>
                        </a:lnSpc>
                      </a:pPr>
                      <a:r>
                        <a:rPr sz="1050" spc="-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(qué</a:t>
                      </a:r>
                      <a:r>
                        <a:rPr sz="10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dirán</a:t>
                      </a:r>
                      <a:r>
                        <a:rPr sz="1050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los </a:t>
                      </a:r>
                      <a:r>
                        <a:rPr sz="105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personajes)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70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Video</a:t>
                      </a:r>
                      <a:endParaRPr sz="1200" dirty="0">
                        <a:latin typeface="Century Gothic"/>
                        <a:cs typeface="Century Gothic"/>
                      </a:endParaRPr>
                    </a:p>
                    <a:p>
                      <a:pPr marL="177800" marR="167640" indent="-3175" algn="ctr">
                        <a:lnSpc>
                          <a:spcPct val="101800"/>
                        </a:lnSpc>
                      </a:pPr>
                      <a:r>
                        <a:rPr sz="105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(imágenes complementarias)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31140" marR="220979" indent="635" algn="ctr">
                        <a:lnSpc>
                          <a:spcPts val="1700"/>
                        </a:lnSpc>
                        <a:spcBef>
                          <a:spcPts val="30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Acotaciones </a:t>
                      </a:r>
                      <a:r>
                        <a:rPr sz="1200" b="1" spc="7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importantes</a:t>
                      </a:r>
                      <a:r>
                        <a:rPr sz="1200" b="1" spc="-4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para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producción</a:t>
                      </a:r>
                      <a:endParaRPr sz="1200" dirty="0">
                        <a:latin typeface="Century Gothic"/>
                        <a:cs typeface="Century Gothic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74">
                <a:tc gridSpan="5">
                  <a:txBody>
                    <a:bodyPr/>
                    <a:lstStyle/>
                    <a:p>
                      <a:pPr marL="0" marR="3204210" indent="0" algn="l" defTabSz="2001838">
                        <a:lnSpc>
                          <a:spcPts val="1330"/>
                        </a:lnSpc>
                        <a:spcBef>
                          <a:spcPts val="15"/>
                        </a:spcBef>
                        <a:tabLst>
                          <a:tab pos="3951288" algn="l"/>
                          <a:tab pos="4210050" algn="l"/>
                        </a:tabLst>
                      </a:pPr>
                      <a:r>
                        <a:rPr sz="1050" b="1" dirty="0" err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Decisión</a:t>
                      </a:r>
                      <a:r>
                        <a:rPr sz="1050" b="1" spc="9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s-ES" sz="1050" b="1" spc="-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</a:t>
                      </a:r>
                    </a:p>
                    <a:p>
                      <a:pPr marL="0" marR="3204210" indent="0" algn="l" defTabSz="2001838">
                        <a:lnSpc>
                          <a:spcPts val="1330"/>
                        </a:lnSpc>
                        <a:spcBef>
                          <a:spcPts val="15"/>
                        </a:spcBef>
                        <a:tabLst>
                          <a:tab pos="3951288" algn="l"/>
                          <a:tab pos="4210050" algn="l"/>
                        </a:tabLst>
                      </a:pPr>
                      <a:r>
                        <a:rPr sz="10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[Descripción</a:t>
                      </a:r>
                      <a:r>
                        <a:rPr sz="1050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dirty="0" err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sólo</a:t>
                      </a:r>
                      <a:r>
                        <a:rPr sz="1050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dirty="0" err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en</a:t>
                      </a:r>
                      <a:r>
                        <a:rPr lang="es-ES" sz="10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10" dirty="0" err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texto</a:t>
                      </a:r>
                      <a:r>
                        <a:rPr sz="105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]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127">
                <a:tc>
                  <a:txBody>
                    <a:bodyPr/>
                    <a:lstStyle/>
                    <a:p>
                      <a:pPr marL="69850" marR="805180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sz="1050" dirty="0" err="1">
                          <a:latin typeface="Century Gothic"/>
                          <a:cs typeface="Century Gothic"/>
                        </a:rPr>
                        <a:t>Escenario</a:t>
                      </a:r>
                      <a:r>
                        <a:rPr sz="1050" spc="6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s-ES" sz="1050" spc="-35" dirty="0">
                          <a:latin typeface="Century Gothic"/>
                          <a:cs typeface="Century Gothic"/>
                        </a:rPr>
                        <a:t>C</a:t>
                      </a:r>
                      <a:r>
                        <a:rPr sz="1050" spc="-35" dirty="0">
                          <a:latin typeface="Century Gothic"/>
                          <a:cs typeface="Century Gothic"/>
                        </a:rPr>
                        <a:t>1 </a:t>
                      </a:r>
                      <a:r>
                        <a:rPr sz="1050" spc="-1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[Descripción]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882">
                <a:tc>
                  <a:txBody>
                    <a:bodyPr/>
                    <a:lstStyle/>
                    <a:p>
                      <a:pPr marL="69850" marR="60325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sz="1050" dirty="0" err="1">
                          <a:latin typeface="Century Gothic"/>
                          <a:cs typeface="Century Gothic"/>
                        </a:rPr>
                        <a:t>Escenario</a:t>
                      </a:r>
                      <a:r>
                        <a:rPr sz="1050" spc="6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s-ES" sz="1050" spc="-35" dirty="0">
                          <a:latin typeface="Century Gothic"/>
                          <a:cs typeface="Century Gothic"/>
                        </a:rPr>
                        <a:t>C</a:t>
                      </a:r>
                      <a:r>
                        <a:rPr sz="1050" spc="-35" dirty="0">
                          <a:latin typeface="Century Gothic"/>
                          <a:cs typeface="Century Gothic"/>
                        </a:rPr>
                        <a:t>2 </a:t>
                      </a:r>
                      <a:r>
                        <a:rPr sz="105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[Descripción]</a:t>
                      </a:r>
                      <a:r>
                        <a:rPr sz="1050" spc="-25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1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Replicar </a:t>
                      </a:r>
                      <a:r>
                        <a:rPr sz="105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en</a:t>
                      </a:r>
                      <a:r>
                        <a:rPr sz="1050" spc="-5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 caso</a:t>
                      </a:r>
                      <a:r>
                        <a:rPr sz="1050" spc="-25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35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de </a:t>
                      </a:r>
                      <a:r>
                        <a:rPr sz="105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contar</a:t>
                      </a:r>
                      <a:r>
                        <a:rPr sz="1050" spc="-4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25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con </a:t>
                      </a:r>
                      <a:r>
                        <a:rPr sz="105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más</a:t>
                      </a:r>
                      <a:r>
                        <a:rPr sz="1050" spc="95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posibles</a:t>
                      </a:r>
                      <a:r>
                        <a:rPr sz="1050" spc="95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50" spc="-10" dirty="0">
                          <a:solidFill>
                            <a:srgbClr val="818181"/>
                          </a:solidFill>
                          <a:latin typeface="Century Gothic"/>
                          <a:cs typeface="Century Gothic"/>
                        </a:rPr>
                        <a:t>escenarios</a:t>
                      </a:r>
                      <a:endParaRPr sz="1050" dirty="0">
                        <a:latin typeface="Century Gothic"/>
                        <a:cs typeface="Century Gothic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402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4814</TotalTime>
  <Words>224</Words>
  <Application>Microsoft Office PowerPoint</Application>
  <PresentationFormat>On-screen Show (16:9)</PresentationFormat>
  <Paragraphs>46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Tema de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Rebeca González Polanco</dc:creator>
  <cp:lastModifiedBy>Laura Patricia Zepeda Orantes</cp:lastModifiedBy>
  <cp:revision>138</cp:revision>
  <cp:lastPrinted>2019-05-28T21:12:34Z</cp:lastPrinted>
  <dcterms:created xsi:type="dcterms:W3CDTF">2018-11-06T21:10:07Z</dcterms:created>
  <dcterms:modified xsi:type="dcterms:W3CDTF">2024-04-16T20:43:52Z</dcterms:modified>
</cp:coreProperties>
</file>