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23100" cy="9309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9" roundtripDataSignature="AMtx7mjnqVlKT1PFolq1IS2KvsPeE2wI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35f7b0e6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135f7b0e6ea_0_0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9" name="Google Shape;139;g135f7b0e6ea_0_0:notes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35f7b0e6ea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g135f7b0e6ea_0_6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00" cy="41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7" name="Google Shape;187;g135f7b0e6ea_0_6:notes"/>
          <p:cNvSpPr txBox="1">
            <a:spLocks noGrp="1"/>
          </p:cNvSpPr>
          <p:nvPr>
            <p:ph type="sldNum" idx="12"/>
          </p:nvPr>
        </p:nvSpPr>
        <p:spPr>
          <a:xfrm>
            <a:off x="3978132" y="8842030"/>
            <a:ext cx="3043200" cy="46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0" tIns="46650" rIns="93300" bIns="4665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3162302" y="-1104897"/>
            <a:ext cx="2819396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5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4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body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body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deed.es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5"/>
            <a:ext cx="8229600" cy="2819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12;p1">
            <a:extLst>
              <a:ext uri="{FF2B5EF4-FFF2-40B4-BE49-F238E27FC236}">
                <a16:creationId xmlns:a16="http://schemas.microsoft.com/office/drawing/2014/main" id="{27AD8E23-E890-7D57-A106-2318B8751E2A}"/>
              </a:ext>
            </a:extLst>
          </p:cNvPr>
          <p:cNvSpPr txBox="1">
            <a:spLocks noGrp="1"/>
          </p:cNvSpPr>
          <p:nvPr>
            <p:ph type="dt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13;p1">
            <a:extLst>
              <a:ext uri="{FF2B5EF4-FFF2-40B4-BE49-F238E27FC236}">
                <a16:creationId xmlns:a16="http://schemas.microsoft.com/office/drawing/2014/main" id="{860245F4-B750-152E-97AA-977D9D05D2B2}"/>
              </a:ext>
            </a:extLst>
          </p:cNvPr>
          <p:cNvSpPr txBox="1">
            <a:spLocks noGrp="1"/>
          </p:cNvSpPr>
          <p:nvPr>
            <p:ph type="ft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Google Shape;14;p1">
            <a:extLst>
              <a:ext uri="{FF2B5EF4-FFF2-40B4-BE49-F238E27FC236}">
                <a16:creationId xmlns:a16="http://schemas.microsoft.com/office/drawing/2014/main" id="{2629346F-90B1-936C-709C-FB1BFE6BDF19}"/>
              </a:ext>
            </a:extLst>
          </p:cNvPr>
          <p:cNvSpPr txBox="1">
            <a:spLocks noGrp="1"/>
          </p:cNvSpPr>
          <p:nvPr>
            <p:ph type="sldNum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sp>
        <p:nvSpPr>
          <p:cNvPr id="7" name="Google Shape;15;p1">
            <a:extLst>
              <a:ext uri="{FF2B5EF4-FFF2-40B4-BE49-F238E27FC236}">
                <a16:creationId xmlns:a16="http://schemas.microsoft.com/office/drawing/2014/main" id="{24A42CB7-3DEF-DCAC-9442-A151A58DD288}"/>
              </a:ext>
            </a:extLst>
          </p:cNvPr>
          <p:cNvSpPr txBox="1"/>
          <p:nvPr userDrawn="1"/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10-May-19</a:t>
            </a:r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6;p1">
            <a:extLst>
              <a:ext uri="{FF2B5EF4-FFF2-40B4-BE49-F238E27FC236}">
                <a16:creationId xmlns:a16="http://schemas.microsoft.com/office/drawing/2014/main" id="{04D43C76-6508-2EB3-03B9-A11B584F3FB7}"/>
              </a:ext>
            </a:extLst>
          </p:cNvPr>
          <p:cNvSpPr txBox="1"/>
          <p:nvPr userDrawn="1"/>
        </p:nvSpPr>
        <p:spPr>
          <a:xfrm>
            <a:off x="5647357" y="635312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17;p1">
            <a:extLst>
              <a:ext uri="{FF2B5EF4-FFF2-40B4-BE49-F238E27FC236}">
                <a16:creationId xmlns:a16="http://schemas.microsoft.com/office/drawing/2014/main" id="{9C5C076A-EE10-A86D-E602-35DDD7980CB8}"/>
              </a:ext>
            </a:extLst>
          </p:cNvPr>
          <p:cNvSpPr/>
          <p:nvPr userDrawn="1"/>
        </p:nvSpPr>
        <p:spPr>
          <a:xfrm>
            <a:off x="0" y="6248569"/>
            <a:ext cx="9144000" cy="609431"/>
          </a:xfrm>
          <a:prstGeom prst="rect">
            <a:avLst/>
          </a:prstGeom>
          <a:solidFill>
            <a:srgbClr val="17375E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4" name="Google Shape;22;p1">
            <a:extLst>
              <a:ext uri="{FF2B5EF4-FFF2-40B4-BE49-F238E27FC236}">
                <a16:creationId xmlns:a16="http://schemas.microsoft.com/office/drawing/2014/main" id="{C13DAC77-E4A4-2858-6450-442A7DC21F4C}"/>
              </a:ext>
            </a:extLst>
          </p:cNvPr>
          <p:cNvCxnSpPr/>
          <p:nvPr userDrawn="1"/>
        </p:nvCxnSpPr>
        <p:spPr>
          <a:xfrm>
            <a:off x="1543728" y="6332725"/>
            <a:ext cx="0" cy="432000"/>
          </a:xfrm>
          <a:prstGeom prst="straightConnector1">
            <a:avLst/>
          </a:prstGeom>
          <a:noFill/>
          <a:ln w="9525" cap="flat" cmpd="sng">
            <a:solidFill>
              <a:srgbClr val="A5A5A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3;p1">
            <a:extLst>
              <a:ext uri="{FF2B5EF4-FFF2-40B4-BE49-F238E27FC236}">
                <a16:creationId xmlns:a16="http://schemas.microsoft.com/office/drawing/2014/main" id="{0C66F13F-0199-06BE-C43C-D55E94F75E6A}"/>
              </a:ext>
            </a:extLst>
          </p:cNvPr>
          <p:cNvSpPr/>
          <p:nvPr userDrawn="1"/>
        </p:nvSpPr>
        <p:spPr>
          <a:xfrm>
            <a:off x="6029491" y="6317893"/>
            <a:ext cx="2055093" cy="2308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Imagen 25" descr="Imagen que contiene Texto&#10;&#10;Descripción generada automáticamente">
            <a:extLst>
              <a:ext uri="{FF2B5EF4-FFF2-40B4-BE49-F238E27FC236}">
                <a16:creationId xmlns:a16="http://schemas.microsoft.com/office/drawing/2014/main" id="{4896FA32-BDDA-D2F4-A342-90FC7010DFD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66936" y="6401408"/>
            <a:ext cx="1293441" cy="345508"/>
          </a:xfrm>
          <a:prstGeom prst="rect">
            <a:avLst/>
          </a:prstGeom>
        </p:spPr>
      </p:pic>
      <p:sp>
        <p:nvSpPr>
          <p:cNvPr id="27" name="Rectangle 7">
            <a:extLst>
              <a:ext uri="{FF2B5EF4-FFF2-40B4-BE49-F238E27FC236}">
                <a16:creationId xmlns:a16="http://schemas.microsoft.com/office/drawing/2014/main" id="{EB9B38AA-435B-5C24-D762-66B51546A356}"/>
              </a:ext>
            </a:extLst>
          </p:cNvPr>
          <p:cNvSpPr/>
          <p:nvPr userDrawn="1"/>
        </p:nvSpPr>
        <p:spPr>
          <a:xfrm>
            <a:off x="2572801" y="6298351"/>
            <a:ext cx="63899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Dirección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y Arquitectura Pedagógica. (2023). Canvas de 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diseño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Art Based Learning [</a:t>
            </a:r>
            <a:r>
              <a:rPr lang="en-US" sz="7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Documento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PPT].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Estrategias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 Aprendizaje </a:t>
            </a:r>
            <a:r>
              <a:rPr lang="en-US" sz="700" i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Activo</a:t>
            </a:r>
            <a:r>
              <a:rPr lang="en-US" sz="7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4.0</a:t>
            </a:r>
            <a:r>
              <a:rPr lang="en-US" sz="7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Dirección de Innovación Educativa y Aprendizaje Digital, Tecnológico de Monterrey. https://innovacioneducativa.tec.mx/es/recursos-pedagogicos/estrategias-de-aprendizaje-activo</a:t>
            </a:r>
          </a:p>
        </p:txBody>
      </p:sp>
      <p:pic>
        <p:nvPicPr>
          <p:cNvPr id="28" name="Imagen 27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B21D7E22-66EC-7A77-1061-1FC4F1C227EE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647745" y="6412317"/>
            <a:ext cx="899160" cy="316954"/>
          </a:xfrm>
          <a:prstGeom prst="rect">
            <a:avLst/>
          </a:prstGeom>
        </p:spPr>
      </p:pic>
      <p:sp>
        <p:nvSpPr>
          <p:cNvPr id="29" name="CuadroTexto 28">
            <a:extLst>
              <a:ext uri="{FF2B5EF4-FFF2-40B4-BE49-F238E27FC236}">
                <a16:creationId xmlns:a16="http://schemas.microsoft.com/office/drawing/2014/main" id="{2149EB9F-03C5-A435-B00F-87B5939E6FFC}"/>
              </a:ext>
            </a:extLst>
          </p:cNvPr>
          <p:cNvSpPr txBox="1"/>
          <p:nvPr userDrawn="1"/>
        </p:nvSpPr>
        <p:spPr>
          <a:xfrm>
            <a:off x="2572801" y="6519187"/>
            <a:ext cx="655689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Adaptado del 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Business </a:t>
            </a:r>
            <a:r>
              <a:rPr lang="es-ES" sz="700" b="0" i="1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1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Canvas  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diseñado por Business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Model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700" b="0" i="0" u="none" strike="noStrike" cap="none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Foundry</a:t>
            </a:r>
            <a:r>
              <a:rPr lang="es-ES" sz="7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AG</a:t>
            </a:r>
            <a:endParaRPr lang="es-ES" sz="7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/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obra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está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bajo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una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0" u="none" strike="noStrike" cap="none" dirty="0" err="1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Licencia</a:t>
            </a:r>
            <a:r>
              <a:rPr lang="en-US" sz="700" b="0" i="0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 </a:t>
            </a:r>
            <a:r>
              <a:rPr lang="en-US" sz="700" b="0" i="1" u="none" strike="noStrike" cap="none" dirty="0">
                <a:solidFill>
                  <a:schemeClr val="lt1"/>
                </a:solidFill>
                <a:latin typeface="Calibri"/>
                <a:cs typeface="Calibri"/>
                <a:sym typeface="Arial"/>
              </a:rPr>
              <a:t>Creative Commons 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Atribución-</a:t>
            </a:r>
            <a:r>
              <a:rPr lang="es-ES" sz="700" b="0" i="0" u="none" strike="noStrike" cap="none" dirty="0" err="1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CompartirIgual</a:t>
            </a:r>
            <a:r>
              <a:rPr lang="es-ES" sz="700" b="0" i="0" u="none" strike="noStrike" cap="none" dirty="0">
                <a:solidFill>
                  <a:schemeClr val="bg1"/>
                </a:solidFill>
                <a:latin typeface="Calibri"/>
                <a:cs typeface="Calibri"/>
                <a:sym typeface="Arial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4.0 International (CC BY-SA 4.0 DEED)</a:t>
            </a:r>
            <a:endParaRPr lang="es-ES" sz="700" b="0" i="0" u="none" strike="noStrike" cap="none" dirty="0">
              <a:solidFill>
                <a:schemeClr val="bg1"/>
              </a:solidFill>
              <a:latin typeface="Calibri"/>
              <a:cs typeface="Calibri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133600" y="4196088"/>
            <a:ext cx="2340864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302419" y="4196088"/>
            <a:ext cx="4151761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6629400" y="2531204"/>
            <a:ext cx="2124075" cy="167884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6629400" y="683234"/>
            <a:ext cx="2119486" cy="355201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Reflexión conjunta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/>
          <p:nvPr/>
        </p:nvSpPr>
        <p:spPr>
          <a:xfrm>
            <a:off x="304799" y="4239933"/>
            <a:ext cx="996125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304799" y="756980"/>
            <a:ext cx="1828052" cy="41376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Selección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400" b="1" i="0" u="none" strike="noStrike" cap="none" dirty="0" err="1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contenido</a:t>
            </a:r>
            <a:r>
              <a:rPr lang="en-US" sz="1400" b="1" i="0" u="none" strike="noStrike" cap="none" dirty="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selecciona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trabajar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Considerar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8775" marR="0" lvl="3" indent="-179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urier New"/>
              <a:buChar char="o"/>
            </a:pP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contenidos son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susceptibles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trabajar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58775" marR="0" lvl="3" indent="-1793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urier New"/>
              <a:buChar char="o"/>
            </a:pP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contenidos o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temas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ha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demostrado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problemas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pueden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abordarse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desde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otra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perspectiva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mediante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arte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4486400" y="4281517"/>
            <a:ext cx="1864699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Herramientas tecnológicas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"/>
          <p:cNvSpPr/>
          <p:nvPr/>
        </p:nvSpPr>
        <p:spPr>
          <a:xfrm>
            <a:off x="4486401" y="728247"/>
            <a:ext cx="1656992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Ajuste pertinente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9" name="Google Shape;10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3934796" y="5408308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"/>
          <p:cNvSpPr/>
          <p:nvPr/>
        </p:nvSpPr>
        <p:spPr>
          <a:xfrm>
            <a:off x="2152271" y="728083"/>
            <a:ext cx="1714015" cy="44266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Selección de la expresión artística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"/>
          <p:cNvSpPr txBox="1"/>
          <p:nvPr/>
        </p:nvSpPr>
        <p:spPr>
          <a:xfrm>
            <a:off x="8248467" y="3486421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8544" y="759679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48400" y="773403"/>
            <a:ext cx="365963" cy="292771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"/>
          <p:cNvSpPr/>
          <p:nvPr/>
        </p:nvSpPr>
        <p:spPr>
          <a:xfrm>
            <a:off x="6673530" y="1370992"/>
            <a:ext cx="193199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Mediante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 persona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reflexionar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metáfora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la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relación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seleccionado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la persona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2162351" y="1324978"/>
            <a:ext cx="2243411" cy="2154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expresión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artística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trabajar</a:t>
            </a:r>
            <a:r>
              <a:rPr lang="en-US" sz="1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Considerar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urier New"/>
              <a:buChar char="o"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¿Con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expresión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artística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me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siento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más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cómodo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urier New"/>
              <a:buChar char="o"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¿La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selección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expresión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artística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pertinente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es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decir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contribuye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un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conocimiento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significativo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alumnado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714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Char char="•"/>
            </a:pP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Solicita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las personas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los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materiales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necesarios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trabajar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1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"/>
          <p:cNvSpPr/>
          <p:nvPr/>
        </p:nvSpPr>
        <p:spPr>
          <a:xfrm>
            <a:off x="4486400" y="1301125"/>
            <a:ext cx="2121572" cy="861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Ajustar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contenido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seleccionado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que la persona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desarrolle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metáfora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le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permita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relacionar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la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expresión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artística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304799" y="4868047"/>
            <a:ext cx="3449916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 elabora una rúbrica de evaluación que contenga criterios generales sobre la adecuación de la metáfora con el contenido expuesto.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1"/>
          <p:cNvSpPr/>
          <p:nvPr/>
        </p:nvSpPr>
        <p:spPr>
          <a:xfrm>
            <a:off x="4486401" y="4833373"/>
            <a:ext cx="35468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Selección de herramientas tecnológicas pertinentes para el desarrollo de la estrategia.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896916" y="57630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Art </a:t>
            </a:r>
            <a:r>
              <a:rPr lang="en-US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ased </a:t>
            </a:r>
            <a:r>
              <a:rPr lang="en-US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earning</a:t>
            </a:r>
            <a:endParaRPr sz="1400" b="1" i="0" u="none" strike="noStrike" cap="non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"/>
          <p:cNvSpPr txBox="1"/>
          <p:nvPr/>
        </p:nvSpPr>
        <p:spPr>
          <a:xfrm>
            <a:off x="2500043" y="107022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"/>
          <p:cNvSpPr txBox="1"/>
          <p:nvPr/>
        </p:nvSpPr>
        <p:spPr>
          <a:xfrm>
            <a:off x="4509765" y="107023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"/>
          <p:cNvSpPr txBox="1"/>
          <p:nvPr/>
        </p:nvSpPr>
        <p:spPr>
          <a:xfrm>
            <a:off x="4509766" y="410327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"/>
          <p:cNvSpPr txBox="1"/>
          <p:nvPr/>
        </p:nvSpPr>
        <p:spPr>
          <a:xfrm>
            <a:off x="8248467" y="5440952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1"/>
          <p:cNvSpPr txBox="1"/>
          <p:nvPr/>
        </p:nvSpPr>
        <p:spPr>
          <a:xfrm>
            <a:off x="2496613" y="415039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1" name="Google Shape;131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17434" y="4312245"/>
            <a:ext cx="373064" cy="2279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2" name="Google Shape;132;p1"/>
          <p:cNvGrpSpPr/>
          <p:nvPr/>
        </p:nvGrpSpPr>
        <p:grpSpPr>
          <a:xfrm>
            <a:off x="8088662" y="4318242"/>
            <a:ext cx="672160" cy="676050"/>
            <a:chOff x="8116778" y="3509585"/>
            <a:chExt cx="840199" cy="781312"/>
          </a:xfrm>
        </p:grpSpPr>
        <p:pic>
          <p:nvPicPr>
            <p:cNvPr id="133" name="Google Shape;133;p1" descr="Resultado de imagen para teaching icon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116778" y="3509585"/>
              <a:ext cx="547457" cy="3854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4" name="Google Shape;134;p1" descr="Resultado de imagen para e mail icon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174084" y="3786344"/>
              <a:ext cx="504886" cy="504553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411"/>
                </a:srgbClr>
              </a:outerShdw>
            </a:effectLst>
          </p:spPr>
        </p:pic>
        <p:pic>
          <p:nvPicPr>
            <p:cNvPr id="135" name="Google Shape;135;p1" descr="Imagen relacionada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 rot="1300336">
              <a:off x="8548621" y="3684531"/>
              <a:ext cx="355307" cy="355307"/>
            </a:xfrm>
            <a:prstGeom prst="rect">
              <a:avLst/>
            </a:prstGeom>
            <a:noFill/>
            <a:ln>
              <a:noFill/>
            </a:ln>
            <a:effectLst>
              <a:outerShdw blurRad="57150" dist="19050" dir="5400000" algn="bl" rotWithShape="0">
                <a:srgbClr val="000000">
                  <a:alpha val="49411"/>
                </a:srgbClr>
              </a:outerShdw>
            </a:effectLst>
          </p:spPr>
        </p:pic>
      </p:grpSp>
      <p:pic>
        <p:nvPicPr>
          <p:cNvPr id="3" name="Gráfico 2" descr="Paleta con relleno sólido">
            <a:extLst>
              <a:ext uri="{FF2B5EF4-FFF2-40B4-BE49-F238E27FC236}">
                <a16:creationId xmlns:a16="http://schemas.microsoft.com/office/drawing/2014/main" id="{F589A977-4C6C-6728-9E9F-AC6E80C5C71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8109" y="4460"/>
            <a:ext cx="730598" cy="730598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8C61080-83D4-4F1C-BD25-48282FBFE1A0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35f7b0e6ea_0_0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42" name="Google Shape;142;g135f7b0e6ea_0_0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g135f7b0e6ea_0_0"/>
          <p:cNvSpPr/>
          <p:nvPr/>
        </p:nvSpPr>
        <p:spPr>
          <a:xfrm>
            <a:off x="2133600" y="4196088"/>
            <a:ext cx="2340864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g135f7b0e6ea_0_0"/>
          <p:cNvSpPr/>
          <p:nvPr/>
        </p:nvSpPr>
        <p:spPr>
          <a:xfrm>
            <a:off x="302419" y="4196088"/>
            <a:ext cx="4151761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135f7b0e6ea_0_0"/>
          <p:cNvSpPr/>
          <p:nvPr/>
        </p:nvSpPr>
        <p:spPr>
          <a:xfrm>
            <a:off x="6629400" y="2531204"/>
            <a:ext cx="2124075" cy="167884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g135f7b0e6ea_0_0"/>
          <p:cNvSpPr/>
          <p:nvPr/>
        </p:nvSpPr>
        <p:spPr>
          <a:xfrm>
            <a:off x="6629400" y="683234"/>
            <a:ext cx="2119486" cy="355201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135f7b0e6ea_0_0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135f7b0e6ea_0_0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g135f7b0e6ea_0_0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g135f7b0e6ea_0_0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Reflexión conjunta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g135f7b0e6ea_0_0"/>
          <p:cNvSpPr/>
          <p:nvPr/>
        </p:nvSpPr>
        <p:spPr>
          <a:xfrm>
            <a:off x="304799" y="4239933"/>
            <a:ext cx="996125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g135f7b0e6ea_0_0"/>
          <p:cNvSpPr/>
          <p:nvPr/>
        </p:nvSpPr>
        <p:spPr>
          <a:xfrm>
            <a:off x="304799" y="756980"/>
            <a:ext cx="1828052" cy="41376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Selección de contenido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g135f7b0e6ea_0_0"/>
          <p:cNvSpPr/>
          <p:nvPr/>
        </p:nvSpPr>
        <p:spPr>
          <a:xfrm>
            <a:off x="4486400" y="4281517"/>
            <a:ext cx="1864699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Herramientas tecnológicas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g135f7b0e6ea_0_0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g135f7b0e6ea_0_0"/>
          <p:cNvSpPr/>
          <p:nvPr/>
        </p:nvSpPr>
        <p:spPr>
          <a:xfrm>
            <a:off x="4486401" y="728247"/>
            <a:ext cx="1656992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Ajuste pertinente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g135f7b0e6ea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g135f7b0e6ea_0_0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g135f7b0e6ea_0_0"/>
          <p:cNvSpPr txBox="1"/>
          <p:nvPr/>
        </p:nvSpPr>
        <p:spPr>
          <a:xfrm>
            <a:off x="3934796" y="5408308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g135f7b0e6ea_0_0"/>
          <p:cNvSpPr/>
          <p:nvPr/>
        </p:nvSpPr>
        <p:spPr>
          <a:xfrm>
            <a:off x="2152271" y="728083"/>
            <a:ext cx="1714015" cy="44266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Selección de la expresión artística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g135f7b0e6ea_0_0"/>
          <p:cNvSpPr txBox="1"/>
          <p:nvPr/>
        </p:nvSpPr>
        <p:spPr>
          <a:xfrm>
            <a:off x="8248467" y="3486421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g135f7b0e6ea_0_0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135f7b0e6ea_0_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8544" y="759679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g135f7b0e6ea_0_0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48400" y="773403"/>
            <a:ext cx="365963" cy="292771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g135f7b0e6ea_0_0"/>
          <p:cNvSpPr/>
          <p:nvPr/>
        </p:nvSpPr>
        <p:spPr>
          <a:xfrm>
            <a:off x="6666188" y="1221779"/>
            <a:ext cx="1944475" cy="341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Las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guían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la persona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son: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realizado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sentimientos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confusiones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experimentado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al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creo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comunica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mi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Otras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preguntas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puede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realizar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 persona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para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ayudarle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la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son: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gusta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¿Por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crees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elegiste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forma y no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otra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¿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Cuál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núcleo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esencial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que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manifiesta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9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9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9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9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g135f7b0e6ea_0_0"/>
          <p:cNvSpPr/>
          <p:nvPr/>
        </p:nvSpPr>
        <p:spPr>
          <a:xfrm>
            <a:off x="2205828" y="1427090"/>
            <a:ext cx="2243411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expresión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artística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seleccionada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es la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las personas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trabajarán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con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arcilla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y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modelará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un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concepto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seleccionado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10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g135f7b0e6ea_0_0"/>
          <p:cNvSpPr/>
          <p:nvPr/>
        </p:nvSpPr>
        <p:spPr>
          <a:xfrm>
            <a:off x="4460034" y="1377272"/>
            <a:ext cx="2121572" cy="27083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Desarrollo de la </a:t>
            </a:r>
            <a:r>
              <a:rPr lang="en-US" sz="10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metáfora</a:t>
            </a:r>
            <a:r>
              <a:rPr lang="en-US" sz="1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divide la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clase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tres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momentos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AutoNum type="arabicPeriod"/>
            </a:pP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tratar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(El </a:t>
            </a:r>
            <a:r>
              <a:rPr lang="en-US" sz="1000" dirty="0" err="1"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expone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contenido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manera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sintética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AutoNum type="arabicPeriod"/>
            </a:pP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Reflexión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las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experiencias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los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alumnos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(El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profesorado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establece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reflexiones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sobre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han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vivido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las personas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participantes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latin typeface="Calibri"/>
                <a:ea typeface="Calibri"/>
                <a:cs typeface="Calibri"/>
                <a:sym typeface="Calibri"/>
              </a:rPr>
              <a:t>en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relación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con </a:t>
            </a:r>
            <a:r>
              <a:rPr lang="en-US" sz="1000" dirty="0" err="1">
                <a:latin typeface="Calibri"/>
                <a:ea typeface="Calibri"/>
                <a:cs typeface="Calibri"/>
                <a:sym typeface="Calibri"/>
              </a:rPr>
              <a:t>el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tema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expuesto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).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AutoNum type="arabicPeriod"/>
            </a:pP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Inicio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mediante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pregunta</a:t>
            </a:r>
            <a:r>
              <a:rPr lang="en-US" sz="10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detonante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Si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organización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fuera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escultura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¿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qué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aspecto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tendría</a:t>
            </a:r>
            <a:r>
              <a:rPr lang="en-US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g135f7b0e6ea_0_0"/>
          <p:cNvSpPr/>
          <p:nvPr/>
        </p:nvSpPr>
        <p:spPr>
          <a:xfrm>
            <a:off x="368674" y="4594297"/>
            <a:ext cx="34500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 evaluará mediante una rúbrica con los siguientes criterios: 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9875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Char char="•"/>
            </a:pPr>
            <a:r>
              <a:rPr lang="en-US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Adecuación entre la obra y el tema.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9875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Char char="•"/>
            </a:pPr>
            <a:r>
              <a:rPr lang="en-US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Presentación de la obra.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69875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alibri"/>
              <a:buChar char="•"/>
            </a:pPr>
            <a:r>
              <a:rPr lang="en-US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Descripción de la metáfora.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135f7b0e6ea_0_0"/>
          <p:cNvSpPr/>
          <p:nvPr/>
        </p:nvSpPr>
        <p:spPr>
          <a:xfrm>
            <a:off x="316450" y="1446583"/>
            <a:ext cx="1777184" cy="1169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-US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 selecciona el tema sobre Liderazgo y gestión, específicamente en lo referente a la Gestión del cambio.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3" indent="-234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Courier New"/>
              <a:buNone/>
            </a:pP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135f7b0e6ea_0_0"/>
          <p:cNvSpPr/>
          <p:nvPr/>
        </p:nvSpPr>
        <p:spPr>
          <a:xfrm>
            <a:off x="4486401" y="4833373"/>
            <a:ext cx="3546800" cy="553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2860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Zo</a:t>
            </a: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Miro</a:t>
            </a:r>
            <a:endParaRPr sz="1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07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Calibri"/>
              <a:buChar char="●"/>
            </a:pPr>
            <a:r>
              <a:rPr lang="en-US"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Pad</a:t>
            </a:r>
            <a:r>
              <a:rPr lang="en-US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let</a:t>
            </a:r>
            <a:endParaRPr sz="1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135f7b0e6ea_0_0"/>
          <p:cNvSpPr txBox="1"/>
          <p:nvPr/>
        </p:nvSpPr>
        <p:spPr>
          <a:xfrm>
            <a:off x="2697325" y="57904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Planeación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empresarial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g135f7b0e6ea_0_0"/>
          <p:cNvSpPr txBox="1"/>
          <p:nvPr/>
        </p:nvSpPr>
        <p:spPr>
          <a:xfrm>
            <a:off x="4707047" y="57905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José Luis Escamilla</a:t>
            </a:r>
            <a:endParaRPr sz="11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g135f7b0e6ea_0_0"/>
          <p:cNvSpPr txBox="1"/>
          <p:nvPr/>
        </p:nvSpPr>
        <p:spPr>
          <a:xfrm>
            <a:off x="4707048" y="361209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Gestión del cambio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g135f7b0e6ea_0_0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g135f7b0e6ea_0_0"/>
          <p:cNvSpPr txBox="1"/>
          <p:nvPr/>
        </p:nvSpPr>
        <p:spPr>
          <a:xfrm>
            <a:off x="8248467" y="5440952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g135f7b0e6ea_0_0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g135f7b0e6ea_0_0"/>
          <p:cNvSpPr txBox="1"/>
          <p:nvPr/>
        </p:nvSpPr>
        <p:spPr>
          <a:xfrm>
            <a:off x="2693895" y="365921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Quinto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g135f7b0e6ea_0_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81116" y="4312244"/>
            <a:ext cx="373064" cy="2279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0" name="Google Shape;180;g135f7b0e6ea_0_0"/>
          <p:cNvGrpSpPr/>
          <p:nvPr/>
        </p:nvGrpSpPr>
        <p:grpSpPr>
          <a:xfrm>
            <a:off x="8088662" y="4318242"/>
            <a:ext cx="672160" cy="676050"/>
            <a:chOff x="8116778" y="3509585"/>
            <a:chExt cx="840199" cy="781312"/>
          </a:xfrm>
        </p:grpSpPr>
        <p:pic>
          <p:nvPicPr>
            <p:cNvPr id="181" name="Google Shape;181;g135f7b0e6ea_0_0" descr="Resultado de imagen para teaching icon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116778" y="3509585"/>
              <a:ext cx="547457" cy="3854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Google Shape;182;g135f7b0e6ea_0_0" descr="Resultado de imagen para e mail icon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174084" y="3786344"/>
              <a:ext cx="504886" cy="5045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Google Shape;183;g135f7b0e6ea_0_0" descr="Imagen relacionada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 rot="1300336">
              <a:off x="8548621" y="3684531"/>
              <a:ext cx="355307" cy="35530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" name="Google Shape;122;p1">
            <a:extLst>
              <a:ext uri="{FF2B5EF4-FFF2-40B4-BE49-F238E27FC236}">
                <a16:creationId xmlns:a16="http://schemas.microsoft.com/office/drawing/2014/main" id="{A92BF507-2ED6-9A7F-D9D7-ABDA101CC801}"/>
              </a:ext>
            </a:extLst>
          </p:cNvPr>
          <p:cNvSpPr txBox="1"/>
          <p:nvPr/>
        </p:nvSpPr>
        <p:spPr>
          <a:xfrm>
            <a:off x="896916" y="57630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Art </a:t>
            </a:r>
            <a:r>
              <a:rPr lang="en-US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ased </a:t>
            </a:r>
            <a:r>
              <a:rPr lang="en-US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earning</a:t>
            </a:r>
            <a:endParaRPr sz="1400" b="1" i="0" u="none" strike="noStrike" cap="non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Gráfico 6" descr="Paleta con relleno sólido">
            <a:extLst>
              <a:ext uri="{FF2B5EF4-FFF2-40B4-BE49-F238E27FC236}">
                <a16:creationId xmlns:a16="http://schemas.microsoft.com/office/drawing/2014/main" id="{A1F834E9-744E-CF47-6D61-5A644F501CC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8109" y="4460"/>
            <a:ext cx="730598" cy="73059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22A67866-030E-FC58-35D3-AECF594B436A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35f7b0e6ea_0_6"/>
          <p:cNvSpPr txBox="1"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endParaRPr/>
          </a:p>
        </p:txBody>
      </p:sp>
      <p:sp>
        <p:nvSpPr>
          <p:cNvPr id="190" name="Google Shape;190;g135f7b0e6ea_0_6"/>
          <p:cNvSpPr/>
          <p:nvPr/>
        </p:nvSpPr>
        <p:spPr>
          <a:xfrm>
            <a:off x="4470400" y="4196088"/>
            <a:ext cx="4278486" cy="1956179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g135f7b0e6ea_0_6"/>
          <p:cNvSpPr/>
          <p:nvPr/>
        </p:nvSpPr>
        <p:spPr>
          <a:xfrm>
            <a:off x="2133600" y="4196088"/>
            <a:ext cx="2340864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g135f7b0e6ea_0_6"/>
          <p:cNvSpPr/>
          <p:nvPr/>
        </p:nvSpPr>
        <p:spPr>
          <a:xfrm>
            <a:off x="302419" y="4196088"/>
            <a:ext cx="4151761" cy="195681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g135f7b0e6ea_0_6"/>
          <p:cNvSpPr/>
          <p:nvPr/>
        </p:nvSpPr>
        <p:spPr>
          <a:xfrm>
            <a:off x="6629400" y="2531204"/>
            <a:ext cx="2124075" cy="1678846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135f7b0e6ea_0_6"/>
          <p:cNvSpPr/>
          <p:nvPr/>
        </p:nvSpPr>
        <p:spPr>
          <a:xfrm>
            <a:off x="6629400" y="683234"/>
            <a:ext cx="2119486" cy="3552014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g135f7b0e6ea_0_6"/>
          <p:cNvSpPr/>
          <p:nvPr/>
        </p:nvSpPr>
        <p:spPr>
          <a:xfrm>
            <a:off x="4419600" y="686898"/>
            <a:ext cx="221464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g135f7b0e6ea_0_6"/>
          <p:cNvSpPr/>
          <p:nvPr/>
        </p:nvSpPr>
        <p:spPr>
          <a:xfrm>
            <a:off x="2127917" y="683234"/>
            <a:ext cx="2345716" cy="3526627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g135f7b0e6ea_0_6"/>
          <p:cNvSpPr/>
          <p:nvPr/>
        </p:nvSpPr>
        <p:spPr>
          <a:xfrm>
            <a:off x="304801" y="686898"/>
            <a:ext cx="1833128" cy="3522962"/>
          </a:xfrm>
          <a:prstGeom prst="rect">
            <a:avLst/>
          </a:prstGeom>
          <a:solidFill>
            <a:schemeClr val="lt1"/>
          </a:solidFill>
          <a:ln w="15875" cap="flat" cmpd="sng">
            <a:solidFill>
              <a:srgbClr val="7F7F7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135f7b0e6ea_0_6"/>
          <p:cNvSpPr/>
          <p:nvPr/>
        </p:nvSpPr>
        <p:spPr>
          <a:xfrm>
            <a:off x="6673530" y="715210"/>
            <a:ext cx="1490829" cy="40915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Reflexión conjunta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g135f7b0e6ea_0_6"/>
          <p:cNvSpPr/>
          <p:nvPr/>
        </p:nvSpPr>
        <p:spPr>
          <a:xfrm>
            <a:off x="304799" y="4239933"/>
            <a:ext cx="996125" cy="55772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Evaluación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135f7b0e6ea_0_6"/>
          <p:cNvSpPr/>
          <p:nvPr/>
        </p:nvSpPr>
        <p:spPr>
          <a:xfrm>
            <a:off x="304799" y="756980"/>
            <a:ext cx="1828052" cy="41376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Selección de contenido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g135f7b0e6ea_0_6"/>
          <p:cNvSpPr/>
          <p:nvPr/>
        </p:nvSpPr>
        <p:spPr>
          <a:xfrm>
            <a:off x="4486400" y="4281517"/>
            <a:ext cx="1864699" cy="37149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Herramientas tecnológicas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g135f7b0e6ea_0_6"/>
          <p:cNvSpPr/>
          <p:nvPr/>
        </p:nvSpPr>
        <p:spPr>
          <a:xfrm>
            <a:off x="304800" y="683234"/>
            <a:ext cx="8444086" cy="5469033"/>
          </a:xfrm>
          <a:prstGeom prst="roundRect">
            <a:avLst>
              <a:gd name="adj" fmla="val 0"/>
            </a:avLst>
          </a:prstGeom>
          <a:noFill/>
          <a:ln w="22225" cap="flat" cmpd="sng">
            <a:solidFill>
              <a:srgbClr val="7F7F7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44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g135f7b0e6ea_0_6"/>
          <p:cNvSpPr/>
          <p:nvPr/>
        </p:nvSpPr>
        <p:spPr>
          <a:xfrm>
            <a:off x="4486401" y="728247"/>
            <a:ext cx="1656992" cy="40382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Ajuste pertinente</a:t>
            </a:r>
            <a:endParaRPr sz="1400" b="0" i="0" u="none" strike="noStrike" cap="none">
              <a:solidFill>
                <a:srgbClr val="00B0F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4" name="Google Shape;204;g135f7b0e6ea_0_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0434" y="811973"/>
            <a:ext cx="212737" cy="23637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g135f7b0e6ea_0_6"/>
          <p:cNvSpPr txBox="1"/>
          <p:nvPr/>
        </p:nvSpPr>
        <p:spPr>
          <a:xfrm>
            <a:off x="1676760" y="3499601"/>
            <a:ext cx="529068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g135f7b0e6ea_0_6"/>
          <p:cNvSpPr txBox="1"/>
          <p:nvPr/>
        </p:nvSpPr>
        <p:spPr>
          <a:xfrm>
            <a:off x="3934796" y="5408308"/>
            <a:ext cx="619436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135f7b0e6ea_0_6"/>
          <p:cNvSpPr/>
          <p:nvPr/>
        </p:nvSpPr>
        <p:spPr>
          <a:xfrm>
            <a:off x="2152271" y="728083"/>
            <a:ext cx="1714015" cy="442661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rPr>
              <a:t>Selección de la expresión artística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g135f7b0e6ea_0_6"/>
          <p:cNvSpPr txBox="1"/>
          <p:nvPr/>
        </p:nvSpPr>
        <p:spPr>
          <a:xfrm>
            <a:off x="8248467" y="3486421"/>
            <a:ext cx="67030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9" name="Google Shape;209;g135f7b0e6ea_0_6" descr="Resultado de imagen para idea ico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35571" y="701866"/>
            <a:ext cx="364937" cy="3649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135f7b0e6ea_0_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48544" y="759679"/>
            <a:ext cx="348563" cy="30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g135f7b0e6ea_0_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248400" y="773403"/>
            <a:ext cx="365963" cy="292771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g135f7b0e6ea_0_6"/>
          <p:cNvSpPr txBox="1"/>
          <p:nvPr/>
        </p:nvSpPr>
        <p:spPr>
          <a:xfrm>
            <a:off x="3988882" y="3477909"/>
            <a:ext cx="511265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g135f7b0e6ea_0_6"/>
          <p:cNvSpPr txBox="1"/>
          <p:nvPr/>
        </p:nvSpPr>
        <p:spPr>
          <a:xfrm>
            <a:off x="8248467" y="5440952"/>
            <a:ext cx="571907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g135f7b0e6ea_0_6"/>
          <p:cNvSpPr txBox="1"/>
          <p:nvPr/>
        </p:nvSpPr>
        <p:spPr>
          <a:xfrm>
            <a:off x="6206389" y="3477909"/>
            <a:ext cx="594819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lang="en-US" sz="5000" b="1" i="0" u="none" strike="noStrike" cap="none">
                <a:solidFill>
                  <a:srgbClr val="D8D8D8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1" name="Google Shape;221;g135f7b0e6ea_0_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071653" y="4281517"/>
            <a:ext cx="373064" cy="22798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2" name="Google Shape;222;g135f7b0e6ea_0_6"/>
          <p:cNvGrpSpPr/>
          <p:nvPr/>
        </p:nvGrpSpPr>
        <p:grpSpPr>
          <a:xfrm>
            <a:off x="8088662" y="4318242"/>
            <a:ext cx="672160" cy="676050"/>
            <a:chOff x="8116778" y="3509585"/>
            <a:chExt cx="840199" cy="781312"/>
          </a:xfrm>
        </p:grpSpPr>
        <p:pic>
          <p:nvPicPr>
            <p:cNvPr id="223" name="Google Shape;223;g135f7b0e6ea_0_6" descr="Resultado de imagen para teaching icon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8116778" y="3509585"/>
              <a:ext cx="547457" cy="3854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135f7b0e6ea_0_6" descr="Resultado de imagen para e mail icon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8174084" y="3786344"/>
              <a:ext cx="504886" cy="50455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135f7b0e6ea_0_6" descr="Imagen relacionada"/>
            <p:cNvPicPr preferRelativeResize="0"/>
            <p:nvPr/>
          </p:nvPicPr>
          <p:blipFill rotWithShape="1">
            <a:blip r:embed="rId10">
              <a:alphaModFix/>
            </a:blip>
            <a:srcRect/>
            <a:stretch/>
          </p:blipFill>
          <p:spPr>
            <a:xfrm rot="1300336">
              <a:off x="8548621" y="3684531"/>
              <a:ext cx="355307" cy="35530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9" name="Google Shape;122;p1">
            <a:extLst>
              <a:ext uri="{FF2B5EF4-FFF2-40B4-BE49-F238E27FC236}">
                <a16:creationId xmlns:a16="http://schemas.microsoft.com/office/drawing/2014/main" id="{C7DF449E-B54C-2D2D-A8C3-705E5B641BE9}"/>
              </a:ext>
            </a:extLst>
          </p:cNvPr>
          <p:cNvSpPr txBox="1"/>
          <p:nvPr/>
        </p:nvSpPr>
        <p:spPr>
          <a:xfrm>
            <a:off x="896916" y="57630"/>
            <a:ext cx="2393437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71C2"/>
                </a:solidFill>
                <a:latin typeface="Calibri"/>
                <a:ea typeface="Calibri"/>
                <a:cs typeface="Calibri"/>
                <a:sym typeface="Calibri"/>
              </a:rPr>
              <a:t>Canvas de diseño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Art </a:t>
            </a:r>
            <a:r>
              <a:rPr lang="en-US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ased </a:t>
            </a:r>
            <a:r>
              <a:rPr lang="en-US" b="1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lang="en-US" sz="1400" b="1" i="0" u="none" strike="noStrike" cap="none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earning</a:t>
            </a:r>
            <a:endParaRPr sz="1400" b="1" i="0" u="none" strike="noStrike" cap="none">
              <a:solidFill>
                <a:srgbClr val="FFC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Google Shape;123;p1">
            <a:extLst>
              <a:ext uri="{FF2B5EF4-FFF2-40B4-BE49-F238E27FC236}">
                <a16:creationId xmlns:a16="http://schemas.microsoft.com/office/drawing/2014/main" id="{2106AFC6-9EF9-8E99-4C48-B627D9714D0F}"/>
              </a:ext>
            </a:extLst>
          </p:cNvPr>
          <p:cNvSpPr txBox="1"/>
          <p:nvPr/>
        </p:nvSpPr>
        <p:spPr>
          <a:xfrm>
            <a:off x="2500043" y="107022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Materia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24;p1">
            <a:extLst>
              <a:ext uri="{FF2B5EF4-FFF2-40B4-BE49-F238E27FC236}">
                <a16:creationId xmlns:a16="http://schemas.microsoft.com/office/drawing/2014/main" id="{8D5FC874-8E22-3884-A053-C638B7D6D87F}"/>
              </a:ext>
            </a:extLst>
          </p:cNvPr>
          <p:cNvSpPr txBox="1"/>
          <p:nvPr/>
        </p:nvSpPr>
        <p:spPr>
          <a:xfrm>
            <a:off x="4509765" y="107023"/>
            <a:ext cx="3338836" cy="24822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del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docente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5;p1">
            <a:extLst>
              <a:ext uri="{FF2B5EF4-FFF2-40B4-BE49-F238E27FC236}">
                <a16:creationId xmlns:a16="http://schemas.microsoft.com/office/drawing/2014/main" id="{76632B2B-C6FA-39F3-5AF0-B22E34C78270}"/>
              </a:ext>
            </a:extLst>
          </p:cNvPr>
          <p:cNvSpPr txBox="1"/>
          <p:nvPr/>
        </p:nvSpPr>
        <p:spPr>
          <a:xfrm>
            <a:off x="4509766" y="410327"/>
            <a:ext cx="3338835" cy="25473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r>
              <a:rPr lang="en-US" sz="11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de la </a:t>
            </a:r>
            <a:r>
              <a:rPr lang="en-US" sz="1100" b="0" i="0" u="none" strike="noStrike" cap="none" dirty="0" err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actividad</a:t>
            </a:r>
            <a:endParaRPr sz="11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29;p1">
            <a:extLst>
              <a:ext uri="{FF2B5EF4-FFF2-40B4-BE49-F238E27FC236}">
                <a16:creationId xmlns:a16="http://schemas.microsoft.com/office/drawing/2014/main" id="{BD9DAA5F-E8E9-1D61-8983-0BC475EDCAAE}"/>
              </a:ext>
            </a:extLst>
          </p:cNvPr>
          <p:cNvSpPr txBox="1"/>
          <p:nvPr/>
        </p:nvSpPr>
        <p:spPr>
          <a:xfrm>
            <a:off x="2496613" y="415039"/>
            <a:ext cx="1919557" cy="250956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Semestre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" name="Gráfico 13" descr="Paleta con relleno sólido">
            <a:extLst>
              <a:ext uri="{FF2B5EF4-FFF2-40B4-BE49-F238E27FC236}">
                <a16:creationId xmlns:a16="http://schemas.microsoft.com/office/drawing/2014/main" id="{FABE0F25-3B0C-5102-4DCB-33584E19274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08109" y="4460"/>
            <a:ext cx="730598" cy="730598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F68CF1BE-7E6E-B47A-3215-09EAD632C733}"/>
              </a:ext>
            </a:extLst>
          </p:cNvPr>
          <p:cNvSpPr txBox="1"/>
          <p:nvPr/>
        </p:nvSpPr>
        <p:spPr>
          <a:xfrm>
            <a:off x="8117402" y="-10967"/>
            <a:ext cx="1059063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05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Idioma español</a:t>
            </a:r>
            <a:endParaRPr lang="es-ES" sz="105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551</Words>
  <Application>Microsoft Office PowerPoint</Application>
  <PresentationFormat>On-screen Show (4:3)</PresentationFormat>
  <Paragraphs>105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Aminul Islam</dc:creator>
  <cp:lastModifiedBy>Laura Patricia Zepeda Orantes</cp:lastModifiedBy>
  <cp:revision>4</cp:revision>
  <dcterms:created xsi:type="dcterms:W3CDTF">2013-01-06T22:45:06Z</dcterms:created>
  <dcterms:modified xsi:type="dcterms:W3CDTF">2024-04-17T16:13:52Z</dcterms:modified>
</cp:coreProperties>
</file>