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NU3lzzMkgPv3PuDyiP9xprMNj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4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46" name="Google Shape;146;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99" name="Google Shape;199;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4"/>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5"/>
          <p:cNvSpPr txBox="1">
            <a:spLocks noGrp="1"/>
          </p:cNvSpPr>
          <p:nvPr>
            <p:ph type="title"/>
          </p:nvPr>
        </p:nvSpPr>
        <p:spPr>
          <a:xfrm rot="5400000">
            <a:off x="4732338" y="2171705"/>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5"/>
          <p:cNvSpPr txBox="1">
            <a:spLocks noGrp="1"/>
          </p:cNvSpPr>
          <p:nvPr>
            <p:ph type="body" idx="1"/>
          </p:nvPr>
        </p:nvSpPr>
        <p:spPr>
          <a:xfrm rot="5400000">
            <a:off x="541338" y="190504"/>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6"/>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7"/>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9"/>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10"/>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10"/>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12"/>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a:spLocks noGrp="1"/>
          </p:cNvSpPr>
          <p:nvPr>
            <p:ph type="pic" idx="2"/>
          </p:nvPr>
        </p:nvSpPr>
        <p:spPr>
          <a:xfrm>
            <a:off x="1792288" y="612775"/>
            <a:ext cx="5486400" cy="4114800"/>
          </a:xfrm>
          <a:prstGeom prst="rect">
            <a:avLst/>
          </a:prstGeom>
          <a:noFill/>
          <a:ln>
            <a:noFill/>
          </a:ln>
        </p:spPr>
      </p:sp>
      <p:sp>
        <p:nvSpPr>
          <p:cNvPr id="75" name="Google Shape;75;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4DAEA43C-14A9-48D8-D659-89CA11AD5740}"/>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7F29A054-2625-B4AF-B1F0-ADE910B34C9F}"/>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26435758-E8B0-6E91-639B-C5B93491A9BC}"/>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C58D886D-5E29-6949-229F-715581D1EED2}"/>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CC5C460B-5031-FC0B-6ABC-1B51D79C251D}"/>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F071E468-A350-D91E-BEE3-80FF2072EC6B}"/>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21620761-BB0B-199A-380D-F72A4E239975}"/>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CE48D5E4-72A5-AAC1-A1B4-66E176A08904}"/>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74842D7C-E7CD-098D-5E64-D80568B747E0}"/>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48DA3222-B3AE-46F8-4AE9-6CA74AD82040}"/>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Challenge Design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48AC5744-E475-3E65-41FF-A9286B662241}"/>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D669E927-1CA1-AFA9-025B-0BECBE2F6360}"/>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p:nvPr/>
        </p:nvSpPr>
        <p:spPr>
          <a:xfrm>
            <a:off x="3885765" y="5429115"/>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7</a:t>
            </a:r>
            <a:endParaRPr/>
          </a:p>
        </p:txBody>
      </p:sp>
      <p:sp>
        <p:nvSpPr>
          <p:cNvPr id="96" name="Google Shape;96;p1"/>
          <p:cNvSpPr txBox="1"/>
          <p:nvPr/>
        </p:nvSpPr>
        <p:spPr>
          <a:xfrm>
            <a:off x="2343051" y="3200400"/>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97" name="Google Shape;97;p1"/>
          <p:cNvSpPr/>
          <p:nvPr/>
        </p:nvSpPr>
        <p:spPr>
          <a:xfrm>
            <a:off x="4527902" y="4590871"/>
            <a:ext cx="1770985"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Analyse each challenge stage and module, and the academic artifacts and evidences needed. Describe your assessment methods (Observation, Product creation, Performance tests). How will you measure your student’s performance. What evaluation tools would you need to design.</a:t>
            </a:r>
            <a:endParaRPr sz="800">
              <a:solidFill>
                <a:srgbClr val="262626"/>
              </a:solidFill>
              <a:latin typeface="Calibri"/>
              <a:ea typeface="Calibri"/>
              <a:cs typeface="Calibri"/>
              <a:sym typeface="Calibri"/>
            </a:endParaRPr>
          </a:p>
        </p:txBody>
      </p:sp>
      <p:sp>
        <p:nvSpPr>
          <p:cNvPr id="98" name="Google Shape;98;p1"/>
          <p:cNvSpPr/>
          <p:nvPr/>
        </p:nvSpPr>
        <p:spPr>
          <a:xfrm>
            <a:off x="4527902" y="682302"/>
            <a:ext cx="127826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Logística</a:t>
            </a:r>
            <a:endParaRPr/>
          </a:p>
        </p:txBody>
      </p:sp>
      <p:sp>
        <p:nvSpPr>
          <p:cNvPr id="99" name="Google Shape;99;p1"/>
          <p:cNvSpPr/>
          <p:nvPr/>
        </p:nvSpPr>
        <p:spPr>
          <a:xfrm>
            <a:off x="6452522" y="682302"/>
            <a:ext cx="1499277" cy="25977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dirty="0">
                <a:solidFill>
                  <a:srgbClr val="00B0F0"/>
                </a:solidFill>
                <a:latin typeface="Calibri"/>
                <a:ea typeface="Calibri"/>
                <a:cs typeface="Calibri"/>
                <a:sym typeface="Calibri"/>
              </a:rPr>
              <a:t>THE CHALLENGE</a:t>
            </a:r>
            <a:endParaRPr dirty="0"/>
          </a:p>
        </p:txBody>
      </p:sp>
      <p:sp>
        <p:nvSpPr>
          <p:cNvPr id="100" name="Google Shape;100;p1"/>
          <p:cNvSpPr/>
          <p:nvPr/>
        </p:nvSpPr>
        <p:spPr>
          <a:xfrm>
            <a:off x="305881" y="4031759"/>
            <a:ext cx="1388975" cy="282924"/>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Potential partnerships</a:t>
            </a:r>
            <a:endParaRPr/>
          </a:p>
        </p:txBody>
      </p:sp>
      <p:sp>
        <p:nvSpPr>
          <p:cNvPr id="101" name="Google Shape;101;p1"/>
          <p:cNvSpPr/>
          <p:nvPr/>
        </p:nvSpPr>
        <p:spPr>
          <a:xfrm>
            <a:off x="304798" y="682302"/>
            <a:ext cx="1990429" cy="49265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Competencies / Learning Outcomes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2" name="Google Shape;102;p1"/>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03" name="Google Shape;103;p1"/>
          <p:cNvSpPr/>
          <p:nvPr/>
        </p:nvSpPr>
        <p:spPr>
          <a:xfrm>
            <a:off x="2874429" y="682302"/>
            <a:ext cx="1207966"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Contexto y personajes</a:t>
            </a:r>
            <a:endParaRPr sz="1400">
              <a:solidFill>
                <a:srgbClr val="00B0F0"/>
              </a:solidFill>
              <a:latin typeface="Calibri"/>
              <a:ea typeface="Calibri"/>
              <a:cs typeface="Calibri"/>
              <a:sym typeface="Calibri"/>
            </a:endParaRPr>
          </a:p>
        </p:txBody>
      </p:sp>
      <p:pic>
        <p:nvPicPr>
          <p:cNvPr id="104" name="Google Shape;104;p1"/>
          <p:cNvPicPr preferRelativeResize="0"/>
          <p:nvPr/>
        </p:nvPicPr>
        <p:blipFill rotWithShape="1">
          <a:blip r:embed="rId3">
            <a:alphaModFix/>
          </a:blip>
          <a:srcRect/>
          <a:stretch/>
        </p:blipFill>
        <p:spPr>
          <a:xfrm>
            <a:off x="2535381" y="756979"/>
            <a:ext cx="284020" cy="315579"/>
          </a:xfrm>
          <a:prstGeom prst="rect">
            <a:avLst/>
          </a:prstGeom>
          <a:noFill/>
          <a:ln>
            <a:noFill/>
          </a:ln>
        </p:spPr>
      </p:pic>
      <p:pic>
        <p:nvPicPr>
          <p:cNvPr id="105" name="Google Shape;105;p1"/>
          <p:cNvPicPr preferRelativeResize="0"/>
          <p:nvPr/>
        </p:nvPicPr>
        <p:blipFill rotWithShape="1">
          <a:blip r:embed="rId4">
            <a:alphaModFix/>
          </a:blip>
          <a:srcRect/>
          <a:stretch/>
        </p:blipFill>
        <p:spPr>
          <a:xfrm>
            <a:off x="8339575" y="733282"/>
            <a:ext cx="347225" cy="294386"/>
          </a:xfrm>
          <a:prstGeom prst="rect">
            <a:avLst/>
          </a:prstGeom>
          <a:noFill/>
          <a:ln>
            <a:noFill/>
          </a:ln>
        </p:spPr>
      </p:pic>
      <p:sp>
        <p:nvSpPr>
          <p:cNvPr id="106" name="Google Shape;106;p1"/>
          <p:cNvSpPr txBox="1"/>
          <p:nvPr/>
        </p:nvSpPr>
        <p:spPr>
          <a:xfrm>
            <a:off x="2324425" y="942073"/>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107" name="Google Shape;107;p1"/>
          <p:cNvSpPr txBox="1"/>
          <p:nvPr/>
        </p:nvSpPr>
        <p:spPr>
          <a:xfrm>
            <a:off x="1612610" y="544293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sz="5000" b="1">
              <a:solidFill>
                <a:srgbClr val="D8D8D8"/>
              </a:solidFill>
              <a:latin typeface="Calibri"/>
              <a:ea typeface="Calibri"/>
              <a:cs typeface="Calibri"/>
              <a:sym typeface="Calibri"/>
            </a:endParaRPr>
          </a:p>
        </p:txBody>
      </p:sp>
      <p:sp>
        <p:nvSpPr>
          <p:cNvPr id="108" name="Google Shape;108;p1"/>
          <p:cNvSpPr txBox="1"/>
          <p:nvPr/>
        </p:nvSpPr>
        <p:spPr>
          <a:xfrm>
            <a:off x="8279669" y="5429115"/>
            <a:ext cx="47927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9</a:t>
            </a:r>
            <a:endParaRPr/>
          </a:p>
        </p:txBody>
      </p:sp>
      <p:sp>
        <p:nvSpPr>
          <p:cNvPr id="109" name="Google Shape;109;p1"/>
          <p:cNvSpPr/>
          <p:nvPr/>
        </p:nvSpPr>
        <p:spPr>
          <a:xfrm>
            <a:off x="294740" y="1762152"/>
            <a:ext cx="1840707" cy="4936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Consideraciones generales</a:t>
            </a:r>
            <a:endParaRPr/>
          </a:p>
        </p:txBody>
      </p:sp>
      <p:sp>
        <p:nvSpPr>
          <p:cNvPr id="110" name="Google Shape;110;p1"/>
          <p:cNvSpPr txBox="1"/>
          <p:nvPr/>
        </p:nvSpPr>
        <p:spPr>
          <a:xfrm>
            <a:off x="5791200" y="3200400"/>
            <a:ext cx="50768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4</a:t>
            </a:r>
            <a:endParaRPr/>
          </a:p>
        </p:txBody>
      </p:sp>
      <p:pic>
        <p:nvPicPr>
          <p:cNvPr id="111" name="Google Shape;111;p1" descr="Resultado de imagen para idea icon"/>
          <p:cNvPicPr preferRelativeResize="0"/>
          <p:nvPr/>
        </p:nvPicPr>
        <p:blipFill rotWithShape="1">
          <a:blip r:embed="rId5">
            <a:alphaModFix/>
          </a:blip>
          <a:srcRect/>
          <a:stretch/>
        </p:blipFill>
        <p:spPr>
          <a:xfrm>
            <a:off x="2454463" y="1783777"/>
            <a:ext cx="364937" cy="364937"/>
          </a:xfrm>
          <a:prstGeom prst="rect">
            <a:avLst/>
          </a:prstGeom>
          <a:noFill/>
          <a:ln>
            <a:noFill/>
          </a:ln>
        </p:spPr>
      </p:pic>
      <p:pic>
        <p:nvPicPr>
          <p:cNvPr id="112" name="Google Shape;112;p1"/>
          <p:cNvPicPr preferRelativeResize="0"/>
          <p:nvPr/>
        </p:nvPicPr>
        <p:blipFill rotWithShape="1">
          <a:blip r:embed="rId6">
            <a:alphaModFix/>
          </a:blip>
          <a:srcRect/>
          <a:stretch/>
        </p:blipFill>
        <p:spPr>
          <a:xfrm>
            <a:off x="5943600" y="759679"/>
            <a:ext cx="348563" cy="306495"/>
          </a:xfrm>
          <a:prstGeom prst="rect">
            <a:avLst/>
          </a:prstGeom>
          <a:noFill/>
          <a:ln>
            <a:noFill/>
          </a:ln>
        </p:spPr>
      </p:pic>
      <p:pic>
        <p:nvPicPr>
          <p:cNvPr id="113" name="Google Shape;113;p1"/>
          <p:cNvPicPr preferRelativeResize="0"/>
          <p:nvPr/>
        </p:nvPicPr>
        <p:blipFill rotWithShape="1">
          <a:blip r:embed="rId7">
            <a:alphaModFix/>
          </a:blip>
          <a:srcRect/>
          <a:stretch/>
        </p:blipFill>
        <p:spPr>
          <a:xfrm>
            <a:off x="4082395" y="766540"/>
            <a:ext cx="365963" cy="292771"/>
          </a:xfrm>
          <a:prstGeom prst="rect">
            <a:avLst/>
          </a:prstGeom>
          <a:noFill/>
          <a:ln>
            <a:noFill/>
          </a:ln>
        </p:spPr>
      </p:pic>
      <p:sp>
        <p:nvSpPr>
          <p:cNvPr id="114" name="Google Shape;114;p1"/>
          <p:cNvSpPr/>
          <p:nvPr/>
        </p:nvSpPr>
        <p:spPr>
          <a:xfrm>
            <a:off x="294740" y="2362200"/>
            <a:ext cx="2523665"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List all the disciplines and academic áreas you’d like to assess through the challenge. For example:  Mathematics, Marketing, Architecture</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If your strategy is for one single course, you could list here the main topics covered by the course to take in consideration. </a:t>
            </a:r>
            <a:endParaRPr/>
          </a:p>
        </p:txBody>
      </p:sp>
      <p:sp>
        <p:nvSpPr>
          <p:cNvPr id="115" name="Google Shape;115;p1"/>
          <p:cNvSpPr/>
          <p:nvPr/>
        </p:nvSpPr>
        <p:spPr>
          <a:xfrm>
            <a:off x="2848841" y="1290697"/>
            <a:ext cx="1637440"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What are the main skills you’d like your student to demonstrate? </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What are the main theoretical concepts you’d like your student to learn.</a:t>
            </a:r>
            <a:endParaRPr/>
          </a:p>
        </p:txBody>
      </p:sp>
      <p:sp>
        <p:nvSpPr>
          <p:cNvPr id="116" name="Google Shape;116;p1"/>
          <p:cNvSpPr/>
          <p:nvPr/>
        </p:nvSpPr>
        <p:spPr>
          <a:xfrm>
            <a:off x="327153" y="4590871"/>
            <a:ext cx="1731580"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Define a potential partner to put your challenge into action. They can be industry, academic or community related. </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You can list them as general or specific as you can. Companies, ONGS, other universities, etc. </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If you’re not sure at this point, list some of the possible partners.</a:t>
            </a:r>
            <a:endParaRPr/>
          </a:p>
        </p:txBody>
      </p:sp>
      <p:sp>
        <p:nvSpPr>
          <p:cNvPr id="117" name="Google Shape;117;p1"/>
          <p:cNvSpPr txBox="1"/>
          <p:nvPr/>
        </p:nvSpPr>
        <p:spPr>
          <a:xfrm>
            <a:off x="896916" y="57630"/>
            <a:ext cx="251752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sz="1400" b="1" dirty="0">
                <a:solidFill>
                  <a:srgbClr val="FFC000"/>
                </a:solidFill>
                <a:latin typeface="Calibri"/>
                <a:ea typeface="Calibri"/>
                <a:cs typeface="Calibri"/>
                <a:sym typeface="Calibri"/>
              </a:rPr>
              <a:t>Challenge design</a:t>
            </a:r>
            <a:endParaRPr dirty="0"/>
          </a:p>
        </p:txBody>
      </p:sp>
      <p:sp>
        <p:nvSpPr>
          <p:cNvPr id="118" name="Google Shape;118;p1"/>
          <p:cNvSpPr txBox="1"/>
          <p:nvPr/>
        </p:nvSpPr>
        <p:spPr>
          <a:xfrm>
            <a:off x="2454463" y="9199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Nombre UDF </a:t>
            </a:r>
            <a:endParaRPr/>
          </a:p>
        </p:txBody>
      </p:sp>
      <p:sp>
        <p:nvSpPr>
          <p:cNvPr id="119" name="Google Shape;119;p1"/>
          <p:cNvSpPr txBox="1"/>
          <p:nvPr/>
        </p:nvSpPr>
        <p:spPr>
          <a:xfrm>
            <a:off x="4464185" y="91996"/>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Nombre</a:t>
            </a:r>
            <a:r>
              <a:rPr lang="en-US" sz="1100" dirty="0">
                <a:solidFill>
                  <a:srgbClr val="7F7F7F"/>
                </a:solidFill>
                <a:latin typeface="Calibri"/>
                <a:ea typeface="Calibri"/>
                <a:cs typeface="Calibri"/>
                <a:sym typeface="Calibri"/>
              </a:rPr>
              <a:t> del </a:t>
            </a:r>
            <a:r>
              <a:rPr lang="en-US" sz="1100" dirty="0" err="1">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120" name="Google Shape;120;p1"/>
          <p:cNvSpPr txBox="1"/>
          <p:nvPr/>
        </p:nvSpPr>
        <p:spPr>
          <a:xfrm>
            <a:off x="4464186" y="395300"/>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Nombre del problema o necesidad de innovación</a:t>
            </a:r>
            <a:endParaRPr sz="1100">
              <a:solidFill>
                <a:srgbClr val="7F7F7F"/>
              </a:solidFill>
              <a:latin typeface="Calibri"/>
              <a:ea typeface="Calibri"/>
              <a:cs typeface="Calibri"/>
              <a:sym typeface="Calibri"/>
            </a:endParaRPr>
          </a:p>
        </p:txBody>
      </p:sp>
      <p:sp>
        <p:nvSpPr>
          <p:cNvPr id="121" name="Google Shape;121;p1"/>
          <p:cNvSpPr txBox="1"/>
          <p:nvPr/>
        </p:nvSpPr>
        <p:spPr>
          <a:xfrm>
            <a:off x="8281986" y="3228206"/>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a:p>
        </p:txBody>
      </p:sp>
      <p:sp>
        <p:nvSpPr>
          <p:cNvPr id="122" name="Google Shape;122;p1"/>
          <p:cNvSpPr txBox="1"/>
          <p:nvPr/>
        </p:nvSpPr>
        <p:spPr>
          <a:xfrm>
            <a:off x="4026911" y="3200400"/>
            <a:ext cx="45410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123" name="Google Shape;123;p1"/>
          <p:cNvSpPr/>
          <p:nvPr/>
        </p:nvSpPr>
        <p:spPr>
          <a:xfrm>
            <a:off x="6291721" y="1290697"/>
            <a:ext cx="2420549" cy="26468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Describe the context and scenario for the main challenge. Desribe what would the essential task be for the students. What would they need to accomplish. </a:t>
            </a:r>
            <a:endParaRPr/>
          </a:p>
          <a:p>
            <a:pPr marL="0" marR="0" lvl="0" indent="0" algn="l" rtl="0">
              <a:spcBef>
                <a:spcPts val="0"/>
              </a:spcBef>
              <a:spcAft>
                <a:spcPts val="0"/>
              </a:spcAft>
              <a:buNone/>
            </a:pPr>
            <a:endParaRPr sz="800">
              <a:solidFill>
                <a:srgbClr val="262626"/>
              </a:solidFill>
              <a:latin typeface="Calibri"/>
              <a:ea typeface="Calibri"/>
              <a:cs typeface="Calibri"/>
              <a:sym typeface="Calibri"/>
            </a:endParaRPr>
          </a:p>
          <a:p>
            <a:pPr marL="0" marR="0" lvl="0" indent="0" algn="l" rtl="0">
              <a:spcBef>
                <a:spcPts val="0"/>
              </a:spcBef>
              <a:spcAft>
                <a:spcPts val="0"/>
              </a:spcAft>
              <a:buNone/>
            </a:pPr>
            <a:r>
              <a:rPr lang="en-US" sz="800">
                <a:solidFill>
                  <a:srgbClr val="262626"/>
                </a:solidFill>
                <a:latin typeface="Calibri"/>
                <a:ea typeface="Calibri"/>
                <a:cs typeface="Calibri"/>
                <a:sym typeface="Calibri"/>
              </a:rPr>
              <a:t>How would your students interact with the potential partner. What would they need to do? </a:t>
            </a:r>
            <a:endParaRPr/>
          </a:p>
          <a:p>
            <a:pPr marL="0" marR="0" lvl="0" indent="0" algn="l" rtl="0">
              <a:spcBef>
                <a:spcPts val="0"/>
              </a:spcBef>
              <a:spcAft>
                <a:spcPts val="0"/>
              </a:spcAft>
              <a:buNone/>
            </a:pPr>
            <a:r>
              <a:rPr lang="en-US" sz="800">
                <a:solidFill>
                  <a:srgbClr val="262626"/>
                </a:solidFill>
                <a:latin typeface="Calibri"/>
                <a:ea typeface="Calibri"/>
                <a:cs typeface="Calibri"/>
                <a:sym typeface="Calibri"/>
              </a:rPr>
              <a:t>What would you expect to be the final result. </a:t>
            </a:r>
            <a:endParaRPr/>
          </a:p>
          <a:p>
            <a:pPr marL="0" marR="0" lvl="0" indent="0" algn="l" rtl="0">
              <a:spcBef>
                <a:spcPts val="0"/>
              </a:spcBef>
              <a:spcAft>
                <a:spcPts val="0"/>
              </a:spcAft>
              <a:buNone/>
            </a:pPr>
            <a:endParaRPr sz="800">
              <a:solidFill>
                <a:srgbClr val="262626"/>
              </a:solidFill>
              <a:latin typeface="Calibri"/>
              <a:ea typeface="Calibri"/>
              <a:cs typeface="Calibri"/>
              <a:sym typeface="Calibri"/>
            </a:endParaRPr>
          </a:p>
          <a:p>
            <a:pPr marL="0" marR="0" lvl="0" indent="0" algn="l" rtl="0">
              <a:spcBef>
                <a:spcPts val="0"/>
              </a:spcBef>
              <a:spcAft>
                <a:spcPts val="0"/>
              </a:spcAft>
              <a:buNone/>
            </a:pPr>
            <a:r>
              <a:rPr lang="en-US" sz="800">
                <a:solidFill>
                  <a:srgbClr val="262626"/>
                </a:solidFill>
                <a:latin typeface="Calibri"/>
                <a:ea typeface="Calibri"/>
                <a:cs typeface="Calibri"/>
                <a:sym typeface="Calibri"/>
              </a:rPr>
              <a:t>Write down your challenge statement: </a:t>
            </a:r>
            <a:br>
              <a:rPr lang="en-US" sz="800">
                <a:solidFill>
                  <a:srgbClr val="262626"/>
                </a:solidFill>
                <a:latin typeface="Calibri"/>
                <a:ea typeface="Calibri"/>
                <a:cs typeface="Calibri"/>
                <a:sym typeface="Calibri"/>
              </a:rPr>
            </a:br>
            <a:br>
              <a:rPr lang="en-US" sz="800">
                <a:solidFill>
                  <a:srgbClr val="262626"/>
                </a:solidFill>
                <a:latin typeface="Calibri"/>
                <a:ea typeface="Calibri"/>
                <a:cs typeface="Calibri"/>
                <a:sym typeface="Calibri"/>
              </a:rPr>
            </a:br>
            <a:r>
              <a:rPr lang="en-US" sz="800">
                <a:solidFill>
                  <a:srgbClr val="262626"/>
                </a:solidFill>
                <a:latin typeface="Calibri"/>
                <a:ea typeface="Calibri"/>
                <a:cs typeface="Calibri"/>
                <a:sym typeface="Calibri"/>
              </a:rPr>
              <a:t>Students will__________by__________working with_______________considering___________</a:t>
            </a:r>
            <a:br>
              <a:rPr lang="en-US" sz="600">
                <a:solidFill>
                  <a:srgbClr val="262626"/>
                </a:solidFill>
                <a:latin typeface="Calibri"/>
                <a:ea typeface="Calibri"/>
                <a:cs typeface="Calibri"/>
                <a:sym typeface="Calibri"/>
              </a:rPr>
            </a:br>
            <a:br>
              <a:rPr lang="en-US" sz="600">
                <a:solidFill>
                  <a:srgbClr val="262626"/>
                </a:solidFill>
                <a:latin typeface="Calibri"/>
                <a:ea typeface="Calibri"/>
                <a:cs typeface="Calibri"/>
                <a:sym typeface="Calibri"/>
              </a:rPr>
            </a:br>
            <a:r>
              <a:rPr lang="en-US" sz="700">
                <a:solidFill>
                  <a:srgbClr val="262626"/>
                </a:solidFill>
                <a:latin typeface="Calibri"/>
                <a:ea typeface="Calibri"/>
                <a:cs typeface="Calibri"/>
                <a:sym typeface="Calibri"/>
              </a:rPr>
              <a:t>Evaluate your challenge considering:</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Challenge structure</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Authenticity</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Learning relevance</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Student engagement (relevance for the student)</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Appraching method</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Cognitive requirements</a:t>
            </a:r>
            <a:endParaRPr/>
          </a:p>
          <a:p>
            <a:pPr marL="171450" marR="0" lvl="0" indent="-171450" algn="l" rtl="0">
              <a:spcBef>
                <a:spcPts val="0"/>
              </a:spcBef>
              <a:spcAft>
                <a:spcPts val="0"/>
              </a:spcAft>
              <a:buClr>
                <a:srgbClr val="262626"/>
              </a:buClr>
              <a:buSzPts val="700"/>
              <a:buFont typeface="Arial"/>
              <a:buChar char="•"/>
            </a:pPr>
            <a:r>
              <a:rPr lang="en-US" sz="700">
                <a:solidFill>
                  <a:srgbClr val="262626"/>
                </a:solidFill>
                <a:latin typeface="Calibri"/>
                <a:ea typeface="Calibri"/>
                <a:cs typeface="Calibri"/>
                <a:sym typeface="Calibri"/>
              </a:rPr>
              <a:t>Possible solutions</a:t>
            </a:r>
            <a:endParaRPr/>
          </a:p>
        </p:txBody>
      </p:sp>
      <p:sp>
        <p:nvSpPr>
          <p:cNvPr id="124" name="Google Shape;124;p1"/>
          <p:cNvSpPr/>
          <p:nvPr/>
        </p:nvSpPr>
        <p:spPr>
          <a:xfrm>
            <a:off x="1786088" y="4062174"/>
            <a:ext cx="250490" cy="272101"/>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sp>
        <p:nvSpPr>
          <p:cNvPr id="125" name="Google Shape;125;p1"/>
          <p:cNvSpPr txBox="1"/>
          <p:nvPr/>
        </p:nvSpPr>
        <p:spPr>
          <a:xfrm>
            <a:off x="2451033" y="40001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Semestre </a:t>
            </a:r>
            <a:endParaRPr/>
          </a:p>
        </p:txBody>
      </p:sp>
      <p:sp>
        <p:nvSpPr>
          <p:cNvPr id="126" name="Google Shape;126;p1"/>
          <p:cNvSpPr/>
          <p:nvPr/>
        </p:nvSpPr>
        <p:spPr>
          <a:xfrm>
            <a:off x="304799" y="1290697"/>
            <a:ext cx="2507426"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rgbClr val="262626"/>
                </a:solidFill>
                <a:latin typeface="Calibri"/>
                <a:ea typeface="Calibri"/>
                <a:cs typeface="Calibri"/>
                <a:sym typeface="Calibri"/>
              </a:rPr>
              <a:t>List the competencies, learning outcomes or main learning objectives you want students to reach.</a:t>
            </a:r>
            <a:endParaRPr/>
          </a:p>
        </p:txBody>
      </p:sp>
      <p:sp>
        <p:nvSpPr>
          <p:cNvPr id="127" name="Google Shape;127;p1"/>
          <p:cNvSpPr/>
          <p:nvPr/>
        </p:nvSpPr>
        <p:spPr>
          <a:xfrm>
            <a:off x="4572000" y="4041019"/>
            <a:ext cx="1595443"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Assesment</a:t>
            </a:r>
            <a:endParaRPr/>
          </a:p>
        </p:txBody>
      </p:sp>
      <p:sp>
        <p:nvSpPr>
          <p:cNvPr id="128" name="Google Shape;128;p1"/>
          <p:cNvSpPr/>
          <p:nvPr/>
        </p:nvSpPr>
        <p:spPr>
          <a:xfrm>
            <a:off x="4495800" y="1290697"/>
            <a:ext cx="1785861"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List some artifacts that students could possibly create to demonstrate performance and competency during the challenge. This is a brainstorming list, so at this point it doesn’t matter if at the end  students don’t create all of them. Also list actions, attitudes and any type of evidence that you’d like students to show as evidence of achievement.</a:t>
            </a:r>
            <a:endParaRPr/>
          </a:p>
        </p:txBody>
      </p:sp>
      <p:cxnSp>
        <p:nvCxnSpPr>
          <p:cNvPr id="129" name="Google Shape;129;p1"/>
          <p:cNvCxnSpPr/>
          <p:nvPr/>
        </p:nvCxnSpPr>
        <p:spPr>
          <a:xfrm>
            <a:off x="302420" y="1710154"/>
            <a:ext cx="2515985"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30" name="Google Shape;130;p1"/>
          <p:cNvCxnSpPr/>
          <p:nvPr/>
        </p:nvCxnSpPr>
        <p:spPr>
          <a:xfrm>
            <a:off x="302420" y="4038600"/>
            <a:ext cx="8446466"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31" name="Google Shape;131;p1"/>
          <p:cNvCxnSpPr/>
          <p:nvPr/>
        </p:nvCxnSpPr>
        <p:spPr>
          <a:xfrm flipH="1">
            <a:off x="2859648" y="683234"/>
            <a:ext cx="2471" cy="337894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32" name="Google Shape;132;p1"/>
          <p:cNvCxnSpPr>
            <a:endCxn id="102" idx="2"/>
          </p:cNvCxnSpPr>
          <p:nvPr/>
        </p:nvCxnSpPr>
        <p:spPr>
          <a:xfrm>
            <a:off x="4476743" y="683267"/>
            <a:ext cx="50100" cy="546900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33" name="Google Shape;133;p1"/>
          <p:cNvCxnSpPr/>
          <p:nvPr/>
        </p:nvCxnSpPr>
        <p:spPr>
          <a:xfrm flipH="1">
            <a:off x="6294121" y="683234"/>
            <a:ext cx="2366" cy="5454231"/>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34" name="Google Shape;134;p1"/>
          <p:cNvSpPr/>
          <p:nvPr/>
        </p:nvSpPr>
        <p:spPr>
          <a:xfrm>
            <a:off x="2099295" y="4590871"/>
            <a:ext cx="2386986"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¿Cómo será la representación de los papeles? ¿Qué deberá hacer el alumno al momento de representar su papel?</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 ¿Cuánto tiempo vas a asignar para la representación?</a:t>
            </a:r>
            <a:endParaRPr sz="800">
              <a:solidFill>
                <a:schemeClr val="dk1"/>
              </a:solidFill>
              <a:latin typeface="Calibri"/>
              <a:ea typeface="Calibri"/>
              <a:cs typeface="Calibri"/>
              <a:sym typeface="Calibri"/>
            </a:endParaRPr>
          </a:p>
        </p:txBody>
      </p:sp>
      <p:sp>
        <p:nvSpPr>
          <p:cNvPr id="135" name="Google Shape;135;p1"/>
          <p:cNvSpPr/>
          <p:nvPr/>
        </p:nvSpPr>
        <p:spPr>
          <a:xfrm>
            <a:off x="2191879" y="4041019"/>
            <a:ext cx="1827798" cy="451545"/>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Challenge</a:t>
            </a:r>
            <a:br>
              <a:rPr lang="en-US" sz="1400" b="1">
                <a:solidFill>
                  <a:srgbClr val="00B0F0"/>
                </a:solidFill>
                <a:latin typeface="Calibri"/>
                <a:ea typeface="Calibri"/>
                <a:cs typeface="Calibri"/>
                <a:sym typeface="Calibri"/>
              </a:rPr>
            </a:br>
            <a:r>
              <a:rPr lang="en-US" sz="1400" b="1">
                <a:solidFill>
                  <a:srgbClr val="00B0F0"/>
                </a:solidFill>
                <a:latin typeface="Calibri"/>
                <a:ea typeface="Calibri"/>
                <a:cs typeface="Calibri"/>
                <a:sym typeface="Calibri"/>
              </a:rPr>
              <a:t>Stages &amp; Modules</a:t>
            </a:r>
            <a:endParaRPr/>
          </a:p>
        </p:txBody>
      </p:sp>
      <p:pic>
        <p:nvPicPr>
          <p:cNvPr id="136" name="Google Shape;136;p1"/>
          <p:cNvPicPr preferRelativeResize="0"/>
          <p:nvPr/>
        </p:nvPicPr>
        <p:blipFill rotWithShape="1">
          <a:blip r:embed="rId8">
            <a:alphaModFix/>
          </a:blip>
          <a:srcRect/>
          <a:stretch/>
        </p:blipFill>
        <p:spPr>
          <a:xfrm>
            <a:off x="4153120" y="4084779"/>
            <a:ext cx="309115" cy="287912"/>
          </a:xfrm>
          <a:prstGeom prst="rect">
            <a:avLst/>
          </a:prstGeom>
          <a:noFill/>
          <a:ln>
            <a:noFill/>
          </a:ln>
        </p:spPr>
      </p:pic>
      <p:sp>
        <p:nvSpPr>
          <p:cNvPr id="137" name="Google Shape;137;p1"/>
          <p:cNvSpPr/>
          <p:nvPr/>
        </p:nvSpPr>
        <p:spPr>
          <a:xfrm>
            <a:off x="6306548" y="4041019"/>
            <a:ext cx="2068302"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Potential Risks</a:t>
            </a:r>
            <a:endParaRPr/>
          </a:p>
        </p:txBody>
      </p:sp>
      <p:sp>
        <p:nvSpPr>
          <p:cNvPr id="138" name="Google Shape;138;p1"/>
          <p:cNvSpPr txBox="1"/>
          <p:nvPr/>
        </p:nvSpPr>
        <p:spPr>
          <a:xfrm>
            <a:off x="5804397" y="5429115"/>
            <a:ext cx="49449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pic>
        <p:nvPicPr>
          <p:cNvPr id="139" name="Google Shape;139;p1"/>
          <p:cNvPicPr preferRelativeResize="0"/>
          <p:nvPr/>
        </p:nvPicPr>
        <p:blipFill rotWithShape="1">
          <a:blip r:embed="rId9">
            <a:alphaModFix/>
          </a:blip>
          <a:srcRect/>
          <a:stretch/>
        </p:blipFill>
        <p:spPr>
          <a:xfrm>
            <a:off x="8313736" y="4095478"/>
            <a:ext cx="373064" cy="227984"/>
          </a:xfrm>
          <a:prstGeom prst="rect">
            <a:avLst/>
          </a:prstGeom>
          <a:noFill/>
          <a:ln>
            <a:noFill/>
          </a:ln>
        </p:spPr>
      </p:pic>
      <p:pic>
        <p:nvPicPr>
          <p:cNvPr id="140" name="Google Shape;140;p1" descr="https://www.awwstamp.com/assets/landing-page/iconmonstr-magic-icon-876244698d1034b9a8a3827791fd171c.png"/>
          <p:cNvPicPr preferRelativeResize="0"/>
          <p:nvPr/>
        </p:nvPicPr>
        <p:blipFill rotWithShape="1">
          <a:blip r:embed="rId10">
            <a:alphaModFix/>
          </a:blip>
          <a:srcRect/>
          <a:stretch/>
        </p:blipFill>
        <p:spPr>
          <a:xfrm>
            <a:off x="5943600" y="4033604"/>
            <a:ext cx="325525" cy="325525"/>
          </a:xfrm>
          <a:prstGeom prst="rect">
            <a:avLst/>
          </a:prstGeom>
          <a:noFill/>
          <a:ln>
            <a:noFill/>
          </a:ln>
        </p:spPr>
      </p:pic>
      <p:cxnSp>
        <p:nvCxnSpPr>
          <p:cNvPr id="141" name="Google Shape;141;p1"/>
          <p:cNvCxnSpPr/>
          <p:nvPr/>
        </p:nvCxnSpPr>
        <p:spPr>
          <a:xfrm>
            <a:off x="2091911" y="4033604"/>
            <a:ext cx="1" cy="2093227"/>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42" name="Google Shape;142;p1"/>
          <p:cNvSpPr/>
          <p:nvPr/>
        </p:nvSpPr>
        <p:spPr>
          <a:xfrm>
            <a:off x="6306548" y="4590871"/>
            <a:ext cx="240572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What are some of the risks we’d probably face to implement our strategy?</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And how could we posible overcome them?</a:t>
            </a:r>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This list will help you develop a risk management plan. </a:t>
            </a:r>
            <a:endParaRPr/>
          </a:p>
        </p:txBody>
      </p:sp>
      <p:pic>
        <p:nvPicPr>
          <p:cNvPr id="143" name="Google Shape;143;p1"/>
          <p:cNvPicPr preferRelativeResize="0"/>
          <p:nvPr/>
        </p:nvPicPr>
        <p:blipFill rotWithShape="1">
          <a:blip r:embed="rId11">
            <a:alphaModFix/>
          </a:blip>
          <a:srcRect t="1" r="15951" b="195"/>
          <a:stretch/>
        </p:blipFill>
        <p:spPr>
          <a:xfrm>
            <a:off x="294740" y="120143"/>
            <a:ext cx="432178" cy="449040"/>
          </a:xfrm>
          <a:prstGeom prst="ellipse">
            <a:avLst/>
          </a:prstGeom>
          <a:noFill/>
          <a:ln>
            <a:noFill/>
          </a:ln>
        </p:spPr>
      </p:pic>
      <p:sp>
        <p:nvSpPr>
          <p:cNvPr id="2" name="CuadroTexto 1">
            <a:extLst>
              <a:ext uri="{FF2B5EF4-FFF2-40B4-BE49-F238E27FC236}">
                <a16:creationId xmlns:a16="http://schemas.microsoft.com/office/drawing/2014/main" id="{4E56C640-6C99-23BF-665D-F92A97F80778}"/>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
          <p:cNvSpPr txBox="1"/>
          <p:nvPr/>
        </p:nvSpPr>
        <p:spPr>
          <a:xfrm>
            <a:off x="3885765" y="5429115"/>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7</a:t>
            </a:r>
            <a:endParaRPr/>
          </a:p>
        </p:txBody>
      </p:sp>
      <p:sp>
        <p:nvSpPr>
          <p:cNvPr id="149" name="Google Shape;149;p2"/>
          <p:cNvSpPr txBox="1"/>
          <p:nvPr/>
        </p:nvSpPr>
        <p:spPr>
          <a:xfrm>
            <a:off x="2343051" y="3200400"/>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150" name="Google Shape;150;p2"/>
          <p:cNvSpPr/>
          <p:nvPr/>
        </p:nvSpPr>
        <p:spPr>
          <a:xfrm>
            <a:off x="4527902" y="4410321"/>
            <a:ext cx="1770985" cy="1136401"/>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800" dirty="0">
                <a:solidFill>
                  <a:schemeClr val="dk1"/>
                </a:solidFill>
                <a:latin typeface="Arial"/>
                <a:ea typeface="Arial"/>
                <a:cs typeface="Arial"/>
                <a:sym typeface="Arial"/>
              </a:rPr>
              <a:t>Formular </a:t>
            </a:r>
            <a:r>
              <a:rPr lang="en-US" sz="800" dirty="0" err="1">
                <a:solidFill>
                  <a:schemeClr val="dk1"/>
                </a:solidFill>
                <a:latin typeface="Arial"/>
                <a:ea typeface="Arial"/>
                <a:cs typeface="Arial"/>
                <a:sym typeface="Arial"/>
              </a:rPr>
              <a:t>preguntas</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como</a:t>
            </a:r>
            <a:r>
              <a:rPr lang="en-US" sz="800" dirty="0">
                <a:solidFill>
                  <a:schemeClr val="dk1"/>
                </a:solidFill>
                <a:latin typeface="Arial"/>
                <a:ea typeface="Arial"/>
                <a:cs typeface="Arial"/>
                <a:sym typeface="Arial"/>
              </a:rPr>
              <a:t>:</a:t>
            </a:r>
            <a:endParaRPr dirty="0"/>
          </a:p>
          <a:p>
            <a:pPr marL="0" marR="0" lvl="0" indent="0" algn="l" rtl="0">
              <a:lnSpc>
                <a:spcPct val="107000"/>
              </a:lnSpc>
              <a:spcBef>
                <a:spcPts val="0"/>
              </a:spcBef>
              <a:spcAft>
                <a:spcPts val="0"/>
              </a:spcAft>
              <a:buNone/>
            </a:pPr>
            <a:endParaRPr sz="800" dirty="0">
              <a:solidFill>
                <a:schemeClr val="dk1"/>
              </a:solidFill>
              <a:latin typeface="Arial"/>
              <a:ea typeface="Arial"/>
              <a:cs typeface="Arial"/>
              <a:sym typeface="Arial"/>
            </a:endParaRPr>
          </a:p>
          <a:p>
            <a:pPr marL="0" marR="0" lvl="0" indent="0" algn="l" rtl="0">
              <a:lnSpc>
                <a:spcPct val="107000"/>
              </a:lnSpc>
              <a:spcBef>
                <a:spcPts val="0"/>
              </a:spcBef>
              <a:spcAft>
                <a:spcPts val="0"/>
              </a:spcAft>
              <a:buNone/>
            </a:pP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Están</a:t>
            </a:r>
            <a:r>
              <a:rPr lang="en-US" sz="800" dirty="0">
                <a:solidFill>
                  <a:schemeClr val="dk1"/>
                </a:solidFill>
                <a:latin typeface="Arial"/>
                <a:ea typeface="Arial"/>
                <a:cs typeface="Arial"/>
                <a:sym typeface="Arial"/>
              </a:rPr>
              <a:t> de </a:t>
            </a:r>
            <a:r>
              <a:rPr lang="en-US" sz="800" dirty="0" err="1">
                <a:solidFill>
                  <a:schemeClr val="dk1"/>
                </a:solidFill>
                <a:latin typeface="Arial"/>
                <a:ea typeface="Arial"/>
                <a:cs typeface="Arial"/>
                <a:sym typeface="Arial"/>
              </a:rPr>
              <a:t>acuerdo</a:t>
            </a:r>
            <a:r>
              <a:rPr lang="en-US" sz="800" dirty="0">
                <a:solidFill>
                  <a:schemeClr val="dk1"/>
                </a:solidFill>
                <a:latin typeface="Arial"/>
                <a:ea typeface="Arial"/>
                <a:cs typeface="Arial"/>
                <a:sym typeface="Arial"/>
              </a:rPr>
              <a:t> con los </a:t>
            </a:r>
            <a:r>
              <a:rPr lang="en-US" sz="800" dirty="0" err="1">
                <a:solidFill>
                  <a:schemeClr val="dk1"/>
                </a:solidFill>
                <a:latin typeface="Arial"/>
                <a:ea typeface="Arial"/>
                <a:cs typeface="Arial"/>
                <a:sym typeface="Arial"/>
              </a:rPr>
              <a:t>argumentos</a:t>
            </a:r>
            <a:r>
              <a:rPr lang="en-US" sz="800" dirty="0">
                <a:solidFill>
                  <a:schemeClr val="dk1"/>
                </a:solidFill>
                <a:latin typeface="Arial"/>
                <a:ea typeface="Arial"/>
                <a:cs typeface="Arial"/>
                <a:sym typeface="Arial"/>
              </a:rPr>
              <a:t> de </a:t>
            </a:r>
            <a:r>
              <a:rPr lang="en-US" sz="800" dirty="0" err="1">
                <a:solidFill>
                  <a:schemeClr val="dk1"/>
                </a:solidFill>
                <a:latin typeface="Arial"/>
                <a:ea typeface="Arial"/>
                <a:cs typeface="Arial"/>
                <a:sym typeface="Arial"/>
              </a:rPr>
              <a:t>acuerdo</a:t>
            </a:r>
            <a:r>
              <a:rPr lang="en-US" sz="800" dirty="0">
                <a:solidFill>
                  <a:schemeClr val="dk1"/>
                </a:solidFill>
                <a:latin typeface="Arial"/>
                <a:ea typeface="Arial"/>
                <a:cs typeface="Arial"/>
                <a:sym typeface="Arial"/>
              </a:rPr>
              <a:t> con </a:t>
            </a:r>
            <a:r>
              <a:rPr lang="en-US" sz="800" dirty="0" err="1">
                <a:solidFill>
                  <a:schemeClr val="dk1"/>
                </a:solidFill>
                <a:latin typeface="Arial"/>
                <a:ea typeface="Arial"/>
                <a:cs typeface="Arial"/>
                <a:sym typeface="Arial"/>
              </a:rPr>
              <a:t>su</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rol</a:t>
            </a:r>
            <a:r>
              <a:rPr lang="en-US" sz="800" dirty="0">
                <a:solidFill>
                  <a:schemeClr val="dk1"/>
                </a:solidFill>
                <a:latin typeface="Arial"/>
                <a:ea typeface="Arial"/>
                <a:cs typeface="Arial"/>
                <a:sym typeface="Arial"/>
              </a:rPr>
              <a:t>.</a:t>
            </a:r>
            <a:endParaRPr dirty="0"/>
          </a:p>
          <a:p>
            <a:pPr marL="0" marR="0" lvl="0" indent="0" algn="l" rtl="0">
              <a:lnSpc>
                <a:spcPct val="107000"/>
              </a:lnSpc>
              <a:spcBef>
                <a:spcPts val="0"/>
              </a:spcBef>
              <a:spcAft>
                <a:spcPts val="0"/>
              </a:spcAft>
              <a:buNone/>
            </a:pP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Qué</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rol</a:t>
            </a:r>
            <a:r>
              <a:rPr lang="en-US" sz="800" dirty="0">
                <a:solidFill>
                  <a:schemeClr val="dk1"/>
                </a:solidFill>
                <a:latin typeface="Arial"/>
                <a:ea typeface="Arial"/>
                <a:cs typeface="Arial"/>
                <a:sym typeface="Arial"/>
              </a:rPr>
              <a:t> les </a:t>
            </a:r>
            <a:r>
              <a:rPr lang="en-US" sz="800" dirty="0" err="1">
                <a:solidFill>
                  <a:schemeClr val="dk1"/>
                </a:solidFill>
                <a:latin typeface="Arial"/>
                <a:ea typeface="Arial"/>
                <a:cs typeface="Arial"/>
                <a:sym typeface="Arial"/>
              </a:rPr>
              <a:t>gustaría</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haber</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desempeñado</a:t>
            </a:r>
            <a:r>
              <a:rPr lang="en-US" sz="800" dirty="0">
                <a:solidFill>
                  <a:schemeClr val="dk1"/>
                </a:solidFill>
                <a:latin typeface="Arial"/>
                <a:ea typeface="Arial"/>
                <a:cs typeface="Arial"/>
                <a:sym typeface="Arial"/>
              </a:rPr>
              <a:t>.</a:t>
            </a:r>
            <a:endParaRPr dirty="0"/>
          </a:p>
          <a:p>
            <a:pPr marL="0" marR="0" lvl="0" indent="0" algn="l" rtl="0">
              <a:lnSpc>
                <a:spcPct val="107000"/>
              </a:lnSpc>
              <a:spcBef>
                <a:spcPts val="0"/>
              </a:spcBef>
              <a:spcAft>
                <a:spcPts val="0"/>
              </a:spcAft>
              <a:buNone/>
            </a:pP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Cuál</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sería</a:t>
            </a:r>
            <a:r>
              <a:rPr lang="en-US" sz="800" dirty="0">
                <a:solidFill>
                  <a:schemeClr val="dk1"/>
                </a:solidFill>
                <a:latin typeface="Arial"/>
                <a:ea typeface="Arial"/>
                <a:cs typeface="Arial"/>
                <a:sym typeface="Arial"/>
              </a:rPr>
              <a:t> la </a:t>
            </a:r>
            <a:r>
              <a:rPr lang="en-US" sz="800" dirty="0" err="1">
                <a:solidFill>
                  <a:schemeClr val="dk1"/>
                </a:solidFill>
                <a:latin typeface="Arial"/>
                <a:ea typeface="Arial"/>
                <a:cs typeface="Arial"/>
                <a:sym typeface="Arial"/>
              </a:rPr>
              <a:t>mejor</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solución</a:t>
            </a:r>
            <a:r>
              <a:rPr lang="en-US" sz="800" dirty="0">
                <a:solidFill>
                  <a:schemeClr val="dk1"/>
                </a:solidFill>
                <a:latin typeface="Arial"/>
                <a:ea typeface="Arial"/>
                <a:cs typeface="Arial"/>
                <a:sym typeface="Arial"/>
              </a:rPr>
              <a:t> del </a:t>
            </a:r>
            <a:r>
              <a:rPr lang="en-US" sz="800" dirty="0" err="1">
                <a:solidFill>
                  <a:schemeClr val="dk1"/>
                </a:solidFill>
                <a:latin typeface="Arial"/>
                <a:ea typeface="Arial"/>
                <a:cs typeface="Arial"/>
                <a:sym typeface="Arial"/>
              </a:rPr>
              <a:t>caso</a:t>
            </a:r>
            <a:r>
              <a:rPr lang="en-US" sz="800" dirty="0">
                <a:solidFill>
                  <a:schemeClr val="dk1"/>
                </a:solidFill>
                <a:latin typeface="Arial"/>
                <a:ea typeface="Arial"/>
                <a:cs typeface="Arial"/>
                <a:sym typeface="Arial"/>
              </a:rPr>
              <a:t>.</a:t>
            </a:r>
            <a:endParaRPr dirty="0"/>
          </a:p>
        </p:txBody>
      </p:sp>
      <p:sp>
        <p:nvSpPr>
          <p:cNvPr id="151" name="Google Shape;151;p2"/>
          <p:cNvSpPr/>
          <p:nvPr/>
        </p:nvSpPr>
        <p:spPr>
          <a:xfrm>
            <a:off x="4527902" y="682302"/>
            <a:ext cx="127826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Logística</a:t>
            </a:r>
            <a:endParaRPr/>
          </a:p>
        </p:txBody>
      </p:sp>
      <p:sp>
        <p:nvSpPr>
          <p:cNvPr id="152" name="Google Shape;152;p2"/>
          <p:cNvSpPr/>
          <p:nvPr/>
        </p:nvSpPr>
        <p:spPr>
          <a:xfrm>
            <a:off x="6452522" y="682302"/>
            <a:ext cx="1499277"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Introducción en el grupo</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53" name="Google Shape;153;p2"/>
          <p:cNvSpPr/>
          <p:nvPr/>
        </p:nvSpPr>
        <p:spPr>
          <a:xfrm>
            <a:off x="305881" y="4031759"/>
            <a:ext cx="1388975" cy="282924"/>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Preparación del grupo</a:t>
            </a:r>
            <a:endParaRPr/>
          </a:p>
        </p:txBody>
      </p:sp>
      <p:sp>
        <p:nvSpPr>
          <p:cNvPr id="154" name="Google Shape;154;p2"/>
          <p:cNvSpPr/>
          <p:nvPr/>
        </p:nvSpPr>
        <p:spPr>
          <a:xfrm>
            <a:off x="304798" y="682302"/>
            <a:ext cx="1990429" cy="49265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Objetivo de la estrategia</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55" name="Google Shape;155;p2"/>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56" name="Google Shape;156;p2"/>
          <p:cNvSpPr/>
          <p:nvPr/>
        </p:nvSpPr>
        <p:spPr>
          <a:xfrm>
            <a:off x="2874429" y="682302"/>
            <a:ext cx="1207966"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Contexto y personajes</a:t>
            </a:r>
            <a:endParaRPr sz="1400">
              <a:solidFill>
                <a:srgbClr val="00B0F0"/>
              </a:solidFill>
              <a:latin typeface="Calibri"/>
              <a:ea typeface="Calibri"/>
              <a:cs typeface="Calibri"/>
              <a:sym typeface="Calibri"/>
            </a:endParaRPr>
          </a:p>
        </p:txBody>
      </p:sp>
      <p:pic>
        <p:nvPicPr>
          <p:cNvPr id="157" name="Google Shape;157;p2"/>
          <p:cNvPicPr preferRelativeResize="0"/>
          <p:nvPr/>
        </p:nvPicPr>
        <p:blipFill rotWithShape="1">
          <a:blip r:embed="rId3">
            <a:alphaModFix/>
          </a:blip>
          <a:srcRect/>
          <a:stretch/>
        </p:blipFill>
        <p:spPr>
          <a:xfrm>
            <a:off x="2535381" y="756979"/>
            <a:ext cx="284020" cy="315579"/>
          </a:xfrm>
          <a:prstGeom prst="rect">
            <a:avLst/>
          </a:prstGeom>
          <a:noFill/>
          <a:ln>
            <a:noFill/>
          </a:ln>
        </p:spPr>
      </p:pic>
      <p:pic>
        <p:nvPicPr>
          <p:cNvPr id="158" name="Google Shape;158;p2"/>
          <p:cNvPicPr preferRelativeResize="0"/>
          <p:nvPr/>
        </p:nvPicPr>
        <p:blipFill rotWithShape="1">
          <a:blip r:embed="rId4">
            <a:alphaModFix/>
          </a:blip>
          <a:srcRect/>
          <a:stretch/>
        </p:blipFill>
        <p:spPr>
          <a:xfrm>
            <a:off x="8339575" y="733282"/>
            <a:ext cx="347225" cy="294386"/>
          </a:xfrm>
          <a:prstGeom prst="rect">
            <a:avLst/>
          </a:prstGeom>
          <a:noFill/>
          <a:ln>
            <a:noFill/>
          </a:ln>
        </p:spPr>
      </p:pic>
      <p:sp>
        <p:nvSpPr>
          <p:cNvPr id="159" name="Google Shape;159;p2"/>
          <p:cNvSpPr txBox="1"/>
          <p:nvPr/>
        </p:nvSpPr>
        <p:spPr>
          <a:xfrm>
            <a:off x="2324425" y="942073"/>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160" name="Google Shape;160;p2"/>
          <p:cNvSpPr txBox="1"/>
          <p:nvPr/>
        </p:nvSpPr>
        <p:spPr>
          <a:xfrm>
            <a:off x="1612610" y="544293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sz="5000" b="1">
              <a:solidFill>
                <a:srgbClr val="D8D8D8"/>
              </a:solidFill>
              <a:latin typeface="Calibri"/>
              <a:ea typeface="Calibri"/>
              <a:cs typeface="Calibri"/>
              <a:sym typeface="Calibri"/>
            </a:endParaRPr>
          </a:p>
        </p:txBody>
      </p:sp>
      <p:sp>
        <p:nvSpPr>
          <p:cNvPr id="161" name="Google Shape;161;p2"/>
          <p:cNvSpPr txBox="1"/>
          <p:nvPr/>
        </p:nvSpPr>
        <p:spPr>
          <a:xfrm>
            <a:off x="8279669" y="5429115"/>
            <a:ext cx="47927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9</a:t>
            </a:r>
            <a:endParaRPr/>
          </a:p>
        </p:txBody>
      </p:sp>
      <p:sp>
        <p:nvSpPr>
          <p:cNvPr id="162" name="Google Shape;162;p2"/>
          <p:cNvSpPr/>
          <p:nvPr/>
        </p:nvSpPr>
        <p:spPr>
          <a:xfrm>
            <a:off x="294740" y="1762152"/>
            <a:ext cx="1840707" cy="4936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Consideraciones generales</a:t>
            </a:r>
            <a:endParaRPr/>
          </a:p>
        </p:txBody>
      </p:sp>
      <p:sp>
        <p:nvSpPr>
          <p:cNvPr id="163" name="Google Shape;163;p2"/>
          <p:cNvSpPr txBox="1"/>
          <p:nvPr/>
        </p:nvSpPr>
        <p:spPr>
          <a:xfrm>
            <a:off x="5791200" y="3200400"/>
            <a:ext cx="50768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4</a:t>
            </a:r>
            <a:endParaRPr/>
          </a:p>
        </p:txBody>
      </p:sp>
      <p:pic>
        <p:nvPicPr>
          <p:cNvPr id="164" name="Google Shape;164;p2" descr="Resultado de imagen para idea icon"/>
          <p:cNvPicPr preferRelativeResize="0"/>
          <p:nvPr/>
        </p:nvPicPr>
        <p:blipFill rotWithShape="1">
          <a:blip r:embed="rId5">
            <a:alphaModFix/>
          </a:blip>
          <a:srcRect/>
          <a:stretch/>
        </p:blipFill>
        <p:spPr>
          <a:xfrm>
            <a:off x="2454463" y="1783777"/>
            <a:ext cx="364937" cy="364937"/>
          </a:xfrm>
          <a:prstGeom prst="rect">
            <a:avLst/>
          </a:prstGeom>
          <a:noFill/>
          <a:ln>
            <a:noFill/>
          </a:ln>
        </p:spPr>
      </p:pic>
      <p:pic>
        <p:nvPicPr>
          <p:cNvPr id="165" name="Google Shape;165;p2"/>
          <p:cNvPicPr preferRelativeResize="0"/>
          <p:nvPr/>
        </p:nvPicPr>
        <p:blipFill rotWithShape="1">
          <a:blip r:embed="rId6">
            <a:alphaModFix/>
          </a:blip>
          <a:srcRect/>
          <a:stretch/>
        </p:blipFill>
        <p:spPr>
          <a:xfrm>
            <a:off x="5943600" y="759679"/>
            <a:ext cx="348563" cy="306495"/>
          </a:xfrm>
          <a:prstGeom prst="rect">
            <a:avLst/>
          </a:prstGeom>
          <a:noFill/>
          <a:ln>
            <a:noFill/>
          </a:ln>
        </p:spPr>
      </p:pic>
      <p:pic>
        <p:nvPicPr>
          <p:cNvPr id="166" name="Google Shape;166;p2"/>
          <p:cNvPicPr preferRelativeResize="0"/>
          <p:nvPr/>
        </p:nvPicPr>
        <p:blipFill rotWithShape="1">
          <a:blip r:embed="rId7">
            <a:alphaModFix/>
          </a:blip>
          <a:srcRect/>
          <a:stretch/>
        </p:blipFill>
        <p:spPr>
          <a:xfrm>
            <a:off x="4082395" y="766540"/>
            <a:ext cx="365963" cy="292771"/>
          </a:xfrm>
          <a:prstGeom prst="rect">
            <a:avLst/>
          </a:prstGeom>
          <a:noFill/>
          <a:ln>
            <a:noFill/>
          </a:ln>
        </p:spPr>
      </p:pic>
      <p:sp>
        <p:nvSpPr>
          <p:cNvPr id="167" name="Google Shape;167;p2"/>
          <p:cNvSpPr/>
          <p:nvPr/>
        </p:nvSpPr>
        <p:spPr>
          <a:xfrm>
            <a:off x="294740" y="2407329"/>
            <a:ext cx="2523665"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Se aplicará durante 1 sesión presencial, la segunda parte se continua en línea. </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Se estima 1.5 horas para esta actividad más 2 horas de trabajo adicional.</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Se espera que generen una reflexión con respecto al problema.</a:t>
            </a:r>
            <a:endParaRPr sz="800">
              <a:solidFill>
                <a:srgbClr val="262626"/>
              </a:solidFill>
              <a:latin typeface="Calibri"/>
              <a:ea typeface="Calibri"/>
              <a:cs typeface="Calibri"/>
              <a:sym typeface="Calibri"/>
            </a:endParaRPr>
          </a:p>
        </p:txBody>
      </p:sp>
      <p:sp>
        <p:nvSpPr>
          <p:cNvPr id="168" name="Google Shape;168;p2"/>
          <p:cNvSpPr/>
          <p:nvPr/>
        </p:nvSpPr>
        <p:spPr>
          <a:xfrm>
            <a:off x="2848841" y="1290697"/>
            <a:ext cx="1637440"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Tomador de decisión (Sebastián)</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Conciencia positiva</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Conciencia negativa</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Coludidos (media audiencia)</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US" sz="800">
                <a:solidFill>
                  <a:schemeClr val="dk1"/>
                </a:solidFill>
                <a:latin typeface="Calibri"/>
                <a:ea typeface="Calibri"/>
                <a:cs typeface="Calibri"/>
                <a:sym typeface="Calibri"/>
              </a:rPr>
              <a:t>No coludidos (media audiencia)</a:t>
            </a:r>
            <a:endParaRPr/>
          </a:p>
        </p:txBody>
      </p:sp>
      <p:sp>
        <p:nvSpPr>
          <p:cNvPr id="169" name="Google Shape;169;p2"/>
          <p:cNvSpPr/>
          <p:nvPr/>
        </p:nvSpPr>
        <p:spPr>
          <a:xfrm>
            <a:off x="327153" y="4492564"/>
            <a:ext cx="173158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dirty="0">
                <a:solidFill>
                  <a:schemeClr val="dk1"/>
                </a:solidFill>
                <a:latin typeface="Calibri"/>
                <a:ea typeface="Calibri"/>
                <a:cs typeface="Calibri"/>
                <a:sym typeface="Calibri"/>
              </a:rPr>
              <a:t>Leer </a:t>
            </a:r>
            <a:r>
              <a:rPr lang="en-US" sz="800" dirty="0" err="1">
                <a:solidFill>
                  <a:schemeClr val="dk1"/>
                </a:solidFill>
                <a:latin typeface="Calibri"/>
                <a:ea typeface="Calibri"/>
                <a:cs typeface="Calibri"/>
                <a:sym typeface="Calibri"/>
              </a:rPr>
              <a:t>previamente</a:t>
            </a:r>
            <a:r>
              <a:rPr lang="en-US" sz="800" dirty="0">
                <a:solidFill>
                  <a:schemeClr val="dk1"/>
                </a:solidFill>
                <a:latin typeface="Calibri"/>
                <a:ea typeface="Calibri"/>
                <a:cs typeface="Calibri"/>
                <a:sym typeface="Calibri"/>
              </a:rPr>
              <a:t>: The man in the mirror. (Caso Harvard)</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Reflexionar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sobre</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su</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 antes de </a:t>
            </a:r>
            <a:r>
              <a:rPr lang="en-US" sz="800" dirty="0" err="1">
                <a:solidFill>
                  <a:schemeClr val="dk1"/>
                </a:solidFill>
                <a:latin typeface="Calibri"/>
                <a:ea typeface="Calibri"/>
                <a:cs typeface="Calibri"/>
                <a:sym typeface="Calibri"/>
              </a:rPr>
              <a:t>llevarlo</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cabo</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Consultar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dudas</a:t>
            </a:r>
            <a:r>
              <a:rPr lang="en-US" sz="800" dirty="0">
                <a:solidFill>
                  <a:schemeClr val="dk1"/>
                </a:solidFill>
                <a:latin typeface="Calibri"/>
                <a:ea typeface="Calibri"/>
                <a:cs typeface="Calibri"/>
                <a:sym typeface="Calibri"/>
              </a:rPr>
              <a:t> con </a:t>
            </a:r>
            <a:r>
              <a:rPr lang="en-US" sz="800" dirty="0" err="1">
                <a:solidFill>
                  <a:schemeClr val="dk1"/>
                </a:solidFill>
                <a:latin typeface="Calibri"/>
                <a:ea typeface="Calibri"/>
                <a:cs typeface="Calibri"/>
                <a:sym typeface="Calibri"/>
              </a:rPr>
              <a:t>su</a:t>
            </a:r>
            <a:r>
              <a:rPr lang="en-US" sz="800" dirty="0">
                <a:solidFill>
                  <a:schemeClr val="dk1"/>
                </a:solidFill>
                <a:latin typeface="Calibri"/>
                <a:ea typeface="Calibri"/>
                <a:cs typeface="Calibri"/>
                <a:sym typeface="Calibri"/>
              </a:rPr>
              <a:t> professor/a antes de la </a:t>
            </a:r>
            <a:r>
              <a:rPr lang="en-US" sz="800" dirty="0" err="1">
                <a:solidFill>
                  <a:schemeClr val="dk1"/>
                </a:solidFill>
                <a:latin typeface="Calibri"/>
                <a:ea typeface="Calibri"/>
                <a:cs typeface="Calibri"/>
                <a:sym typeface="Calibri"/>
              </a:rPr>
              <a:t>representación</a:t>
            </a:r>
            <a:r>
              <a:rPr lang="en-US" sz="800" dirty="0">
                <a:solidFill>
                  <a:schemeClr val="dk1"/>
                </a:solidFill>
                <a:latin typeface="Calibri"/>
                <a:ea typeface="Calibri"/>
                <a:cs typeface="Calibri"/>
                <a:sym typeface="Calibri"/>
              </a:rPr>
              <a:t> del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a:t>
            </a:r>
            <a:endParaRPr dirty="0"/>
          </a:p>
        </p:txBody>
      </p:sp>
      <p:sp>
        <p:nvSpPr>
          <p:cNvPr id="174" name="Google Shape;174;p2"/>
          <p:cNvSpPr txBox="1"/>
          <p:nvPr/>
        </p:nvSpPr>
        <p:spPr>
          <a:xfrm>
            <a:off x="8281986" y="3228206"/>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a:p>
        </p:txBody>
      </p:sp>
      <p:sp>
        <p:nvSpPr>
          <p:cNvPr id="175" name="Google Shape;175;p2"/>
          <p:cNvSpPr txBox="1"/>
          <p:nvPr/>
        </p:nvSpPr>
        <p:spPr>
          <a:xfrm>
            <a:off x="4026911" y="3200400"/>
            <a:ext cx="45410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176" name="Google Shape;176;p2"/>
          <p:cNvSpPr/>
          <p:nvPr/>
        </p:nvSpPr>
        <p:spPr>
          <a:xfrm>
            <a:off x="6291721" y="1290697"/>
            <a:ext cx="2420549"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b="1" dirty="0">
                <a:solidFill>
                  <a:schemeClr val="dk1"/>
                </a:solidFill>
                <a:latin typeface="Calibri"/>
                <a:ea typeface="Calibri"/>
                <a:cs typeface="Calibri"/>
                <a:sym typeface="Calibri"/>
              </a:rPr>
              <a:t>Caso Harvard </a:t>
            </a:r>
            <a:r>
              <a:rPr lang="en-US" sz="800" dirty="0" err="1">
                <a:solidFill>
                  <a:schemeClr val="dk1"/>
                </a:solidFill>
                <a:latin typeface="Calibri"/>
                <a:ea typeface="Calibri"/>
                <a:cs typeface="Calibri"/>
                <a:sym typeface="Calibri"/>
              </a:rPr>
              <a:t>sobre</a:t>
            </a:r>
            <a:r>
              <a:rPr lang="en-US" sz="800" dirty="0">
                <a:solidFill>
                  <a:schemeClr val="dk1"/>
                </a:solidFill>
                <a:latin typeface="Calibri"/>
                <a:ea typeface="Calibri"/>
                <a:cs typeface="Calibri"/>
                <a:sym typeface="Calibri"/>
              </a:rPr>
              <a:t> un </a:t>
            </a:r>
            <a:r>
              <a:rPr lang="en-US" sz="800" dirty="0" err="1">
                <a:solidFill>
                  <a:schemeClr val="dk1"/>
                </a:solidFill>
                <a:latin typeface="Calibri"/>
                <a:ea typeface="Calibri"/>
                <a:cs typeface="Calibri"/>
                <a:sym typeface="Calibri"/>
              </a:rPr>
              <a:t>denunciante</a:t>
            </a:r>
            <a:r>
              <a:rPr lang="en-US" sz="800" dirty="0">
                <a:solidFill>
                  <a:schemeClr val="dk1"/>
                </a:solidFill>
                <a:latin typeface="Calibri"/>
                <a:ea typeface="Calibri"/>
                <a:cs typeface="Calibri"/>
                <a:sym typeface="Calibri"/>
              </a:rPr>
              <a:t> que </a:t>
            </a:r>
            <a:r>
              <a:rPr lang="en-US" sz="800" dirty="0" err="1">
                <a:solidFill>
                  <a:schemeClr val="dk1"/>
                </a:solidFill>
                <a:latin typeface="Calibri"/>
                <a:ea typeface="Calibri"/>
                <a:cs typeface="Calibri"/>
                <a:sym typeface="Calibri"/>
              </a:rPr>
              <a:t>expone</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sobornos</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corrupción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contratos</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defensa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Medio </a:t>
            </a:r>
            <a:r>
              <a:rPr lang="en-US" sz="800" dirty="0" err="1">
                <a:solidFill>
                  <a:schemeClr val="dk1"/>
                </a:solidFill>
                <a:latin typeface="Calibri"/>
                <a:ea typeface="Calibri"/>
                <a:cs typeface="Calibri"/>
                <a:sym typeface="Calibri"/>
              </a:rPr>
              <a:t>Oriente</a:t>
            </a:r>
            <a:r>
              <a:rPr lang="en-US" sz="800" dirty="0">
                <a:solidFill>
                  <a:schemeClr val="dk1"/>
                </a:solidFill>
                <a:latin typeface="Calibri"/>
                <a:ea typeface="Calibri"/>
                <a:cs typeface="Calibri"/>
                <a:sym typeface="Calibri"/>
              </a:rPr>
              <a:t>. Sebastián es </a:t>
            </a:r>
            <a:r>
              <a:rPr lang="en-US" sz="800" dirty="0" err="1">
                <a:solidFill>
                  <a:schemeClr val="dk1"/>
                </a:solidFill>
                <a:latin typeface="Calibri"/>
                <a:ea typeface="Calibri"/>
                <a:cs typeface="Calibri"/>
                <a:sym typeface="Calibri"/>
              </a:rPr>
              <a:t>contratado</a:t>
            </a:r>
            <a:r>
              <a:rPr lang="en-US" sz="800" dirty="0">
                <a:solidFill>
                  <a:schemeClr val="dk1"/>
                </a:solidFill>
                <a:latin typeface="Calibri"/>
                <a:ea typeface="Calibri"/>
                <a:cs typeface="Calibri"/>
                <a:sym typeface="Calibri"/>
              </a:rPr>
              <a:t> para </a:t>
            </a:r>
            <a:r>
              <a:rPr lang="en-US" sz="800" dirty="0" err="1">
                <a:solidFill>
                  <a:schemeClr val="dk1"/>
                </a:solidFill>
                <a:latin typeface="Calibri"/>
                <a:ea typeface="Calibri"/>
                <a:cs typeface="Calibri"/>
                <a:sym typeface="Calibri"/>
              </a:rPr>
              <a:t>administrar</a:t>
            </a:r>
            <a:r>
              <a:rPr lang="en-US" sz="800" dirty="0">
                <a:solidFill>
                  <a:schemeClr val="dk1"/>
                </a:solidFill>
                <a:latin typeface="Calibri"/>
                <a:ea typeface="Calibri"/>
                <a:cs typeface="Calibri"/>
                <a:sym typeface="Calibri"/>
              </a:rPr>
              <a:t> un </a:t>
            </a:r>
            <a:r>
              <a:rPr lang="en-US" sz="800" dirty="0" err="1">
                <a:solidFill>
                  <a:schemeClr val="dk1"/>
                </a:solidFill>
                <a:latin typeface="Calibri"/>
                <a:ea typeface="Calibri"/>
                <a:cs typeface="Calibri"/>
                <a:sym typeface="Calibri"/>
              </a:rPr>
              <a:t>contrato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militar</a:t>
            </a:r>
            <a:r>
              <a:rPr lang="en-US" sz="800" dirty="0">
                <a:solidFill>
                  <a:schemeClr val="dk1"/>
                </a:solidFill>
                <a:latin typeface="Calibri"/>
                <a:ea typeface="Calibri"/>
                <a:cs typeface="Calibri"/>
                <a:sym typeface="Calibri"/>
              </a:rPr>
              <a:t> de $ 3.25 mil </a:t>
            </a:r>
            <a:r>
              <a:rPr lang="en-US" sz="800" dirty="0" err="1">
                <a:solidFill>
                  <a:schemeClr val="dk1"/>
                </a:solidFill>
                <a:latin typeface="Calibri"/>
                <a:ea typeface="Calibri"/>
                <a:cs typeface="Calibri"/>
                <a:sym typeface="Calibri"/>
              </a:rPr>
              <a:t>millones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pero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debe</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averiguar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qué</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hacer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cuando</a:t>
            </a:r>
            <a:r>
              <a:rPr lang="en-US" sz="800" dirty="0">
                <a:solidFill>
                  <a:schemeClr val="dk1"/>
                </a:solidFill>
                <a:latin typeface="Calibri"/>
                <a:ea typeface="Calibri"/>
                <a:cs typeface="Calibri"/>
                <a:sym typeface="Calibri"/>
              </a:rPr>
              <a:t> se </a:t>
            </a:r>
            <a:r>
              <a:rPr lang="en-US" sz="800" dirty="0" err="1">
                <a:solidFill>
                  <a:schemeClr val="dk1"/>
                </a:solidFill>
                <a:latin typeface="Calibri"/>
                <a:ea typeface="Calibri"/>
                <a:cs typeface="Calibri"/>
                <a:sym typeface="Calibri"/>
              </a:rPr>
              <a:t>dé</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cuenta</a:t>
            </a:r>
            <a:r>
              <a:rPr lang="en-US" sz="800" dirty="0">
                <a:solidFill>
                  <a:schemeClr val="dk1"/>
                </a:solidFill>
                <a:latin typeface="Calibri"/>
                <a:ea typeface="Calibri"/>
                <a:cs typeface="Calibri"/>
                <a:sym typeface="Calibri"/>
              </a:rPr>
              <a:t> de que </a:t>
            </a:r>
            <a:r>
              <a:rPr lang="en-US" sz="800" dirty="0" err="1">
                <a:solidFill>
                  <a:schemeClr val="dk1"/>
                </a:solidFill>
                <a:latin typeface="Calibri"/>
                <a:ea typeface="Calibri"/>
                <a:cs typeface="Calibri"/>
                <a:sym typeface="Calibri"/>
              </a:rPr>
              <a:t>su</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compañía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está</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pagando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sobornos</a:t>
            </a:r>
            <a:r>
              <a:rPr lang="en-US" sz="800" dirty="0">
                <a:solidFill>
                  <a:schemeClr val="dk1"/>
                </a:solidFill>
                <a:latin typeface="Calibri"/>
                <a:ea typeface="Calibri"/>
                <a:cs typeface="Calibri"/>
                <a:sym typeface="Calibri"/>
              </a:rPr>
              <a:t> a los </a:t>
            </a:r>
            <a:r>
              <a:rPr lang="en-US" sz="800" dirty="0" err="1">
                <a:solidFill>
                  <a:schemeClr val="dk1"/>
                </a:solidFill>
                <a:latin typeface="Calibri"/>
                <a:ea typeface="Calibri"/>
                <a:cs typeface="Calibri"/>
                <a:sym typeface="Calibri"/>
              </a:rPr>
              <a:t>funcionarios</a:t>
            </a:r>
            <a:r>
              <a:rPr lang="en-US" sz="800" dirty="0">
                <a:solidFill>
                  <a:schemeClr val="dk1"/>
                </a:solidFill>
                <a:latin typeface="Calibri"/>
                <a:ea typeface="Calibri"/>
                <a:cs typeface="Calibri"/>
                <a:sym typeface="Calibri"/>
              </a:rPr>
              <a:t> locales.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Comenzar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haciendo</a:t>
            </a:r>
            <a:r>
              <a:rPr lang="en-US" sz="800" dirty="0">
                <a:solidFill>
                  <a:schemeClr val="dk1"/>
                </a:solidFill>
                <a:latin typeface="Calibri"/>
                <a:ea typeface="Calibri"/>
                <a:cs typeface="Calibri"/>
                <a:sym typeface="Calibri"/>
              </a:rPr>
              <a:t> un </a:t>
            </a:r>
            <a:r>
              <a:rPr lang="en-US" sz="800" dirty="0" err="1">
                <a:solidFill>
                  <a:schemeClr val="dk1"/>
                </a:solidFill>
                <a:latin typeface="Calibri"/>
                <a:ea typeface="Calibri"/>
                <a:cs typeface="Calibri"/>
                <a:sym typeface="Calibri"/>
              </a:rPr>
              <a:t>sondeo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sobre</a:t>
            </a:r>
            <a:r>
              <a:rPr lang="en-US" sz="800" dirty="0">
                <a:solidFill>
                  <a:schemeClr val="dk1"/>
                </a:solidFill>
                <a:latin typeface="Calibri"/>
                <a:ea typeface="Calibri"/>
                <a:cs typeface="Calibri"/>
                <a:sym typeface="Calibri"/>
              </a:rPr>
              <a:t> la </a:t>
            </a:r>
            <a:r>
              <a:rPr lang="en-US" sz="800" dirty="0" err="1">
                <a:solidFill>
                  <a:schemeClr val="dk1"/>
                </a:solidFill>
                <a:latin typeface="Calibri"/>
                <a:ea typeface="Calibri"/>
                <a:cs typeface="Calibri"/>
                <a:sym typeface="Calibri"/>
              </a:rPr>
              <a:t>lectura</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través</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preguntas</a:t>
            </a:r>
            <a:r>
              <a:rPr lang="en-US" sz="800" dirty="0">
                <a:solidFill>
                  <a:schemeClr val="dk1"/>
                </a:solidFill>
                <a:latin typeface="Calibri"/>
                <a:ea typeface="Calibri"/>
                <a:cs typeface="Calibri"/>
                <a:sym typeface="Calibri"/>
              </a:rPr>
              <a:t> clave para </a:t>
            </a:r>
            <a:r>
              <a:rPr lang="en-US" sz="800" dirty="0" err="1">
                <a:solidFill>
                  <a:schemeClr val="dk1"/>
                </a:solidFill>
                <a:latin typeface="Calibri"/>
                <a:ea typeface="Calibri"/>
                <a:cs typeface="Calibri"/>
                <a:sym typeface="Calibri"/>
              </a:rPr>
              <a:t>revisar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si</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está</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clara</a:t>
            </a:r>
            <a:r>
              <a:rPr lang="en-US" sz="800" dirty="0">
                <a:solidFill>
                  <a:schemeClr val="dk1"/>
                </a:solidFill>
                <a:latin typeface="Calibri"/>
                <a:ea typeface="Calibri"/>
                <a:cs typeface="Calibri"/>
                <a:sym typeface="Calibri"/>
              </a:rPr>
              <a:t> la </a:t>
            </a:r>
            <a:r>
              <a:rPr lang="en-US" sz="800" dirty="0" err="1">
                <a:solidFill>
                  <a:schemeClr val="dk1"/>
                </a:solidFill>
                <a:latin typeface="Calibri"/>
                <a:ea typeface="Calibri"/>
                <a:cs typeface="Calibri"/>
                <a:sym typeface="Calibri"/>
              </a:rPr>
              <a:t>situación</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abordar</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Explicar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qué</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consiste</a:t>
            </a:r>
            <a:r>
              <a:rPr lang="en-US" sz="800" dirty="0">
                <a:solidFill>
                  <a:schemeClr val="dk1"/>
                </a:solidFill>
                <a:latin typeface="Calibri"/>
                <a:ea typeface="Calibri"/>
                <a:cs typeface="Calibri"/>
                <a:sym typeface="Calibri"/>
              </a:rPr>
              <a:t> la </a:t>
            </a:r>
            <a:r>
              <a:rPr lang="en-US" sz="800" dirty="0" err="1">
                <a:solidFill>
                  <a:schemeClr val="dk1"/>
                </a:solidFill>
                <a:latin typeface="Calibri"/>
                <a:ea typeface="Calibri"/>
                <a:cs typeface="Calibri"/>
                <a:sym typeface="Calibri"/>
              </a:rPr>
              <a:t>actividad</a:t>
            </a:r>
            <a:r>
              <a:rPr lang="en-US" sz="800" dirty="0">
                <a:solidFill>
                  <a:schemeClr val="dk1"/>
                </a:solidFill>
                <a:latin typeface="Calibri"/>
                <a:ea typeface="Calibri"/>
                <a:cs typeface="Calibri"/>
                <a:sym typeface="Calibri"/>
              </a:rPr>
              <a:t>: </a:t>
            </a:r>
            <a:endParaRPr dirty="0"/>
          </a:p>
          <a:p>
            <a:pPr marL="228600" marR="0" lvl="0" indent="-228600" algn="l" rtl="0">
              <a:spcBef>
                <a:spcPts val="0"/>
              </a:spcBef>
              <a:spcAft>
                <a:spcPts val="0"/>
              </a:spcAft>
              <a:buClr>
                <a:schemeClr val="dk1"/>
              </a:buClr>
              <a:buSzPts val="800"/>
              <a:buFont typeface="Calibri"/>
              <a:buAutoNum type="arabicPeriod"/>
            </a:pPr>
            <a:r>
              <a:rPr lang="en-US" sz="800" dirty="0" err="1">
                <a:solidFill>
                  <a:schemeClr val="dk1"/>
                </a:solidFill>
                <a:latin typeface="Calibri"/>
                <a:ea typeface="Calibri"/>
                <a:cs typeface="Calibri"/>
                <a:sym typeface="Calibri"/>
              </a:rPr>
              <a:t>Repartir</a:t>
            </a:r>
            <a:r>
              <a:rPr lang="en-US" sz="800" dirty="0">
                <a:solidFill>
                  <a:schemeClr val="dk1"/>
                </a:solidFill>
                <a:latin typeface="Calibri"/>
                <a:ea typeface="Calibri"/>
                <a:cs typeface="Calibri"/>
                <a:sym typeface="Calibri"/>
              </a:rPr>
              <a:t> los roles</a:t>
            </a:r>
            <a:endParaRPr dirty="0"/>
          </a:p>
          <a:p>
            <a:pPr marL="228600" marR="0" lvl="0" indent="-228600" algn="l" rtl="0">
              <a:spcBef>
                <a:spcPts val="0"/>
              </a:spcBef>
              <a:spcAft>
                <a:spcPts val="0"/>
              </a:spcAft>
              <a:buClr>
                <a:schemeClr val="dk1"/>
              </a:buClr>
              <a:buSzPts val="800"/>
              <a:buFont typeface="Calibri"/>
              <a:buAutoNum type="arabicPeriod"/>
            </a:pPr>
            <a:r>
              <a:rPr lang="en-US" sz="800" dirty="0" err="1">
                <a:solidFill>
                  <a:schemeClr val="dk1"/>
                </a:solidFill>
                <a:latin typeface="Calibri"/>
                <a:ea typeface="Calibri"/>
                <a:cs typeface="Calibri"/>
                <a:sym typeface="Calibri"/>
              </a:rPr>
              <a:t>Organizarse</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manera</a:t>
            </a:r>
            <a:r>
              <a:rPr lang="en-US" sz="800" dirty="0">
                <a:solidFill>
                  <a:schemeClr val="dk1"/>
                </a:solidFill>
                <a:latin typeface="Calibri"/>
                <a:ea typeface="Calibri"/>
                <a:cs typeface="Calibri"/>
                <a:sym typeface="Calibri"/>
              </a:rPr>
              <a:t> individual o con </a:t>
            </a:r>
            <a:r>
              <a:rPr lang="en-US" sz="800" dirty="0" err="1">
                <a:solidFill>
                  <a:schemeClr val="dk1"/>
                </a:solidFill>
                <a:latin typeface="Calibri"/>
                <a:ea typeface="Calibri"/>
                <a:cs typeface="Calibri"/>
                <a:sym typeface="Calibri"/>
              </a:rPr>
              <a:t>su</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equipo</a:t>
            </a:r>
            <a:r>
              <a:rPr lang="en-US" sz="800" dirty="0">
                <a:solidFill>
                  <a:schemeClr val="dk1"/>
                </a:solidFill>
                <a:latin typeface="Calibri"/>
                <a:ea typeface="Calibri"/>
                <a:cs typeface="Calibri"/>
                <a:sym typeface="Calibri"/>
              </a:rPr>
              <a:t> para </a:t>
            </a:r>
            <a:r>
              <a:rPr lang="en-US" sz="800" dirty="0" err="1">
                <a:solidFill>
                  <a:schemeClr val="dk1"/>
                </a:solidFill>
                <a:latin typeface="Calibri"/>
                <a:ea typeface="Calibri"/>
                <a:cs typeface="Calibri"/>
                <a:sym typeface="Calibri"/>
              </a:rPr>
              <a:t>preparar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rol</a:t>
            </a:r>
            <a:endParaRPr dirty="0"/>
          </a:p>
          <a:p>
            <a:pPr marL="228600" marR="0" lvl="0" indent="-228600" algn="l" rtl="0">
              <a:spcBef>
                <a:spcPts val="0"/>
              </a:spcBef>
              <a:spcAft>
                <a:spcPts val="0"/>
              </a:spcAft>
              <a:buClr>
                <a:schemeClr val="dk1"/>
              </a:buClr>
              <a:buSzPts val="800"/>
              <a:buFont typeface="Calibri"/>
              <a:buAutoNum type="arabicPeriod"/>
            </a:pPr>
            <a:r>
              <a:rPr lang="en-US" sz="800" dirty="0" err="1">
                <a:solidFill>
                  <a:schemeClr val="dk1"/>
                </a:solidFill>
                <a:latin typeface="Calibri"/>
                <a:ea typeface="Calibri"/>
                <a:cs typeface="Calibri"/>
                <a:sym typeface="Calibri"/>
              </a:rPr>
              <a:t>Llevar</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cabo</a:t>
            </a:r>
            <a:r>
              <a:rPr lang="en-US" sz="800" dirty="0">
                <a:solidFill>
                  <a:schemeClr val="dk1"/>
                </a:solidFill>
                <a:latin typeface="Calibri"/>
                <a:ea typeface="Calibri"/>
                <a:cs typeface="Calibri"/>
                <a:sym typeface="Calibri"/>
              </a:rPr>
              <a:t> la </a:t>
            </a:r>
            <a:r>
              <a:rPr lang="en-US" sz="800" dirty="0" err="1">
                <a:solidFill>
                  <a:schemeClr val="dk1"/>
                </a:solidFill>
                <a:latin typeface="Calibri"/>
                <a:ea typeface="Calibri"/>
                <a:cs typeface="Calibri"/>
                <a:sym typeface="Calibri"/>
              </a:rPr>
              <a:t>representación</a:t>
            </a:r>
            <a:r>
              <a:rPr lang="en-US" sz="800" dirty="0">
                <a:solidFill>
                  <a:schemeClr val="dk1"/>
                </a:solidFill>
                <a:latin typeface="Calibri"/>
                <a:ea typeface="Calibri"/>
                <a:cs typeface="Calibri"/>
                <a:sym typeface="Calibri"/>
              </a:rPr>
              <a:t> del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haciendo</a:t>
            </a:r>
            <a:r>
              <a:rPr lang="en-US" sz="800" dirty="0">
                <a:solidFill>
                  <a:schemeClr val="dk1"/>
                </a:solidFill>
                <a:latin typeface="Calibri"/>
                <a:ea typeface="Calibri"/>
                <a:cs typeface="Calibri"/>
                <a:sym typeface="Calibri"/>
              </a:rPr>
              <a:t> los </a:t>
            </a:r>
            <a:r>
              <a:rPr lang="en-US" sz="800" dirty="0" err="1">
                <a:solidFill>
                  <a:schemeClr val="dk1"/>
                </a:solidFill>
                <a:latin typeface="Calibri"/>
                <a:ea typeface="Calibri"/>
                <a:cs typeface="Calibri"/>
                <a:sym typeface="Calibri"/>
              </a:rPr>
              <a:t>razonamientos</a:t>
            </a:r>
            <a:r>
              <a:rPr lang="en-US" sz="800" dirty="0">
                <a:solidFill>
                  <a:schemeClr val="dk1"/>
                </a:solidFill>
                <a:latin typeface="Calibri"/>
                <a:ea typeface="Calibri"/>
                <a:cs typeface="Calibri"/>
                <a:sym typeface="Calibri"/>
              </a:rPr>
              <a:t> que </a:t>
            </a:r>
            <a:r>
              <a:rPr lang="en-US" sz="800" dirty="0" err="1">
                <a:solidFill>
                  <a:schemeClr val="dk1"/>
                </a:solidFill>
                <a:latin typeface="Calibri"/>
                <a:ea typeface="Calibri"/>
                <a:cs typeface="Calibri"/>
                <a:sym typeface="Calibri"/>
              </a:rPr>
              <a:t>haría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personaje</a:t>
            </a:r>
            <a:endParaRPr dirty="0"/>
          </a:p>
          <a:p>
            <a:pPr marL="228600" marR="0" lvl="0" indent="-228600" algn="l" rtl="0">
              <a:spcBef>
                <a:spcPts val="0"/>
              </a:spcBef>
              <a:spcAft>
                <a:spcPts val="0"/>
              </a:spcAft>
              <a:buClr>
                <a:schemeClr val="dk1"/>
              </a:buClr>
              <a:buSzPts val="800"/>
              <a:buFont typeface="Calibri"/>
              <a:buAutoNum type="arabicPeriod"/>
            </a:pPr>
            <a:r>
              <a:rPr lang="en-US" sz="800" dirty="0">
                <a:solidFill>
                  <a:schemeClr val="dk1"/>
                </a:solidFill>
                <a:latin typeface="Calibri"/>
                <a:ea typeface="Calibri"/>
                <a:cs typeface="Calibri"/>
                <a:sym typeface="Calibri"/>
              </a:rPr>
              <a:t>El </a:t>
            </a:r>
            <a:r>
              <a:rPr lang="en-US" sz="800" dirty="0" err="1">
                <a:solidFill>
                  <a:schemeClr val="dk1"/>
                </a:solidFill>
                <a:latin typeface="Calibri"/>
                <a:ea typeface="Calibri"/>
                <a:cs typeface="Calibri"/>
                <a:sym typeface="Calibri"/>
              </a:rPr>
              <a:t>profesorado</a:t>
            </a:r>
            <a:r>
              <a:rPr lang="en-US" sz="800" dirty="0">
                <a:solidFill>
                  <a:schemeClr val="dk1"/>
                </a:solidFill>
                <a:latin typeface="Calibri"/>
                <a:ea typeface="Calibri"/>
                <a:cs typeface="Calibri"/>
                <a:sym typeface="Calibri"/>
              </a:rPr>
              <a:t> define los </a:t>
            </a:r>
            <a:r>
              <a:rPr lang="en-US" sz="800" dirty="0" err="1">
                <a:solidFill>
                  <a:schemeClr val="dk1"/>
                </a:solidFill>
                <a:latin typeface="Calibri"/>
                <a:ea typeface="Calibri"/>
                <a:cs typeface="Calibri"/>
                <a:sym typeface="Calibri"/>
              </a:rPr>
              <a:t>momentos</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participación</a:t>
            </a:r>
            <a:r>
              <a:rPr lang="en-US" sz="800" dirty="0">
                <a:solidFill>
                  <a:schemeClr val="dk1"/>
                </a:solidFill>
                <a:latin typeface="Calibri"/>
                <a:ea typeface="Calibri"/>
                <a:cs typeface="Calibri"/>
                <a:sym typeface="Calibri"/>
              </a:rPr>
              <a:t> de </a:t>
            </a:r>
            <a:r>
              <a:rPr lang="en-US" sz="800" dirty="0" err="1">
                <a:solidFill>
                  <a:schemeClr val="dk1"/>
                </a:solidFill>
                <a:latin typeface="Calibri"/>
                <a:ea typeface="Calibri"/>
                <a:cs typeface="Calibri"/>
                <a:sym typeface="Calibri"/>
              </a:rPr>
              <a:t>cada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a:t>
            </a:r>
            <a:endParaRPr sz="900" dirty="0">
              <a:solidFill>
                <a:schemeClr val="dk1"/>
              </a:solidFill>
              <a:latin typeface="Calibri"/>
              <a:ea typeface="Calibri"/>
              <a:cs typeface="Calibri"/>
              <a:sym typeface="Calibri"/>
            </a:endParaRPr>
          </a:p>
        </p:txBody>
      </p:sp>
      <p:sp>
        <p:nvSpPr>
          <p:cNvPr id="177" name="Google Shape;177;p2"/>
          <p:cNvSpPr/>
          <p:nvPr/>
        </p:nvSpPr>
        <p:spPr>
          <a:xfrm>
            <a:off x="1786088" y="4062174"/>
            <a:ext cx="250490" cy="272101"/>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sp>
        <p:nvSpPr>
          <p:cNvPr id="180" name="Google Shape;180;p2"/>
          <p:cNvSpPr/>
          <p:nvPr/>
        </p:nvSpPr>
        <p:spPr>
          <a:xfrm>
            <a:off x="305881" y="1253698"/>
            <a:ext cx="2268280"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dirty="0" err="1">
                <a:solidFill>
                  <a:schemeClr val="dk1"/>
                </a:solidFill>
                <a:latin typeface="Calibri"/>
                <a:ea typeface="Calibri"/>
                <a:cs typeface="Calibri"/>
                <a:sym typeface="Calibri"/>
              </a:rPr>
              <a:t>Identificar</a:t>
            </a:r>
            <a:r>
              <a:rPr lang="en-US" sz="800" dirty="0">
                <a:solidFill>
                  <a:schemeClr val="dk1"/>
                </a:solidFill>
                <a:latin typeface="Calibri"/>
                <a:ea typeface="Calibri"/>
                <a:cs typeface="Calibri"/>
                <a:sym typeface="Calibri"/>
              </a:rPr>
              <a:t> las </a:t>
            </a:r>
            <a:r>
              <a:rPr lang="en-US" sz="800" dirty="0" err="1">
                <a:solidFill>
                  <a:schemeClr val="dk1"/>
                </a:solidFill>
                <a:latin typeface="Calibri"/>
                <a:ea typeface="Calibri"/>
                <a:cs typeface="Calibri"/>
                <a:sym typeface="Calibri"/>
              </a:rPr>
              <a:t>implicaciones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éticas</a:t>
            </a:r>
            <a:r>
              <a:rPr lang="en-US" sz="800" dirty="0">
                <a:solidFill>
                  <a:schemeClr val="dk1"/>
                </a:solidFill>
                <a:latin typeface="Calibri"/>
                <a:ea typeface="Calibri"/>
                <a:cs typeface="Calibri"/>
                <a:sym typeface="Calibri"/>
              </a:rPr>
              <a:t> de la </a:t>
            </a:r>
            <a:r>
              <a:rPr lang="en-US" sz="800" dirty="0" err="1">
                <a:solidFill>
                  <a:schemeClr val="dk1"/>
                </a:solidFill>
                <a:latin typeface="Calibri"/>
                <a:ea typeface="Calibri"/>
                <a:cs typeface="Calibri"/>
                <a:sym typeface="Calibri"/>
              </a:rPr>
              <a:t>corrupción</a:t>
            </a:r>
            <a:r>
              <a:rPr lang="en-US" sz="800" dirty="0">
                <a:solidFill>
                  <a:schemeClr val="dk1"/>
                </a:solidFill>
                <a:latin typeface="Calibri"/>
                <a:ea typeface="Calibri"/>
                <a:cs typeface="Calibri"/>
                <a:sym typeface="Calibri"/>
              </a:rPr>
              <a:t> al </a:t>
            </a:r>
            <a:r>
              <a:rPr lang="en-US" sz="800" dirty="0" err="1">
                <a:solidFill>
                  <a:schemeClr val="dk1"/>
                </a:solidFill>
                <a:latin typeface="Calibri"/>
                <a:ea typeface="Calibri"/>
                <a:cs typeface="Calibri"/>
                <a:sym typeface="Calibri"/>
              </a:rPr>
              <a:t>analizar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caso</a:t>
            </a:r>
            <a:r>
              <a:rPr lang="en-US" sz="800" dirty="0">
                <a:solidFill>
                  <a:schemeClr val="dk1"/>
                </a:solidFill>
                <a:latin typeface="Calibri"/>
                <a:ea typeface="Calibri"/>
                <a:cs typeface="Calibri"/>
                <a:sym typeface="Calibri"/>
              </a:rPr>
              <a:t> “the man in the mirror”</a:t>
            </a:r>
            <a:endParaRPr dirty="0"/>
          </a:p>
        </p:txBody>
      </p:sp>
      <p:sp>
        <p:nvSpPr>
          <p:cNvPr id="181" name="Google Shape;181;p2"/>
          <p:cNvSpPr/>
          <p:nvPr/>
        </p:nvSpPr>
        <p:spPr>
          <a:xfrm>
            <a:off x="4572000" y="4041019"/>
            <a:ext cx="1595443"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Reflexión final</a:t>
            </a:r>
            <a:endParaRPr/>
          </a:p>
        </p:txBody>
      </p:sp>
      <p:sp>
        <p:nvSpPr>
          <p:cNvPr id="182" name="Google Shape;182;p2"/>
          <p:cNvSpPr/>
          <p:nvPr/>
        </p:nvSpPr>
        <p:spPr>
          <a:xfrm>
            <a:off x="4495800" y="1290697"/>
            <a:ext cx="1785861" cy="25545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dirty="0">
                <a:solidFill>
                  <a:schemeClr val="dk1"/>
                </a:solidFill>
                <a:latin typeface="Calibri"/>
                <a:ea typeface="Calibri"/>
                <a:cs typeface="Calibri"/>
                <a:sym typeface="Calibri"/>
              </a:rPr>
              <a:t>-</a:t>
            </a:r>
            <a:r>
              <a:rPr lang="en-US" sz="800" dirty="0" err="1">
                <a:solidFill>
                  <a:schemeClr val="dk1"/>
                </a:solidFill>
                <a:latin typeface="Calibri"/>
                <a:ea typeface="Calibri"/>
                <a:cs typeface="Calibri"/>
                <a:sym typeface="Calibri"/>
              </a:rPr>
              <a:t>Previo</a:t>
            </a:r>
            <a:r>
              <a:rPr lang="en-US" sz="800" dirty="0">
                <a:solidFill>
                  <a:schemeClr val="dk1"/>
                </a:solidFill>
                <a:latin typeface="Calibri"/>
                <a:ea typeface="Calibri"/>
                <a:cs typeface="Calibri"/>
                <a:sym typeface="Calibri"/>
              </a:rPr>
              <a:t> a la </a:t>
            </a:r>
            <a:r>
              <a:rPr lang="en-US" sz="800" dirty="0" err="1">
                <a:solidFill>
                  <a:schemeClr val="dk1"/>
                </a:solidFill>
                <a:latin typeface="Calibri"/>
                <a:ea typeface="Calibri"/>
                <a:cs typeface="Calibri"/>
                <a:sym typeface="Calibri"/>
              </a:rPr>
              <a:t>sesión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alumnado</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debe</a:t>
            </a:r>
            <a:r>
              <a:rPr lang="en-US" sz="800" dirty="0">
                <a:solidFill>
                  <a:schemeClr val="dk1"/>
                </a:solidFill>
                <a:latin typeface="Calibri"/>
                <a:ea typeface="Calibri"/>
                <a:cs typeface="Calibri"/>
                <a:sym typeface="Calibri"/>
              </a:rPr>
              <a:t> leer The man in the mirror. </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-Los </a:t>
            </a:r>
            <a:r>
              <a:rPr lang="en-US" sz="800" dirty="0" err="1">
                <a:solidFill>
                  <a:schemeClr val="dk1"/>
                </a:solidFill>
                <a:latin typeface="Calibri"/>
                <a:ea typeface="Calibri"/>
                <a:cs typeface="Calibri"/>
                <a:sym typeface="Calibri"/>
              </a:rPr>
              <a:t>personajes</a:t>
            </a:r>
            <a:r>
              <a:rPr lang="en-US" sz="800" dirty="0">
                <a:solidFill>
                  <a:schemeClr val="dk1"/>
                </a:solidFill>
                <a:latin typeface="Calibri"/>
                <a:ea typeface="Calibri"/>
                <a:cs typeface="Calibri"/>
                <a:sym typeface="Calibri"/>
              </a:rPr>
              <a:t> se </a:t>
            </a:r>
            <a:r>
              <a:rPr lang="en-US" sz="800" dirty="0" err="1">
                <a:solidFill>
                  <a:schemeClr val="dk1"/>
                </a:solidFill>
                <a:latin typeface="Calibri"/>
                <a:ea typeface="Calibri"/>
                <a:cs typeface="Calibri"/>
                <a:sym typeface="Calibri"/>
              </a:rPr>
              <a:t>definirán</a:t>
            </a:r>
            <a:r>
              <a:rPr lang="en-US" sz="800" dirty="0">
                <a:solidFill>
                  <a:schemeClr val="dk1"/>
                </a:solidFill>
                <a:latin typeface="Calibri"/>
                <a:ea typeface="Calibri"/>
                <a:cs typeface="Calibri"/>
                <a:sym typeface="Calibri"/>
              </a:rPr>
              <a:t> de forma </a:t>
            </a:r>
            <a:r>
              <a:rPr lang="en-US" sz="800" dirty="0" err="1">
                <a:solidFill>
                  <a:schemeClr val="dk1"/>
                </a:solidFill>
                <a:latin typeface="Calibri"/>
                <a:ea typeface="Calibri"/>
                <a:cs typeface="Calibri"/>
                <a:sym typeface="Calibri"/>
              </a:rPr>
              <a:t>aleatoria</a:t>
            </a:r>
            <a:r>
              <a:rPr lang="en-US" sz="800" dirty="0">
                <a:solidFill>
                  <a:schemeClr val="dk1"/>
                </a:solidFill>
                <a:latin typeface="Calibri"/>
                <a:ea typeface="Calibri"/>
                <a:cs typeface="Calibri"/>
                <a:sym typeface="Calibri"/>
              </a:rPr>
              <a:t> al </a:t>
            </a:r>
            <a:r>
              <a:rPr lang="en-US" sz="800" dirty="0" err="1">
                <a:solidFill>
                  <a:schemeClr val="dk1"/>
                </a:solidFill>
                <a:latin typeface="Calibri"/>
                <a:ea typeface="Calibri"/>
                <a:cs typeface="Calibri"/>
                <a:sym typeface="Calibri"/>
              </a:rPr>
              <a:t>seleccionar</a:t>
            </a:r>
            <a:r>
              <a:rPr lang="en-US" sz="800" dirty="0">
                <a:solidFill>
                  <a:schemeClr val="dk1"/>
                </a:solidFill>
                <a:latin typeface="Calibri"/>
                <a:ea typeface="Calibri"/>
                <a:cs typeface="Calibri"/>
                <a:sym typeface="Calibri"/>
              </a:rPr>
              <a:t> 1 </a:t>
            </a:r>
            <a:r>
              <a:rPr lang="en-US" sz="800" dirty="0" err="1">
                <a:solidFill>
                  <a:schemeClr val="dk1"/>
                </a:solidFill>
                <a:latin typeface="Calibri"/>
                <a:ea typeface="Calibri"/>
                <a:cs typeface="Calibri"/>
                <a:sym typeface="Calibri"/>
              </a:rPr>
              <a:t>tarjeta</a:t>
            </a:r>
            <a:r>
              <a:rPr lang="en-US" sz="800" dirty="0">
                <a:solidFill>
                  <a:schemeClr val="dk1"/>
                </a:solidFill>
                <a:latin typeface="Calibri"/>
                <a:ea typeface="Calibri"/>
                <a:cs typeface="Calibri"/>
                <a:sym typeface="Calibri"/>
              </a:rPr>
              <a:t> que indica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desempeñar</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Son 3 roles </a:t>
            </a:r>
            <a:r>
              <a:rPr lang="en-US" sz="800" dirty="0" err="1">
                <a:solidFill>
                  <a:schemeClr val="dk1"/>
                </a:solidFill>
                <a:latin typeface="Calibri"/>
                <a:ea typeface="Calibri"/>
                <a:cs typeface="Calibri"/>
                <a:sym typeface="Calibri"/>
              </a:rPr>
              <a:t>individuales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sebastián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conciencia</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positiva</a:t>
            </a:r>
            <a:r>
              <a:rPr lang="en-US" sz="800" dirty="0">
                <a:solidFill>
                  <a:schemeClr val="dk1"/>
                </a:solidFill>
                <a:latin typeface="Calibri"/>
                <a:ea typeface="Calibri"/>
                <a:cs typeface="Calibri"/>
                <a:sym typeface="Calibri"/>
              </a:rPr>
              <a:t> y </a:t>
            </a:r>
            <a:r>
              <a:rPr lang="en-US" sz="800" dirty="0" err="1">
                <a:solidFill>
                  <a:schemeClr val="dk1"/>
                </a:solidFill>
                <a:latin typeface="Calibri"/>
                <a:ea typeface="Calibri"/>
                <a:cs typeface="Calibri"/>
                <a:sym typeface="Calibri"/>
              </a:rPr>
              <a:t>negativa</a:t>
            </a:r>
            <a:r>
              <a:rPr lang="en-US"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Los roles </a:t>
            </a:r>
            <a:r>
              <a:rPr lang="en-US" sz="800" dirty="0" err="1">
                <a:solidFill>
                  <a:schemeClr val="dk1"/>
                </a:solidFill>
                <a:latin typeface="Calibri"/>
                <a:ea typeface="Calibri"/>
                <a:cs typeface="Calibri"/>
                <a:sym typeface="Calibri"/>
              </a:rPr>
              <a:t>coludidos</a:t>
            </a:r>
            <a:r>
              <a:rPr lang="en-US" sz="800" dirty="0">
                <a:solidFill>
                  <a:schemeClr val="dk1"/>
                </a:solidFill>
                <a:latin typeface="Calibri"/>
                <a:ea typeface="Calibri"/>
                <a:cs typeface="Calibri"/>
                <a:sym typeface="Calibri"/>
              </a:rPr>
              <a:t> y no </a:t>
            </a:r>
            <a:r>
              <a:rPr lang="en-US" sz="800" dirty="0" err="1">
                <a:solidFill>
                  <a:schemeClr val="dk1"/>
                </a:solidFill>
                <a:latin typeface="Calibri"/>
                <a:ea typeface="Calibri"/>
                <a:cs typeface="Calibri"/>
                <a:sym typeface="Calibri"/>
              </a:rPr>
              <a:t>coludidos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formarán</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parte</a:t>
            </a:r>
            <a:r>
              <a:rPr lang="en-US" sz="800" dirty="0">
                <a:solidFill>
                  <a:schemeClr val="dk1"/>
                </a:solidFill>
                <a:latin typeface="Calibri"/>
                <a:ea typeface="Calibri"/>
                <a:cs typeface="Calibri"/>
                <a:sym typeface="Calibri"/>
              </a:rPr>
              <a:t> de la audiencia.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dirty="0">
                <a:solidFill>
                  <a:schemeClr val="dk1"/>
                </a:solidFill>
                <a:latin typeface="Calibri"/>
                <a:ea typeface="Calibri"/>
                <a:cs typeface="Calibri"/>
                <a:sym typeface="Calibri"/>
              </a:rPr>
              <a:t>30 min.- </a:t>
            </a:r>
            <a:r>
              <a:rPr lang="en-US" sz="800" dirty="0" err="1">
                <a:solidFill>
                  <a:schemeClr val="dk1"/>
                </a:solidFill>
                <a:latin typeface="Calibri"/>
                <a:ea typeface="Calibri"/>
                <a:cs typeface="Calibri"/>
                <a:sym typeface="Calibri"/>
              </a:rPr>
              <a:t>discusión</a:t>
            </a:r>
            <a:r>
              <a:rPr lang="en-US" sz="800" dirty="0">
                <a:solidFill>
                  <a:schemeClr val="dk1"/>
                </a:solidFill>
                <a:latin typeface="Calibri"/>
                <a:ea typeface="Calibri"/>
                <a:cs typeface="Calibri"/>
                <a:sym typeface="Calibri"/>
              </a:rPr>
              <a:t> de la </a:t>
            </a:r>
            <a:r>
              <a:rPr lang="en-US" sz="800" dirty="0" err="1">
                <a:solidFill>
                  <a:schemeClr val="dk1"/>
                </a:solidFill>
                <a:latin typeface="Calibri"/>
                <a:ea typeface="Calibri"/>
                <a:cs typeface="Calibri"/>
                <a:sym typeface="Calibri"/>
              </a:rPr>
              <a:t>situación</a:t>
            </a:r>
            <a:r>
              <a:rPr lang="en-US" sz="800" dirty="0">
                <a:solidFill>
                  <a:schemeClr val="dk1"/>
                </a:solidFill>
                <a:latin typeface="Calibri"/>
                <a:ea typeface="Calibri"/>
                <a:cs typeface="Calibri"/>
                <a:sym typeface="Calibri"/>
              </a:rPr>
              <a:t> </a:t>
            </a:r>
            <a:br>
              <a:rPr lang="en-US" sz="800" dirty="0">
                <a:solidFill>
                  <a:schemeClr val="dk1"/>
                </a:solidFill>
                <a:latin typeface="Calibri"/>
                <a:ea typeface="Calibri"/>
                <a:cs typeface="Calibri"/>
                <a:sym typeface="Calibri"/>
              </a:rPr>
            </a:br>
            <a:r>
              <a:rPr lang="en-US" sz="800" dirty="0">
                <a:solidFill>
                  <a:schemeClr val="dk1"/>
                </a:solidFill>
                <a:latin typeface="Calibri"/>
                <a:ea typeface="Calibri"/>
                <a:cs typeface="Calibri"/>
                <a:sym typeface="Calibri"/>
              </a:rPr>
              <a:t>15 min.- </a:t>
            </a:r>
            <a:r>
              <a:rPr lang="en-US" sz="800" dirty="0" err="1">
                <a:solidFill>
                  <a:schemeClr val="dk1"/>
                </a:solidFill>
                <a:latin typeface="Calibri"/>
                <a:ea typeface="Calibri"/>
                <a:cs typeface="Calibri"/>
                <a:sym typeface="Calibri"/>
              </a:rPr>
              <a:t>preparar</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el</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rol</a:t>
            </a:r>
            <a:r>
              <a:rPr lang="en-US" sz="800" dirty="0">
                <a:solidFill>
                  <a:schemeClr val="dk1"/>
                </a:solidFill>
                <a:latin typeface="Calibri"/>
                <a:ea typeface="Calibri"/>
                <a:cs typeface="Calibri"/>
                <a:sym typeface="Calibri"/>
              </a:rPr>
              <a:t> a </a:t>
            </a:r>
            <a:r>
              <a:rPr lang="en-US" sz="800" dirty="0" err="1">
                <a:solidFill>
                  <a:schemeClr val="dk1"/>
                </a:solidFill>
                <a:latin typeface="Calibri"/>
                <a:ea typeface="Calibri"/>
                <a:cs typeface="Calibri"/>
                <a:sym typeface="Calibri"/>
              </a:rPr>
              <a:t>desempeñar</a:t>
            </a:r>
            <a:r>
              <a:rPr lang="en-US" sz="800" dirty="0">
                <a:solidFill>
                  <a:schemeClr val="dk1"/>
                </a:solidFill>
                <a:latin typeface="Calibri"/>
                <a:ea typeface="Calibri"/>
                <a:cs typeface="Calibri"/>
                <a:sym typeface="Calibri"/>
              </a:rPr>
              <a:t>.</a:t>
            </a:r>
            <a:br>
              <a:rPr lang="en-US" sz="800" dirty="0">
                <a:solidFill>
                  <a:schemeClr val="dk1"/>
                </a:solidFill>
                <a:latin typeface="Calibri"/>
                <a:ea typeface="Calibri"/>
                <a:cs typeface="Calibri"/>
                <a:sym typeface="Calibri"/>
              </a:rPr>
            </a:br>
            <a:r>
              <a:rPr lang="en-US" sz="800" dirty="0">
                <a:solidFill>
                  <a:schemeClr val="dk1"/>
                </a:solidFill>
                <a:latin typeface="Calibri"/>
                <a:ea typeface="Calibri"/>
                <a:cs typeface="Calibri"/>
                <a:sym typeface="Calibri"/>
              </a:rPr>
              <a:t>30 min.- </a:t>
            </a:r>
            <a:r>
              <a:rPr lang="en-US" sz="800" dirty="0" err="1">
                <a:solidFill>
                  <a:schemeClr val="dk1"/>
                </a:solidFill>
                <a:latin typeface="Calibri"/>
                <a:ea typeface="Calibri"/>
                <a:cs typeface="Calibri"/>
                <a:sym typeface="Calibri"/>
              </a:rPr>
              <a:t>representación</a:t>
            </a:r>
            <a:r>
              <a:rPr lang="en-US" sz="800" dirty="0">
                <a:solidFill>
                  <a:schemeClr val="dk1"/>
                </a:solidFill>
                <a:latin typeface="Calibri"/>
                <a:ea typeface="Calibri"/>
                <a:cs typeface="Calibri"/>
                <a:sym typeface="Calibri"/>
              </a:rPr>
              <a:t> de la </a:t>
            </a:r>
            <a:r>
              <a:rPr lang="en-US" sz="800" dirty="0" err="1">
                <a:solidFill>
                  <a:schemeClr val="dk1"/>
                </a:solidFill>
                <a:latin typeface="Calibri"/>
                <a:ea typeface="Calibri"/>
                <a:cs typeface="Calibri"/>
                <a:sym typeface="Calibri"/>
              </a:rPr>
              <a:t>situación</a:t>
            </a:r>
            <a:br>
              <a:rPr lang="en-US" sz="800" dirty="0">
                <a:solidFill>
                  <a:schemeClr val="dk1"/>
                </a:solidFill>
                <a:latin typeface="Calibri"/>
                <a:ea typeface="Calibri"/>
                <a:cs typeface="Calibri"/>
                <a:sym typeface="Calibri"/>
              </a:rPr>
            </a:br>
            <a:r>
              <a:rPr lang="en-US" sz="800" dirty="0">
                <a:solidFill>
                  <a:schemeClr val="dk1"/>
                </a:solidFill>
                <a:latin typeface="Calibri"/>
                <a:ea typeface="Calibri"/>
                <a:cs typeface="Calibri"/>
                <a:sym typeface="Calibri"/>
              </a:rPr>
              <a:t>15 min.- </a:t>
            </a:r>
            <a:r>
              <a:rPr lang="en-US" sz="800" dirty="0" err="1">
                <a:solidFill>
                  <a:schemeClr val="dk1"/>
                </a:solidFill>
                <a:latin typeface="Calibri"/>
                <a:ea typeface="Calibri"/>
                <a:cs typeface="Calibri"/>
                <a:sym typeface="Calibri"/>
              </a:rPr>
              <a:t>reflexiones</a:t>
            </a:r>
            <a:r>
              <a:rPr lang="en-US" sz="800" dirty="0">
                <a:solidFill>
                  <a:schemeClr val="dk1"/>
                </a:solidFill>
                <a:latin typeface="Calibri"/>
                <a:ea typeface="Calibri"/>
                <a:cs typeface="Calibri"/>
                <a:sym typeface="Calibri"/>
              </a:rPr>
              <a:t> finales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800" b="1" dirty="0">
                <a:solidFill>
                  <a:schemeClr val="dk1"/>
                </a:solidFill>
                <a:latin typeface="Calibri"/>
                <a:ea typeface="Calibri"/>
                <a:cs typeface="Calibri"/>
                <a:sym typeface="Calibri"/>
              </a:rPr>
              <a:t>No </a:t>
            </a:r>
            <a:r>
              <a:rPr lang="en-US" sz="800" b="1" dirty="0" err="1">
                <a:solidFill>
                  <a:schemeClr val="dk1"/>
                </a:solidFill>
                <a:latin typeface="Calibri"/>
                <a:ea typeface="Calibri"/>
                <a:cs typeface="Calibri"/>
                <a:sym typeface="Calibri"/>
              </a:rPr>
              <a:t>requiere</a:t>
            </a:r>
            <a:r>
              <a:rPr lang="en-US" sz="800" b="1" dirty="0">
                <a:solidFill>
                  <a:schemeClr val="dk1"/>
                </a:solidFill>
                <a:latin typeface="Calibri"/>
                <a:ea typeface="Calibri"/>
                <a:cs typeface="Calibri"/>
                <a:sym typeface="Calibri"/>
              </a:rPr>
              <a:t> </a:t>
            </a:r>
            <a:r>
              <a:rPr lang="en-US" sz="800" b="1" dirty="0" err="1">
                <a:solidFill>
                  <a:schemeClr val="dk1"/>
                </a:solidFill>
                <a:latin typeface="Calibri"/>
                <a:ea typeface="Calibri"/>
                <a:cs typeface="Calibri"/>
                <a:sym typeface="Calibri"/>
              </a:rPr>
              <a:t>materiales</a:t>
            </a:r>
            <a:r>
              <a:rPr lang="en-US" sz="800" dirty="0">
                <a:solidFill>
                  <a:schemeClr val="dk1"/>
                </a:solidFill>
                <a:latin typeface="Calibri"/>
                <a:ea typeface="Calibri"/>
                <a:cs typeface="Calibri"/>
                <a:sym typeface="Calibri"/>
              </a:rPr>
              <a:t> </a:t>
            </a:r>
            <a:r>
              <a:rPr lang="en-US" sz="800" dirty="0" err="1">
                <a:solidFill>
                  <a:schemeClr val="dk1"/>
                </a:solidFill>
                <a:latin typeface="Calibri"/>
                <a:ea typeface="Calibri"/>
                <a:cs typeface="Calibri"/>
                <a:sym typeface="Calibri"/>
              </a:rPr>
              <a:t>ni</a:t>
            </a:r>
            <a:r>
              <a:rPr lang="en-US" sz="800" dirty="0">
                <a:solidFill>
                  <a:schemeClr val="dk1"/>
                </a:solidFill>
                <a:latin typeface="Calibri"/>
                <a:ea typeface="Calibri"/>
                <a:cs typeface="Calibri"/>
                <a:sym typeface="Calibri"/>
              </a:rPr>
              <a:t> </a:t>
            </a:r>
            <a:r>
              <a:rPr lang="en-US" sz="800" b="1" dirty="0" err="1">
                <a:solidFill>
                  <a:schemeClr val="dk1"/>
                </a:solidFill>
                <a:latin typeface="Calibri"/>
                <a:ea typeface="Calibri"/>
                <a:cs typeface="Calibri"/>
                <a:sym typeface="Calibri"/>
              </a:rPr>
              <a:t>escenarios</a:t>
            </a:r>
            <a:r>
              <a:rPr lang="en-US" sz="800" dirty="0">
                <a:solidFill>
                  <a:schemeClr val="dk1"/>
                </a:solidFill>
                <a:latin typeface="Calibri"/>
                <a:ea typeface="Calibri"/>
                <a:cs typeface="Calibri"/>
                <a:sym typeface="Calibri"/>
              </a:rPr>
              <a:t>.</a:t>
            </a:r>
            <a:endParaRPr sz="800" dirty="0">
              <a:solidFill>
                <a:schemeClr val="dk1"/>
              </a:solidFill>
              <a:latin typeface="Calibri"/>
              <a:ea typeface="Calibri"/>
              <a:cs typeface="Calibri"/>
              <a:sym typeface="Calibri"/>
            </a:endParaRPr>
          </a:p>
        </p:txBody>
      </p:sp>
      <p:cxnSp>
        <p:nvCxnSpPr>
          <p:cNvPr id="183" name="Google Shape;183;p2"/>
          <p:cNvCxnSpPr/>
          <p:nvPr/>
        </p:nvCxnSpPr>
        <p:spPr>
          <a:xfrm>
            <a:off x="302420" y="1710154"/>
            <a:ext cx="2515985"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84" name="Google Shape;184;p2"/>
          <p:cNvCxnSpPr/>
          <p:nvPr/>
        </p:nvCxnSpPr>
        <p:spPr>
          <a:xfrm>
            <a:off x="302420" y="4038600"/>
            <a:ext cx="8446466"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85" name="Google Shape;185;p2"/>
          <p:cNvCxnSpPr/>
          <p:nvPr/>
        </p:nvCxnSpPr>
        <p:spPr>
          <a:xfrm flipH="1">
            <a:off x="2859648" y="683234"/>
            <a:ext cx="2471" cy="337894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86" name="Google Shape;186;p2"/>
          <p:cNvCxnSpPr>
            <a:endCxn id="155" idx="2"/>
          </p:cNvCxnSpPr>
          <p:nvPr/>
        </p:nvCxnSpPr>
        <p:spPr>
          <a:xfrm>
            <a:off x="4476743" y="683267"/>
            <a:ext cx="50100" cy="546900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187" name="Google Shape;187;p2"/>
          <p:cNvCxnSpPr/>
          <p:nvPr/>
        </p:nvCxnSpPr>
        <p:spPr>
          <a:xfrm flipH="1">
            <a:off x="6294121" y="683234"/>
            <a:ext cx="2366" cy="5454231"/>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88" name="Google Shape;188;p2"/>
          <p:cNvSpPr/>
          <p:nvPr/>
        </p:nvSpPr>
        <p:spPr>
          <a:xfrm>
            <a:off x="2113949" y="4311415"/>
            <a:ext cx="2156659" cy="194472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750" dirty="0">
                <a:solidFill>
                  <a:schemeClr val="dk1"/>
                </a:solidFill>
                <a:latin typeface="Arial"/>
                <a:ea typeface="Arial"/>
                <a:cs typeface="Arial"/>
                <a:sym typeface="Arial"/>
              </a:rPr>
              <a:t>La </a:t>
            </a:r>
            <a:r>
              <a:rPr lang="en-US" sz="750" dirty="0" err="1">
                <a:solidFill>
                  <a:schemeClr val="dk1"/>
                </a:solidFill>
                <a:latin typeface="Arial"/>
                <a:ea typeface="Arial"/>
                <a:cs typeface="Arial"/>
                <a:sym typeface="Arial"/>
              </a:rPr>
              <a:t>función</a:t>
            </a:r>
            <a:r>
              <a:rPr lang="en-US" sz="750" dirty="0">
                <a:solidFill>
                  <a:schemeClr val="dk1"/>
                </a:solidFill>
                <a:latin typeface="Arial"/>
                <a:ea typeface="Arial"/>
                <a:cs typeface="Arial"/>
                <a:sym typeface="Arial"/>
              </a:rPr>
              <a:t> de Sebastián es </a:t>
            </a:r>
            <a:r>
              <a:rPr lang="en-US" sz="750" dirty="0" err="1">
                <a:solidFill>
                  <a:schemeClr val="dk1"/>
                </a:solidFill>
                <a:latin typeface="Arial"/>
                <a:ea typeface="Arial"/>
                <a:cs typeface="Arial"/>
                <a:sym typeface="Arial"/>
              </a:rPr>
              <a:t>hacer</a:t>
            </a:r>
            <a:r>
              <a:rPr lang="en-US" sz="750" dirty="0">
                <a:solidFill>
                  <a:schemeClr val="dk1"/>
                </a:solidFill>
                <a:latin typeface="Arial"/>
                <a:ea typeface="Arial"/>
                <a:cs typeface="Arial"/>
                <a:sym typeface="Arial"/>
              </a:rPr>
              <a:t> un </a:t>
            </a:r>
            <a:r>
              <a:rPr lang="en-US" sz="750" dirty="0" err="1">
                <a:solidFill>
                  <a:schemeClr val="dk1"/>
                </a:solidFill>
                <a:latin typeface="Arial"/>
                <a:ea typeface="Arial"/>
                <a:cs typeface="Arial"/>
                <a:sym typeface="Arial"/>
              </a:rPr>
              <a:t>soliloquio</a:t>
            </a:r>
            <a:r>
              <a:rPr lang="en-US" sz="750" dirty="0">
                <a:solidFill>
                  <a:schemeClr val="dk1"/>
                </a:solidFill>
                <a:latin typeface="Arial"/>
                <a:ea typeface="Arial"/>
                <a:cs typeface="Arial"/>
                <a:sym typeface="Arial"/>
              </a:rPr>
              <a:t> de las </a:t>
            </a:r>
            <a:r>
              <a:rPr lang="en-US" sz="750" dirty="0" err="1">
                <a:solidFill>
                  <a:schemeClr val="dk1"/>
                </a:solidFill>
                <a:latin typeface="Arial"/>
                <a:ea typeface="Arial"/>
                <a:cs typeface="Arial"/>
                <a:sym typeface="Arial"/>
              </a:rPr>
              <a:t>alternativas</a:t>
            </a:r>
            <a:r>
              <a:rPr lang="en-US" sz="750" dirty="0">
                <a:solidFill>
                  <a:schemeClr val="dk1"/>
                </a:solidFill>
                <a:latin typeface="Arial"/>
                <a:ea typeface="Arial"/>
                <a:cs typeface="Arial"/>
                <a:sym typeface="Arial"/>
              </a:rPr>
              <a:t> que </a:t>
            </a:r>
            <a:r>
              <a:rPr lang="en-US" sz="750" dirty="0" err="1">
                <a:solidFill>
                  <a:schemeClr val="dk1"/>
                </a:solidFill>
                <a:latin typeface="Arial"/>
                <a:ea typeface="Arial"/>
                <a:cs typeface="Arial"/>
                <a:sym typeface="Arial"/>
              </a:rPr>
              <a:t>tiene</a:t>
            </a:r>
            <a:r>
              <a:rPr lang="en-US" sz="750" dirty="0">
                <a:solidFill>
                  <a:schemeClr val="dk1"/>
                </a:solidFill>
                <a:latin typeface="Arial"/>
                <a:ea typeface="Arial"/>
                <a:cs typeface="Arial"/>
                <a:sym typeface="Arial"/>
              </a:rPr>
              <a:t> para </a:t>
            </a:r>
            <a:r>
              <a:rPr lang="en-US" sz="750" dirty="0" err="1">
                <a:solidFill>
                  <a:schemeClr val="dk1"/>
                </a:solidFill>
                <a:latin typeface="Arial"/>
                <a:ea typeface="Arial"/>
                <a:cs typeface="Arial"/>
                <a:sym typeface="Arial"/>
              </a:rPr>
              <a:t>declararse</a:t>
            </a:r>
            <a:r>
              <a:rPr lang="en-US" sz="750" dirty="0">
                <a:solidFill>
                  <a:schemeClr val="dk1"/>
                </a:solidFill>
                <a:latin typeface="Arial"/>
                <a:ea typeface="Arial"/>
                <a:cs typeface="Arial"/>
                <a:sym typeface="Arial"/>
              </a:rPr>
              <a:t> </a:t>
            </a:r>
            <a:r>
              <a:rPr lang="en-US" sz="750" dirty="0" err="1">
                <a:solidFill>
                  <a:schemeClr val="dk1"/>
                </a:solidFill>
                <a:latin typeface="Arial"/>
                <a:ea typeface="Arial"/>
                <a:cs typeface="Arial"/>
                <a:sym typeface="Arial"/>
              </a:rPr>
              <a:t>inocente</a:t>
            </a:r>
            <a:r>
              <a:rPr lang="en-US" sz="750" dirty="0">
                <a:solidFill>
                  <a:schemeClr val="dk1"/>
                </a:solidFill>
                <a:latin typeface="Arial"/>
                <a:ea typeface="Arial"/>
                <a:cs typeface="Arial"/>
                <a:sym typeface="Arial"/>
              </a:rPr>
              <a:t> o culpable del cargo al que se le </a:t>
            </a:r>
            <a:r>
              <a:rPr lang="en-US" sz="750" dirty="0" err="1">
                <a:solidFill>
                  <a:schemeClr val="dk1"/>
                </a:solidFill>
                <a:latin typeface="Arial"/>
                <a:ea typeface="Arial"/>
                <a:cs typeface="Arial"/>
                <a:sym typeface="Arial"/>
              </a:rPr>
              <a:t>acusa</a:t>
            </a:r>
            <a:r>
              <a:rPr lang="en-US" sz="750" dirty="0">
                <a:solidFill>
                  <a:schemeClr val="dk1"/>
                </a:solidFill>
                <a:latin typeface="Arial"/>
                <a:ea typeface="Arial"/>
                <a:cs typeface="Arial"/>
                <a:sym typeface="Arial"/>
              </a:rPr>
              <a:t>.</a:t>
            </a:r>
            <a:endParaRPr sz="750" dirty="0"/>
          </a:p>
          <a:p>
            <a:pPr lvl="0">
              <a:lnSpc>
                <a:spcPct val="107000"/>
              </a:lnSpc>
            </a:pPr>
            <a:r>
              <a:rPr lang="en-US" sz="750" dirty="0">
                <a:solidFill>
                  <a:schemeClr val="dk1"/>
                </a:solidFill>
                <a:latin typeface="Arial"/>
                <a:ea typeface="Arial"/>
                <a:cs typeface="Arial"/>
                <a:sym typeface="Arial"/>
              </a:rPr>
              <a:t>Las </a:t>
            </a:r>
            <a:r>
              <a:rPr lang="en-US" sz="750" dirty="0" err="1">
                <a:solidFill>
                  <a:schemeClr val="dk1"/>
                </a:solidFill>
                <a:latin typeface="Arial"/>
                <a:ea typeface="Arial"/>
                <a:cs typeface="Arial"/>
                <a:sym typeface="Arial"/>
              </a:rPr>
              <a:t>intervenciones</a:t>
            </a:r>
            <a:r>
              <a:rPr lang="en-US" sz="750" dirty="0">
                <a:solidFill>
                  <a:schemeClr val="dk1"/>
                </a:solidFill>
                <a:latin typeface="Arial"/>
                <a:ea typeface="Arial"/>
                <a:cs typeface="Arial"/>
                <a:sym typeface="Arial"/>
              </a:rPr>
              <a:t> de las </a:t>
            </a:r>
            <a:r>
              <a:rPr lang="en-US" sz="750" dirty="0" err="1">
                <a:solidFill>
                  <a:schemeClr val="dk1"/>
                </a:solidFill>
                <a:latin typeface="Arial"/>
                <a:ea typeface="Arial"/>
                <a:cs typeface="Arial"/>
                <a:sym typeface="Arial"/>
              </a:rPr>
              <a:t>conciencias</a:t>
            </a:r>
            <a:r>
              <a:rPr lang="en-US" sz="750" dirty="0">
                <a:solidFill>
                  <a:schemeClr val="dk1"/>
                </a:solidFill>
                <a:latin typeface="Arial"/>
                <a:ea typeface="Arial"/>
                <a:cs typeface="Arial"/>
                <a:sym typeface="Arial"/>
              </a:rPr>
              <a:t>, </a:t>
            </a:r>
            <a:r>
              <a:rPr lang="en-US" sz="750" dirty="0" err="1">
                <a:solidFill>
                  <a:schemeClr val="dk1"/>
                </a:solidFill>
                <a:latin typeface="Arial"/>
                <a:ea typeface="Arial"/>
                <a:cs typeface="Arial"/>
                <a:sym typeface="Arial"/>
              </a:rPr>
              <a:t>serán</a:t>
            </a:r>
            <a:r>
              <a:rPr lang="en-US" sz="750" dirty="0">
                <a:solidFill>
                  <a:schemeClr val="dk1"/>
                </a:solidFill>
                <a:latin typeface="Arial"/>
                <a:ea typeface="Arial"/>
                <a:cs typeface="Arial"/>
                <a:sym typeface="Arial"/>
              </a:rPr>
              <a:t> para </a:t>
            </a:r>
            <a:r>
              <a:rPr lang="en-US" sz="750" dirty="0" err="1">
                <a:solidFill>
                  <a:schemeClr val="dk1"/>
                </a:solidFill>
                <a:latin typeface="Arial"/>
                <a:ea typeface="Arial"/>
                <a:cs typeface="Arial"/>
                <a:sym typeface="Arial"/>
              </a:rPr>
              <a:t>influir</a:t>
            </a:r>
            <a:r>
              <a:rPr lang="en-US" sz="750" dirty="0">
                <a:solidFill>
                  <a:schemeClr val="dk1"/>
                </a:solidFill>
                <a:latin typeface="Arial"/>
                <a:ea typeface="Arial"/>
                <a:cs typeface="Arial"/>
                <a:sym typeface="Arial"/>
              </a:rPr>
              <a:t> en Sebastián, con </a:t>
            </a:r>
            <a:r>
              <a:rPr lang="en-US" sz="750" dirty="0" err="1">
                <a:solidFill>
                  <a:schemeClr val="dk1"/>
                </a:solidFill>
                <a:latin typeface="Arial"/>
                <a:ea typeface="Arial"/>
                <a:cs typeface="Arial"/>
                <a:sym typeface="Arial"/>
              </a:rPr>
              <a:t>argumentos</a:t>
            </a:r>
            <a:r>
              <a:rPr lang="en-US" sz="750" dirty="0">
                <a:solidFill>
                  <a:schemeClr val="dk1"/>
                </a:solidFill>
                <a:latin typeface="Arial"/>
                <a:ea typeface="Arial"/>
                <a:cs typeface="Arial"/>
                <a:sym typeface="Arial"/>
              </a:rPr>
              <a:t> que lo </a:t>
            </a:r>
            <a:r>
              <a:rPr lang="en-US" sz="750" dirty="0" err="1">
                <a:solidFill>
                  <a:schemeClr val="dk1"/>
                </a:solidFill>
                <a:latin typeface="Arial"/>
                <a:ea typeface="Arial"/>
                <a:cs typeface="Arial"/>
                <a:sym typeface="Arial"/>
              </a:rPr>
              <a:t>persuadan</a:t>
            </a:r>
            <a:r>
              <a:rPr lang="en-US" sz="750" dirty="0">
                <a:solidFill>
                  <a:schemeClr val="dk1"/>
                </a:solidFill>
                <a:latin typeface="Arial"/>
                <a:ea typeface="Arial"/>
                <a:cs typeface="Arial"/>
                <a:sym typeface="Arial"/>
              </a:rPr>
              <a:t> de </a:t>
            </a:r>
            <a:r>
              <a:rPr lang="en-US" sz="750" dirty="0" err="1">
                <a:solidFill>
                  <a:schemeClr val="dk1"/>
                </a:solidFill>
                <a:latin typeface="Arial"/>
                <a:ea typeface="Arial"/>
                <a:cs typeface="Arial"/>
                <a:sym typeface="Arial"/>
              </a:rPr>
              <a:t>tomar</a:t>
            </a:r>
            <a:r>
              <a:rPr lang="en-US" sz="750" dirty="0">
                <a:solidFill>
                  <a:schemeClr val="dk1"/>
                </a:solidFill>
                <a:latin typeface="Arial"/>
                <a:ea typeface="Arial"/>
                <a:cs typeface="Arial"/>
                <a:sym typeface="Arial"/>
              </a:rPr>
              <a:t> la </a:t>
            </a:r>
            <a:r>
              <a:rPr lang="en-US" sz="750" dirty="0" err="1">
                <a:solidFill>
                  <a:schemeClr val="dk1"/>
                </a:solidFill>
                <a:latin typeface="Arial"/>
                <a:ea typeface="Arial"/>
                <a:cs typeface="Arial"/>
                <a:sym typeface="Arial"/>
              </a:rPr>
              <a:t>decisión</a:t>
            </a:r>
            <a:r>
              <a:rPr lang="en-US" sz="750" dirty="0">
                <a:solidFill>
                  <a:schemeClr val="dk1"/>
                </a:solidFill>
                <a:latin typeface="Arial"/>
                <a:ea typeface="Arial"/>
                <a:cs typeface="Arial"/>
                <a:sym typeface="Arial"/>
              </a:rPr>
              <a:t> de </a:t>
            </a:r>
            <a:r>
              <a:rPr lang="en-US" sz="750" dirty="0" err="1">
                <a:solidFill>
                  <a:schemeClr val="dk1"/>
                </a:solidFill>
                <a:latin typeface="Arial"/>
                <a:ea typeface="Arial"/>
                <a:cs typeface="Arial"/>
                <a:sym typeface="Arial"/>
              </a:rPr>
              <a:t>acuerdo</a:t>
            </a:r>
            <a:r>
              <a:rPr lang="en-US" sz="750" dirty="0">
                <a:solidFill>
                  <a:schemeClr val="dk1"/>
                </a:solidFill>
                <a:latin typeface="Arial"/>
                <a:ea typeface="Arial"/>
                <a:cs typeface="Arial"/>
                <a:sym typeface="Arial"/>
              </a:rPr>
              <a:t> con </a:t>
            </a:r>
            <a:r>
              <a:rPr lang="en-US" sz="750" dirty="0" err="1">
                <a:solidFill>
                  <a:schemeClr val="dk1"/>
                </a:solidFill>
                <a:latin typeface="Arial"/>
                <a:ea typeface="Arial"/>
                <a:cs typeface="Arial"/>
                <a:sym typeface="Arial"/>
              </a:rPr>
              <a:t>su</a:t>
            </a:r>
            <a:r>
              <a:rPr lang="en-US" sz="750" dirty="0">
                <a:solidFill>
                  <a:schemeClr val="dk1"/>
                </a:solidFill>
                <a:latin typeface="Arial"/>
                <a:ea typeface="Arial"/>
                <a:cs typeface="Arial"/>
                <a:sym typeface="Arial"/>
              </a:rPr>
              <a:t> </a:t>
            </a:r>
            <a:r>
              <a:rPr lang="en-US" sz="750" dirty="0" err="1">
                <a:solidFill>
                  <a:schemeClr val="dk1"/>
                </a:solidFill>
                <a:latin typeface="Arial"/>
                <a:ea typeface="Arial"/>
                <a:cs typeface="Arial"/>
                <a:sym typeface="Arial"/>
              </a:rPr>
              <a:t>rol</a:t>
            </a:r>
            <a:r>
              <a:rPr lang="en-US" sz="750" dirty="0">
                <a:solidFill>
                  <a:schemeClr val="dk1"/>
                </a:solidFill>
                <a:latin typeface="Arial"/>
                <a:ea typeface="Arial"/>
                <a:cs typeface="Arial"/>
                <a:sym typeface="Arial"/>
              </a:rPr>
              <a:t>.</a:t>
            </a:r>
            <a:r>
              <a:rPr lang="es-MX" sz="750" dirty="0">
                <a:solidFill>
                  <a:schemeClr val="dk1"/>
                </a:solidFill>
              </a:rPr>
              <a:t> </a:t>
            </a:r>
          </a:p>
          <a:p>
            <a:pPr lvl="0">
              <a:lnSpc>
                <a:spcPct val="107000"/>
              </a:lnSpc>
            </a:pPr>
            <a:r>
              <a:rPr lang="es-MX" sz="750" dirty="0">
                <a:solidFill>
                  <a:schemeClr val="dk1"/>
                </a:solidFill>
              </a:rPr>
              <a:t>El rol de los coludidos es el de ser “Jueces o Juezas” de Sebastián, opinar del caso con base en los hechos.</a:t>
            </a:r>
          </a:p>
          <a:p>
            <a:pPr lvl="0">
              <a:lnSpc>
                <a:spcPct val="107000"/>
              </a:lnSpc>
            </a:pPr>
            <a:r>
              <a:rPr lang="es-MX" sz="750" dirty="0">
                <a:solidFill>
                  <a:schemeClr val="dk1"/>
                </a:solidFill>
              </a:rPr>
              <a:t>El rol de los No coludidos es buscar una opinión más imparcial para llegar a la mejor solución.</a:t>
            </a:r>
          </a:p>
          <a:p>
            <a:pPr marL="0" marR="0" lvl="0" indent="0" algn="l" rtl="0">
              <a:lnSpc>
                <a:spcPct val="107000"/>
              </a:lnSpc>
              <a:spcBef>
                <a:spcPts val="0"/>
              </a:spcBef>
              <a:spcAft>
                <a:spcPts val="0"/>
              </a:spcAft>
              <a:buNone/>
            </a:pPr>
            <a:endParaRPr sz="750" dirty="0"/>
          </a:p>
        </p:txBody>
      </p:sp>
      <p:sp>
        <p:nvSpPr>
          <p:cNvPr id="189" name="Google Shape;189;p2"/>
          <p:cNvSpPr/>
          <p:nvPr/>
        </p:nvSpPr>
        <p:spPr>
          <a:xfrm>
            <a:off x="2191879" y="4041019"/>
            <a:ext cx="1595443"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Representación</a:t>
            </a:r>
            <a:endParaRPr/>
          </a:p>
        </p:txBody>
      </p:sp>
      <p:pic>
        <p:nvPicPr>
          <p:cNvPr id="190" name="Google Shape;190;p2"/>
          <p:cNvPicPr preferRelativeResize="0"/>
          <p:nvPr/>
        </p:nvPicPr>
        <p:blipFill rotWithShape="1">
          <a:blip r:embed="rId8">
            <a:alphaModFix/>
          </a:blip>
          <a:srcRect/>
          <a:stretch/>
        </p:blipFill>
        <p:spPr>
          <a:xfrm>
            <a:off x="4153120" y="4084779"/>
            <a:ext cx="309115" cy="287912"/>
          </a:xfrm>
          <a:prstGeom prst="rect">
            <a:avLst/>
          </a:prstGeom>
          <a:noFill/>
          <a:ln>
            <a:noFill/>
          </a:ln>
        </p:spPr>
      </p:pic>
      <p:sp>
        <p:nvSpPr>
          <p:cNvPr id="191" name="Google Shape;191;p2"/>
          <p:cNvSpPr/>
          <p:nvPr/>
        </p:nvSpPr>
        <p:spPr>
          <a:xfrm>
            <a:off x="6917744" y="4041019"/>
            <a:ext cx="1457105"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Evaluación</a:t>
            </a:r>
            <a:endParaRPr/>
          </a:p>
        </p:txBody>
      </p:sp>
      <p:sp>
        <p:nvSpPr>
          <p:cNvPr id="192" name="Google Shape;192;p2"/>
          <p:cNvSpPr txBox="1"/>
          <p:nvPr/>
        </p:nvSpPr>
        <p:spPr>
          <a:xfrm>
            <a:off x="5804397" y="5429115"/>
            <a:ext cx="49449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pic>
        <p:nvPicPr>
          <p:cNvPr id="193" name="Google Shape;193;p2"/>
          <p:cNvPicPr preferRelativeResize="0"/>
          <p:nvPr/>
        </p:nvPicPr>
        <p:blipFill rotWithShape="1">
          <a:blip r:embed="rId9">
            <a:alphaModFix/>
          </a:blip>
          <a:srcRect/>
          <a:stretch/>
        </p:blipFill>
        <p:spPr>
          <a:xfrm>
            <a:off x="8313736" y="4095478"/>
            <a:ext cx="373064" cy="227984"/>
          </a:xfrm>
          <a:prstGeom prst="rect">
            <a:avLst/>
          </a:prstGeom>
          <a:noFill/>
          <a:ln>
            <a:noFill/>
          </a:ln>
        </p:spPr>
      </p:pic>
      <p:pic>
        <p:nvPicPr>
          <p:cNvPr id="194" name="Google Shape;194;p2" descr="https://www.awwstamp.com/assets/landing-page/iconmonstr-magic-icon-876244698d1034b9a8a3827791fd171c.png"/>
          <p:cNvPicPr preferRelativeResize="0"/>
          <p:nvPr/>
        </p:nvPicPr>
        <p:blipFill rotWithShape="1">
          <a:blip r:embed="rId10">
            <a:alphaModFix/>
          </a:blip>
          <a:srcRect/>
          <a:stretch/>
        </p:blipFill>
        <p:spPr>
          <a:xfrm>
            <a:off x="5943600" y="4054199"/>
            <a:ext cx="325525" cy="325525"/>
          </a:xfrm>
          <a:prstGeom prst="rect">
            <a:avLst/>
          </a:prstGeom>
          <a:noFill/>
          <a:ln>
            <a:noFill/>
          </a:ln>
        </p:spPr>
      </p:pic>
      <p:cxnSp>
        <p:nvCxnSpPr>
          <p:cNvPr id="195" name="Google Shape;195;p2"/>
          <p:cNvCxnSpPr/>
          <p:nvPr/>
        </p:nvCxnSpPr>
        <p:spPr>
          <a:xfrm>
            <a:off x="2091911" y="4033604"/>
            <a:ext cx="1" cy="2093227"/>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196" name="Google Shape;196;p2"/>
          <p:cNvSpPr/>
          <p:nvPr/>
        </p:nvSpPr>
        <p:spPr>
          <a:xfrm>
            <a:off x="6306548" y="4410321"/>
            <a:ext cx="2405722" cy="1268104"/>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800" dirty="0">
                <a:solidFill>
                  <a:schemeClr val="dk1"/>
                </a:solidFill>
                <a:latin typeface="Arial"/>
                <a:ea typeface="Arial"/>
                <a:cs typeface="Arial"/>
                <a:sym typeface="Arial"/>
              </a:rPr>
              <a:t>Actividad de </a:t>
            </a:r>
            <a:r>
              <a:rPr lang="en-US" sz="800" dirty="0" err="1">
                <a:solidFill>
                  <a:schemeClr val="dk1"/>
                </a:solidFill>
                <a:latin typeface="Arial"/>
                <a:ea typeface="Arial"/>
                <a:cs typeface="Arial"/>
                <a:sym typeface="Arial"/>
              </a:rPr>
              <a:t>tarea</a:t>
            </a:r>
            <a:r>
              <a:rPr lang="en-US" sz="800" dirty="0">
                <a:solidFill>
                  <a:schemeClr val="dk1"/>
                </a:solidFill>
                <a:latin typeface="Arial"/>
                <a:ea typeface="Arial"/>
                <a:cs typeface="Arial"/>
                <a:sym typeface="Arial"/>
              </a:rPr>
              <a:t>, se </a:t>
            </a:r>
            <a:r>
              <a:rPr lang="en-US" sz="800" dirty="0" err="1">
                <a:solidFill>
                  <a:schemeClr val="dk1"/>
                </a:solidFill>
                <a:latin typeface="Arial"/>
                <a:ea typeface="Arial"/>
                <a:cs typeface="Arial"/>
                <a:sym typeface="Arial"/>
              </a:rPr>
              <a:t>realiza</a:t>
            </a:r>
            <a:r>
              <a:rPr lang="en-US" sz="800" dirty="0">
                <a:solidFill>
                  <a:schemeClr val="dk1"/>
                </a:solidFill>
                <a:latin typeface="Arial"/>
                <a:ea typeface="Arial"/>
                <a:cs typeface="Arial"/>
                <a:sym typeface="Arial"/>
              </a:rPr>
              <a:t> en un </a:t>
            </a:r>
            <a:r>
              <a:rPr lang="en-US" sz="800" dirty="0" err="1">
                <a:solidFill>
                  <a:schemeClr val="dk1"/>
                </a:solidFill>
                <a:latin typeface="Arial"/>
                <a:ea typeface="Arial"/>
                <a:cs typeface="Arial"/>
                <a:sym typeface="Arial"/>
              </a:rPr>
              <a:t>momento</a:t>
            </a:r>
            <a:r>
              <a:rPr lang="en-US" sz="800" dirty="0">
                <a:solidFill>
                  <a:schemeClr val="dk1"/>
                </a:solidFill>
                <a:latin typeface="Arial"/>
                <a:ea typeface="Arial"/>
                <a:cs typeface="Arial"/>
                <a:sym typeface="Arial"/>
              </a:rPr>
              <a:t> posterior al Role Play. (</a:t>
            </a:r>
            <a:r>
              <a:rPr lang="en-US" sz="800" dirty="0" err="1">
                <a:solidFill>
                  <a:schemeClr val="dk1"/>
                </a:solidFill>
                <a:latin typeface="Arial"/>
                <a:ea typeface="Arial"/>
                <a:cs typeface="Arial"/>
                <a:sym typeface="Arial"/>
              </a:rPr>
              <a:t>tiempo</a:t>
            </a:r>
            <a:r>
              <a:rPr lang="en-US" sz="800" dirty="0">
                <a:solidFill>
                  <a:schemeClr val="dk1"/>
                </a:solidFill>
                <a:latin typeface="Arial"/>
                <a:ea typeface="Arial"/>
                <a:cs typeface="Arial"/>
                <a:sym typeface="Arial"/>
              </a:rPr>
              <a:t> de </a:t>
            </a:r>
            <a:r>
              <a:rPr lang="en-US" sz="800" dirty="0" err="1">
                <a:solidFill>
                  <a:schemeClr val="dk1"/>
                </a:solidFill>
                <a:latin typeface="Arial"/>
                <a:ea typeface="Arial"/>
                <a:cs typeface="Arial"/>
                <a:sym typeface="Arial"/>
              </a:rPr>
              <a:t>realización</a:t>
            </a:r>
            <a:r>
              <a:rPr lang="en-US" sz="800" dirty="0">
                <a:solidFill>
                  <a:schemeClr val="dk1"/>
                </a:solidFill>
                <a:latin typeface="Arial"/>
                <a:ea typeface="Arial"/>
                <a:cs typeface="Arial"/>
                <a:sym typeface="Arial"/>
              </a:rPr>
              <a:t>: 2 horas)</a:t>
            </a:r>
            <a:endParaRPr dirty="0"/>
          </a:p>
          <a:p>
            <a:pPr marL="0" marR="0" lvl="0" indent="0" algn="l" rtl="0">
              <a:lnSpc>
                <a:spcPct val="107000"/>
              </a:lnSpc>
              <a:spcBef>
                <a:spcPts val="0"/>
              </a:spcBef>
              <a:spcAft>
                <a:spcPts val="0"/>
              </a:spcAft>
              <a:buNone/>
            </a:pPr>
            <a:endParaRPr sz="800" dirty="0">
              <a:solidFill>
                <a:schemeClr val="dk1"/>
              </a:solidFill>
              <a:latin typeface="Arial"/>
              <a:ea typeface="Arial"/>
              <a:cs typeface="Arial"/>
              <a:sym typeface="Arial"/>
            </a:endParaRPr>
          </a:p>
          <a:p>
            <a:pPr marL="0" marR="0" lvl="0" indent="0" algn="l" rtl="0">
              <a:lnSpc>
                <a:spcPct val="107000"/>
              </a:lnSpc>
              <a:spcBef>
                <a:spcPts val="0"/>
              </a:spcBef>
              <a:spcAft>
                <a:spcPts val="0"/>
              </a:spcAft>
              <a:buNone/>
            </a:pPr>
            <a:r>
              <a:rPr lang="en-US" sz="800" dirty="0" err="1">
                <a:solidFill>
                  <a:schemeClr val="dk1"/>
                </a:solidFill>
                <a:latin typeface="Arial"/>
                <a:ea typeface="Arial"/>
                <a:cs typeface="Arial"/>
                <a:sym typeface="Arial"/>
              </a:rPr>
              <a:t>Entregable</a:t>
            </a:r>
            <a:r>
              <a:rPr lang="en-US" sz="800" dirty="0">
                <a:solidFill>
                  <a:schemeClr val="dk1"/>
                </a:solidFill>
                <a:latin typeface="Arial"/>
                <a:ea typeface="Arial"/>
                <a:cs typeface="Arial"/>
                <a:sym typeface="Arial"/>
              </a:rPr>
              <a:t> individual </a:t>
            </a:r>
            <a:r>
              <a:rPr lang="en-US" sz="800" dirty="0" err="1">
                <a:solidFill>
                  <a:schemeClr val="dk1"/>
                </a:solidFill>
                <a:latin typeface="Arial"/>
                <a:ea typeface="Arial"/>
                <a:cs typeface="Arial"/>
                <a:sym typeface="Arial"/>
              </a:rPr>
              <a:t>donde</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el</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alumnado</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realice</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una</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reflexión</a:t>
            </a:r>
            <a:r>
              <a:rPr lang="en-US" sz="800" dirty="0">
                <a:solidFill>
                  <a:schemeClr val="dk1"/>
                </a:solidFill>
                <a:latin typeface="Arial"/>
                <a:ea typeface="Arial"/>
                <a:cs typeface="Arial"/>
                <a:sym typeface="Arial"/>
              </a:rPr>
              <a:t> con la </a:t>
            </a:r>
            <a:r>
              <a:rPr lang="en-US" sz="800" dirty="0" err="1">
                <a:solidFill>
                  <a:schemeClr val="dk1"/>
                </a:solidFill>
                <a:latin typeface="Arial"/>
                <a:ea typeface="Arial"/>
                <a:cs typeface="Arial"/>
                <a:sym typeface="Arial"/>
              </a:rPr>
              <a:t>siguiente</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pregunta</a:t>
            </a:r>
            <a:r>
              <a:rPr lang="en-US" sz="800" dirty="0">
                <a:solidFill>
                  <a:schemeClr val="dk1"/>
                </a:solidFill>
                <a:latin typeface="Arial"/>
                <a:ea typeface="Arial"/>
                <a:cs typeface="Arial"/>
                <a:sym typeface="Arial"/>
              </a:rPr>
              <a:t>: </a:t>
            </a:r>
            <a:r>
              <a:rPr lang="en-US" sz="800" b="1" dirty="0">
                <a:solidFill>
                  <a:schemeClr val="dk1"/>
                </a:solidFill>
                <a:latin typeface="Arial"/>
                <a:ea typeface="Arial"/>
                <a:cs typeface="Arial"/>
                <a:sym typeface="Arial"/>
              </a:rPr>
              <a:t>Tú en </a:t>
            </a:r>
            <a:r>
              <a:rPr lang="en-US" sz="800" b="1" dirty="0" err="1">
                <a:solidFill>
                  <a:schemeClr val="dk1"/>
                </a:solidFill>
                <a:latin typeface="Arial"/>
                <a:ea typeface="Arial"/>
                <a:cs typeface="Arial"/>
                <a:sym typeface="Arial"/>
              </a:rPr>
              <a:t>el</a:t>
            </a:r>
            <a:r>
              <a:rPr lang="en-US" sz="800" b="1" dirty="0">
                <a:solidFill>
                  <a:schemeClr val="dk1"/>
                </a:solidFill>
                <a:latin typeface="Arial"/>
                <a:ea typeface="Arial"/>
                <a:cs typeface="Arial"/>
                <a:sym typeface="Arial"/>
              </a:rPr>
              <a:t> </a:t>
            </a:r>
            <a:r>
              <a:rPr lang="en-US" sz="800" b="1" dirty="0" err="1">
                <a:solidFill>
                  <a:schemeClr val="dk1"/>
                </a:solidFill>
                <a:latin typeface="Arial"/>
                <a:ea typeface="Arial"/>
                <a:cs typeface="Arial"/>
                <a:sym typeface="Arial"/>
              </a:rPr>
              <a:t>lugar</a:t>
            </a:r>
            <a:r>
              <a:rPr lang="en-US" sz="800" b="1" dirty="0">
                <a:solidFill>
                  <a:schemeClr val="dk1"/>
                </a:solidFill>
                <a:latin typeface="Arial"/>
                <a:ea typeface="Arial"/>
                <a:cs typeface="Arial"/>
                <a:sym typeface="Arial"/>
              </a:rPr>
              <a:t> de Sebastian, </a:t>
            </a:r>
            <a:r>
              <a:rPr lang="en-US" sz="800" b="1" dirty="0" err="1">
                <a:solidFill>
                  <a:schemeClr val="dk1"/>
                </a:solidFill>
                <a:latin typeface="Arial"/>
                <a:ea typeface="Arial"/>
                <a:cs typeface="Arial"/>
                <a:sym typeface="Arial"/>
              </a:rPr>
              <a:t>plantea</a:t>
            </a:r>
            <a:r>
              <a:rPr lang="en-US" sz="800" b="1" dirty="0">
                <a:solidFill>
                  <a:schemeClr val="dk1"/>
                </a:solidFill>
                <a:latin typeface="Arial"/>
                <a:ea typeface="Arial"/>
                <a:cs typeface="Arial"/>
                <a:sym typeface="Arial"/>
              </a:rPr>
              <a:t> </a:t>
            </a:r>
            <a:r>
              <a:rPr lang="en-US" sz="800" b="1" dirty="0" err="1">
                <a:solidFill>
                  <a:schemeClr val="dk1"/>
                </a:solidFill>
                <a:latin typeface="Arial"/>
                <a:ea typeface="Arial"/>
                <a:cs typeface="Arial"/>
                <a:sym typeface="Arial"/>
              </a:rPr>
              <a:t>cuál</a:t>
            </a:r>
            <a:r>
              <a:rPr lang="en-US" sz="800" b="1" dirty="0">
                <a:solidFill>
                  <a:schemeClr val="dk1"/>
                </a:solidFill>
                <a:latin typeface="Arial"/>
                <a:ea typeface="Arial"/>
                <a:cs typeface="Arial"/>
                <a:sym typeface="Arial"/>
              </a:rPr>
              <a:t> es </a:t>
            </a:r>
            <a:r>
              <a:rPr lang="en-US" sz="800" b="1" dirty="0" err="1">
                <a:solidFill>
                  <a:schemeClr val="dk1"/>
                </a:solidFill>
                <a:latin typeface="Arial"/>
                <a:ea typeface="Arial"/>
                <a:cs typeface="Arial"/>
                <a:sym typeface="Arial"/>
              </a:rPr>
              <a:t>tu</a:t>
            </a:r>
            <a:r>
              <a:rPr lang="en-US" sz="800" b="1" dirty="0">
                <a:solidFill>
                  <a:schemeClr val="dk1"/>
                </a:solidFill>
                <a:latin typeface="Arial"/>
                <a:ea typeface="Arial"/>
                <a:cs typeface="Arial"/>
                <a:sym typeface="Arial"/>
              </a:rPr>
              <a:t> </a:t>
            </a:r>
            <a:r>
              <a:rPr lang="en-US" sz="800" b="1" dirty="0" err="1">
                <a:solidFill>
                  <a:schemeClr val="dk1"/>
                </a:solidFill>
                <a:latin typeface="Arial"/>
                <a:ea typeface="Arial"/>
                <a:cs typeface="Arial"/>
                <a:sym typeface="Arial"/>
              </a:rPr>
              <a:t>decisión</a:t>
            </a:r>
            <a:r>
              <a:rPr lang="en-US" sz="800" b="1" dirty="0">
                <a:solidFill>
                  <a:schemeClr val="dk1"/>
                </a:solidFill>
                <a:latin typeface="Arial"/>
                <a:ea typeface="Arial"/>
                <a:cs typeface="Arial"/>
                <a:sym typeface="Arial"/>
              </a:rPr>
              <a:t> </a:t>
            </a:r>
            <a:r>
              <a:rPr lang="en-US" sz="800" b="1" dirty="0" err="1">
                <a:solidFill>
                  <a:schemeClr val="dk1"/>
                </a:solidFill>
                <a:latin typeface="Arial"/>
                <a:ea typeface="Arial"/>
                <a:cs typeface="Arial"/>
                <a:sym typeface="Arial"/>
              </a:rPr>
              <a:t>respecto</a:t>
            </a:r>
            <a:r>
              <a:rPr lang="en-US" sz="800" b="1" dirty="0">
                <a:solidFill>
                  <a:schemeClr val="dk1"/>
                </a:solidFill>
                <a:latin typeface="Arial"/>
                <a:ea typeface="Arial"/>
                <a:cs typeface="Arial"/>
                <a:sym typeface="Arial"/>
              </a:rPr>
              <a:t> a lo que </a:t>
            </a:r>
            <a:r>
              <a:rPr lang="en-US" sz="800" b="1" dirty="0" err="1">
                <a:solidFill>
                  <a:schemeClr val="dk1"/>
                </a:solidFill>
                <a:latin typeface="Arial"/>
                <a:ea typeface="Arial"/>
                <a:cs typeface="Arial"/>
                <a:sym typeface="Arial"/>
              </a:rPr>
              <a:t>él</a:t>
            </a:r>
            <a:r>
              <a:rPr lang="en-US" sz="800" b="1" dirty="0">
                <a:solidFill>
                  <a:schemeClr val="dk1"/>
                </a:solidFill>
                <a:latin typeface="Arial"/>
                <a:ea typeface="Arial"/>
                <a:cs typeface="Arial"/>
                <a:sym typeface="Arial"/>
              </a:rPr>
              <a:t> </a:t>
            </a:r>
            <a:r>
              <a:rPr lang="en-US" sz="800" b="1" dirty="0" err="1">
                <a:solidFill>
                  <a:schemeClr val="dk1"/>
                </a:solidFill>
                <a:latin typeface="Arial"/>
                <a:ea typeface="Arial"/>
                <a:cs typeface="Arial"/>
                <a:sym typeface="Arial"/>
              </a:rPr>
              <a:t>tiene</a:t>
            </a:r>
            <a:r>
              <a:rPr lang="en-US" sz="800" b="1" dirty="0">
                <a:solidFill>
                  <a:schemeClr val="dk1"/>
                </a:solidFill>
                <a:latin typeface="Arial"/>
                <a:ea typeface="Arial"/>
                <a:cs typeface="Arial"/>
                <a:sym typeface="Arial"/>
              </a:rPr>
              <a:t> que </a:t>
            </a:r>
            <a:r>
              <a:rPr lang="en-US" sz="800" b="1" dirty="0" err="1">
                <a:solidFill>
                  <a:schemeClr val="dk1"/>
                </a:solidFill>
                <a:latin typeface="Arial"/>
                <a:ea typeface="Arial"/>
                <a:cs typeface="Arial"/>
                <a:sym typeface="Arial"/>
              </a:rPr>
              <a:t>hacer</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Justificar</a:t>
            </a:r>
            <a:r>
              <a:rPr lang="en-US" sz="800" dirty="0">
                <a:solidFill>
                  <a:schemeClr val="dk1"/>
                </a:solidFill>
                <a:latin typeface="Arial"/>
                <a:ea typeface="Arial"/>
                <a:cs typeface="Arial"/>
                <a:sym typeface="Arial"/>
              </a:rPr>
              <a:t> la </a:t>
            </a:r>
            <a:r>
              <a:rPr lang="en-US" sz="800" dirty="0" err="1">
                <a:solidFill>
                  <a:schemeClr val="dk1"/>
                </a:solidFill>
                <a:latin typeface="Arial"/>
                <a:ea typeface="Arial"/>
                <a:cs typeface="Arial"/>
                <a:sym typeface="Arial"/>
              </a:rPr>
              <a:t>respuesta</a:t>
            </a:r>
            <a:r>
              <a:rPr lang="en-US" sz="800" dirty="0">
                <a:solidFill>
                  <a:schemeClr val="dk1"/>
                </a:solidFill>
                <a:latin typeface="Arial"/>
                <a:ea typeface="Arial"/>
                <a:cs typeface="Arial"/>
                <a:sym typeface="Arial"/>
              </a:rPr>
              <a:t> con </a:t>
            </a:r>
            <a:r>
              <a:rPr lang="en-US" sz="800" dirty="0" err="1">
                <a:solidFill>
                  <a:schemeClr val="dk1"/>
                </a:solidFill>
                <a:latin typeface="Arial"/>
                <a:ea typeface="Arial"/>
                <a:cs typeface="Arial"/>
                <a:sym typeface="Arial"/>
              </a:rPr>
              <a:t>argumentos</a:t>
            </a:r>
            <a:r>
              <a:rPr lang="en-US" sz="800" dirty="0">
                <a:solidFill>
                  <a:schemeClr val="dk1"/>
                </a:solidFill>
                <a:latin typeface="Arial"/>
                <a:ea typeface="Arial"/>
                <a:cs typeface="Arial"/>
                <a:sym typeface="Arial"/>
              </a:rPr>
              <a:t> </a:t>
            </a:r>
            <a:r>
              <a:rPr lang="en-US" sz="800" dirty="0" err="1">
                <a:solidFill>
                  <a:schemeClr val="dk1"/>
                </a:solidFill>
                <a:latin typeface="Arial"/>
                <a:ea typeface="Arial"/>
                <a:cs typeface="Arial"/>
                <a:sym typeface="Arial"/>
              </a:rPr>
              <a:t>sólidos</a:t>
            </a:r>
            <a:r>
              <a:rPr lang="en-US" sz="800" dirty="0">
                <a:solidFill>
                  <a:schemeClr val="dk1"/>
                </a:solidFill>
                <a:latin typeface="Arial"/>
                <a:ea typeface="Arial"/>
                <a:cs typeface="Arial"/>
                <a:sym typeface="Arial"/>
              </a:rPr>
              <a:t>.</a:t>
            </a:r>
            <a:endParaRPr dirty="0"/>
          </a:p>
        </p:txBody>
      </p:sp>
      <p:sp>
        <p:nvSpPr>
          <p:cNvPr id="2" name="Google Shape;117;p1">
            <a:extLst>
              <a:ext uri="{FF2B5EF4-FFF2-40B4-BE49-F238E27FC236}">
                <a16:creationId xmlns:a16="http://schemas.microsoft.com/office/drawing/2014/main" id="{8AD09F24-4F7A-BB06-43DB-A00B73917808}"/>
              </a:ext>
            </a:extLst>
          </p:cNvPr>
          <p:cNvSpPr txBox="1"/>
          <p:nvPr/>
        </p:nvSpPr>
        <p:spPr>
          <a:xfrm>
            <a:off x="896916" y="57630"/>
            <a:ext cx="251752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sz="1400" b="1" dirty="0">
                <a:solidFill>
                  <a:srgbClr val="FFC000"/>
                </a:solidFill>
                <a:latin typeface="Calibri"/>
                <a:ea typeface="Calibri"/>
                <a:cs typeface="Calibri"/>
                <a:sym typeface="Calibri"/>
              </a:rPr>
              <a:t>Challenge design</a:t>
            </a:r>
            <a:endParaRPr dirty="0"/>
          </a:p>
        </p:txBody>
      </p:sp>
      <p:sp>
        <p:nvSpPr>
          <p:cNvPr id="3" name="Google Shape;118;p1">
            <a:extLst>
              <a:ext uri="{FF2B5EF4-FFF2-40B4-BE49-F238E27FC236}">
                <a16:creationId xmlns:a16="http://schemas.microsoft.com/office/drawing/2014/main" id="{7B6AAD25-B704-19F6-53CC-DB227AA2C3BD}"/>
              </a:ext>
            </a:extLst>
          </p:cNvPr>
          <p:cNvSpPr txBox="1"/>
          <p:nvPr/>
        </p:nvSpPr>
        <p:spPr>
          <a:xfrm>
            <a:off x="2454463" y="9199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Ética</a:t>
            </a:r>
            <a:endParaRPr dirty="0"/>
          </a:p>
        </p:txBody>
      </p:sp>
      <p:sp>
        <p:nvSpPr>
          <p:cNvPr id="4" name="Google Shape;119;p1">
            <a:extLst>
              <a:ext uri="{FF2B5EF4-FFF2-40B4-BE49-F238E27FC236}">
                <a16:creationId xmlns:a16="http://schemas.microsoft.com/office/drawing/2014/main" id="{FB453B07-2A0B-26F8-A690-94B522E1D78B}"/>
              </a:ext>
            </a:extLst>
          </p:cNvPr>
          <p:cNvSpPr txBox="1"/>
          <p:nvPr/>
        </p:nvSpPr>
        <p:spPr>
          <a:xfrm>
            <a:off x="4464185" y="91996"/>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a:solidFill>
                  <a:srgbClr val="7F7F7F"/>
                </a:solidFill>
                <a:latin typeface="Calibri"/>
                <a:ea typeface="Calibri"/>
                <a:cs typeface="Calibri"/>
                <a:sym typeface="Calibri"/>
              </a:rPr>
              <a:t>Ana X</a:t>
            </a:r>
            <a:endParaRPr sz="1100" dirty="0">
              <a:solidFill>
                <a:srgbClr val="7F7F7F"/>
              </a:solidFill>
              <a:latin typeface="Calibri"/>
              <a:ea typeface="Calibri"/>
              <a:cs typeface="Calibri"/>
              <a:sym typeface="Calibri"/>
            </a:endParaRPr>
          </a:p>
        </p:txBody>
      </p:sp>
      <p:sp>
        <p:nvSpPr>
          <p:cNvPr id="5" name="Google Shape;120;p1">
            <a:extLst>
              <a:ext uri="{FF2B5EF4-FFF2-40B4-BE49-F238E27FC236}">
                <a16:creationId xmlns:a16="http://schemas.microsoft.com/office/drawing/2014/main" id="{491D499D-FAB8-EF5F-327E-DE258F97C76B}"/>
              </a:ext>
            </a:extLst>
          </p:cNvPr>
          <p:cNvSpPr txBox="1"/>
          <p:nvPr/>
        </p:nvSpPr>
        <p:spPr>
          <a:xfrm>
            <a:off x="4464186" y="395300"/>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Implicaciones</a:t>
            </a:r>
            <a:r>
              <a:rPr lang="en-US" sz="1100" dirty="0">
                <a:solidFill>
                  <a:srgbClr val="7F7F7F"/>
                </a:solidFill>
                <a:latin typeface="Calibri"/>
                <a:ea typeface="Calibri"/>
                <a:cs typeface="Calibri"/>
                <a:sym typeface="Calibri"/>
              </a:rPr>
              <a:t> </a:t>
            </a:r>
            <a:r>
              <a:rPr lang="en-US" sz="1100" dirty="0" err="1">
                <a:solidFill>
                  <a:srgbClr val="7F7F7F"/>
                </a:solidFill>
                <a:latin typeface="Calibri"/>
                <a:ea typeface="Calibri"/>
                <a:cs typeface="Calibri"/>
                <a:sym typeface="Calibri"/>
              </a:rPr>
              <a:t>éticas</a:t>
            </a:r>
            <a:endParaRPr sz="1100" dirty="0">
              <a:solidFill>
                <a:srgbClr val="7F7F7F"/>
              </a:solidFill>
              <a:latin typeface="Calibri"/>
              <a:ea typeface="Calibri"/>
              <a:cs typeface="Calibri"/>
              <a:sym typeface="Calibri"/>
            </a:endParaRPr>
          </a:p>
        </p:txBody>
      </p:sp>
      <p:sp>
        <p:nvSpPr>
          <p:cNvPr id="6" name="Google Shape;125;p1">
            <a:extLst>
              <a:ext uri="{FF2B5EF4-FFF2-40B4-BE49-F238E27FC236}">
                <a16:creationId xmlns:a16="http://schemas.microsoft.com/office/drawing/2014/main" id="{E1946B54-80F1-A73C-C267-B72C6E4DD68A}"/>
              </a:ext>
            </a:extLst>
          </p:cNvPr>
          <p:cNvSpPr txBox="1"/>
          <p:nvPr/>
        </p:nvSpPr>
        <p:spPr>
          <a:xfrm>
            <a:off x="2451033" y="40001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Semestre </a:t>
            </a:r>
            <a:endParaRPr/>
          </a:p>
        </p:txBody>
      </p:sp>
      <p:pic>
        <p:nvPicPr>
          <p:cNvPr id="7" name="Google Shape;143;p1">
            <a:extLst>
              <a:ext uri="{FF2B5EF4-FFF2-40B4-BE49-F238E27FC236}">
                <a16:creationId xmlns:a16="http://schemas.microsoft.com/office/drawing/2014/main" id="{01188F90-141B-3281-7E41-65DD1402CB96}"/>
              </a:ext>
            </a:extLst>
          </p:cNvPr>
          <p:cNvPicPr preferRelativeResize="0"/>
          <p:nvPr/>
        </p:nvPicPr>
        <p:blipFill rotWithShape="1">
          <a:blip r:embed="rId11">
            <a:alphaModFix/>
          </a:blip>
          <a:srcRect t="1" r="15951" b="195"/>
          <a:stretch/>
        </p:blipFill>
        <p:spPr>
          <a:xfrm>
            <a:off x="294740" y="120143"/>
            <a:ext cx="432178" cy="449040"/>
          </a:xfrm>
          <a:prstGeom prst="ellipse">
            <a:avLst/>
          </a:prstGeom>
          <a:noFill/>
          <a:ln>
            <a:noFill/>
          </a:ln>
        </p:spPr>
      </p:pic>
      <p:sp>
        <p:nvSpPr>
          <p:cNvPr id="8" name="CuadroTexto 7">
            <a:extLst>
              <a:ext uri="{FF2B5EF4-FFF2-40B4-BE49-F238E27FC236}">
                <a16:creationId xmlns:a16="http://schemas.microsoft.com/office/drawing/2014/main" id="{3821B990-51B0-01CA-FA13-6EF88256D477}"/>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
          <p:cNvSpPr txBox="1"/>
          <p:nvPr/>
        </p:nvSpPr>
        <p:spPr>
          <a:xfrm>
            <a:off x="3885765" y="5429115"/>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7</a:t>
            </a:r>
            <a:endParaRPr/>
          </a:p>
        </p:txBody>
      </p:sp>
      <p:sp>
        <p:nvSpPr>
          <p:cNvPr id="202" name="Google Shape;202;p3"/>
          <p:cNvSpPr txBox="1"/>
          <p:nvPr/>
        </p:nvSpPr>
        <p:spPr>
          <a:xfrm>
            <a:off x="2343051" y="3200400"/>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2</a:t>
            </a:r>
            <a:endParaRPr/>
          </a:p>
        </p:txBody>
      </p:sp>
      <p:sp>
        <p:nvSpPr>
          <p:cNvPr id="203" name="Google Shape;203;p3"/>
          <p:cNvSpPr/>
          <p:nvPr/>
        </p:nvSpPr>
        <p:spPr>
          <a:xfrm>
            <a:off x="4527902" y="682302"/>
            <a:ext cx="127826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Logística</a:t>
            </a:r>
            <a:endParaRPr/>
          </a:p>
        </p:txBody>
      </p:sp>
      <p:sp>
        <p:nvSpPr>
          <p:cNvPr id="204" name="Google Shape;204;p3"/>
          <p:cNvSpPr/>
          <p:nvPr/>
        </p:nvSpPr>
        <p:spPr>
          <a:xfrm>
            <a:off x="6452522" y="682302"/>
            <a:ext cx="1499277"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Introducción en el grupo</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205" name="Google Shape;205;p3"/>
          <p:cNvSpPr/>
          <p:nvPr/>
        </p:nvSpPr>
        <p:spPr>
          <a:xfrm>
            <a:off x="305881" y="4031759"/>
            <a:ext cx="1388975" cy="282924"/>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Preparación del grupo</a:t>
            </a:r>
            <a:endParaRPr/>
          </a:p>
        </p:txBody>
      </p:sp>
      <p:sp>
        <p:nvSpPr>
          <p:cNvPr id="206" name="Google Shape;206;p3"/>
          <p:cNvSpPr/>
          <p:nvPr/>
        </p:nvSpPr>
        <p:spPr>
          <a:xfrm>
            <a:off x="304798" y="682302"/>
            <a:ext cx="1990429" cy="492657"/>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Objetivo de la estrategia</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207" name="Google Shape;207;p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208" name="Google Shape;208;p3"/>
          <p:cNvSpPr/>
          <p:nvPr/>
        </p:nvSpPr>
        <p:spPr>
          <a:xfrm>
            <a:off x="2874429" y="682302"/>
            <a:ext cx="1207966"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Contexto y personajes</a:t>
            </a:r>
            <a:endParaRPr sz="1400">
              <a:solidFill>
                <a:srgbClr val="00B0F0"/>
              </a:solidFill>
              <a:latin typeface="Calibri"/>
              <a:ea typeface="Calibri"/>
              <a:cs typeface="Calibri"/>
              <a:sym typeface="Calibri"/>
            </a:endParaRPr>
          </a:p>
        </p:txBody>
      </p:sp>
      <p:pic>
        <p:nvPicPr>
          <p:cNvPr id="209" name="Google Shape;209;p3"/>
          <p:cNvPicPr preferRelativeResize="0"/>
          <p:nvPr/>
        </p:nvPicPr>
        <p:blipFill rotWithShape="1">
          <a:blip r:embed="rId3">
            <a:alphaModFix/>
          </a:blip>
          <a:srcRect/>
          <a:stretch/>
        </p:blipFill>
        <p:spPr>
          <a:xfrm>
            <a:off x="2535381" y="756979"/>
            <a:ext cx="284020" cy="315579"/>
          </a:xfrm>
          <a:prstGeom prst="rect">
            <a:avLst/>
          </a:prstGeom>
          <a:noFill/>
          <a:ln>
            <a:noFill/>
          </a:ln>
        </p:spPr>
      </p:pic>
      <p:pic>
        <p:nvPicPr>
          <p:cNvPr id="210" name="Google Shape;210;p3"/>
          <p:cNvPicPr preferRelativeResize="0"/>
          <p:nvPr/>
        </p:nvPicPr>
        <p:blipFill rotWithShape="1">
          <a:blip r:embed="rId4">
            <a:alphaModFix/>
          </a:blip>
          <a:srcRect/>
          <a:stretch/>
        </p:blipFill>
        <p:spPr>
          <a:xfrm>
            <a:off x="8339575" y="733282"/>
            <a:ext cx="347225" cy="294386"/>
          </a:xfrm>
          <a:prstGeom prst="rect">
            <a:avLst/>
          </a:prstGeom>
          <a:noFill/>
          <a:ln>
            <a:noFill/>
          </a:ln>
        </p:spPr>
      </p:pic>
      <p:sp>
        <p:nvSpPr>
          <p:cNvPr id="211" name="Google Shape;211;p3"/>
          <p:cNvSpPr txBox="1"/>
          <p:nvPr/>
        </p:nvSpPr>
        <p:spPr>
          <a:xfrm>
            <a:off x="2324425" y="942073"/>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1</a:t>
            </a:r>
            <a:endParaRPr/>
          </a:p>
        </p:txBody>
      </p:sp>
      <p:sp>
        <p:nvSpPr>
          <p:cNvPr id="212" name="Google Shape;212;p3"/>
          <p:cNvSpPr txBox="1"/>
          <p:nvPr/>
        </p:nvSpPr>
        <p:spPr>
          <a:xfrm>
            <a:off x="1612610" y="544293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6</a:t>
            </a:r>
            <a:endParaRPr sz="5000" b="1">
              <a:solidFill>
                <a:srgbClr val="D8D8D8"/>
              </a:solidFill>
              <a:latin typeface="Calibri"/>
              <a:ea typeface="Calibri"/>
              <a:cs typeface="Calibri"/>
              <a:sym typeface="Calibri"/>
            </a:endParaRPr>
          </a:p>
        </p:txBody>
      </p:sp>
      <p:sp>
        <p:nvSpPr>
          <p:cNvPr id="213" name="Google Shape;213;p3"/>
          <p:cNvSpPr txBox="1"/>
          <p:nvPr/>
        </p:nvSpPr>
        <p:spPr>
          <a:xfrm>
            <a:off x="8279669" y="5429115"/>
            <a:ext cx="47927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9</a:t>
            </a:r>
            <a:endParaRPr/>
          </a:p>
        </p:txBody>
      </p:sp>
      <p:sp>
        <p:nvSpPr>
          <p:cNvPr id="214" name="Google Shape;214;p3"/>
          <p:cNvSpPr/>
          <p:nvPr/>
        </p:nvSpPr>
        <p:spPr>
          <a:xfrm>
            <a:off x="294740" y="1762152"/>
            <a:ext cx="1840707" cy="49366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Consideraciones generales</a:t>
            </a:r>
            <a:endParaRPr/>
          </a:p>
        </p:txBody>
      </p:sp>
      <p:sp>
        <p:nvSpPr>
          <p:cNvPr id="215" name="Google Shape;215;p3"/>
          <p:cNvSpPr txBox="1"/>
          <p:nvPr/>
        </p:nvSpPr>
        <p:spPr>
          <a:xfrm>
            <a:off x="5791200" y="3200400"/>
            <a:ext cx="50768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4</a:t>
            </a:r>
            <a:endParaRPr/>
          </a:p>
        </p:txBody>
      </p:sp>
      <p:pic>
        <p:nvPicPr>
          <p:cNvPr id="216" name="Google Shape;216;p3" descr="Resultado de imagen para idea icon"/>
          <p:cNvPicPr preferRelativeResize="0"/>
          <p:nvPr/>
        </p:nvPicPr>
        <p:blipFill rotWithShape="1">
          <a:blip r:embed="rId5">
            <a:alphaModFix/>
          </a:blip>
          <a:srcRect/>
          <a:stretch/>
        </p:blipFill>
        <p:spPr>
          <a:xfrm>
            <a:off x="2454463" y="1783777"/>
            <a:ext cx="364937" cy="364937"/>
          </a:xfrm>
          <a:prstGeom prst="rect">
            <a:avLst/>
          </a:prstGeom>
          <a:noFill/>
          <a:ln>
            <a:noFill/>
          </a:ln>
        </p:spPr>
      </p:pic>
      <p:pic>
        <p:nvPicPr>
          <p:cNvPr id="217" name="Google Shape;217;p3"/>
          <p:cNvPicPr preferRelativeResize="0"/>
          <p:nvPr/>
        </p:nvPicPr>
        <p:blipFill rotWithShape="1">
          <a:blip r:embed="rId6">
            <a:alphaModFix/>
          </a:blip>
          <a:srcRect/>
          <a:stretch/>
        </p:blipFill>
        <p:spPr>
          <a:xfrm>
            <a:off x="5943600" y="759679"/>
            <a:ext cx="348563" cy="306495"/>
          </a:xfrm>
          <a:prstGeom prst="rect">
            <a:avLst/>
          </a:prstGeom>
          <a:noFill/>
          <a:ln>
            <a:noFill/>
          </a:ln>
        </p:spPr>
      </p:pic>
      <p:pic>
        <p:nvPicPr>
          <p:cNvPr id="218" name="Google Shape;218;p3"/>
          <p:cNvPicPr preferRelativeResize="0"/>
          <p:nvPr/>
        </p:nvPicPr>
        <p:blipFill rotWithShape="1">
          <a:blip r:embed="rId7">
            <a:alphaModFix/>
          </a:blip>
          <a:srcRect/>
          <a:stretch/>
        </p:blipFill>
        <p:spPr>
          <a:xfrm>
            <a:off x="4082395" y="766540"/>
            <a:ext cx="365963" cy="292771"/>
          </a:xfrm>
          <a:prstGeom prst="rect">
            <a:avLst/>
          </a:prstGeom>
          <a:noFill/>
          <a:ln>
            <a:noFill/>
          </a:ln>
        </p:spPr>
      </p:pic>
      <p:sp>
        <p:nvSpPr>
          <p:cNvPr id="223" name="Google Shape;223;p3"/>
          <p:cNvSpPr txBox="1"/>
          <p:nvPr/>
        </p:nvSpPr>
        <p:spPr>
          <a:xfrm>
            <a:off x="8281986" y="3200400"/>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5</a:t>
            </a:r>
            <a:endParaRPr/>
          </a:p>
        </p:txBody>
      </p:sp>
      <p:sp>
        <p:nvSpPr>
          <p:cNvPr id="224" name="Google Shape;224;p3"/>
          <p:cNvSpPr txBox="1"/>
          <p:nvPr/>
        </p:nvSpPr>
        <p:spPr>
          <a:xfrm>
            <a:off x="4026911" y="3200400"/>
            <a:ext cx="45410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3</a:t>
            </a:r>
            <a:endParaRPr/>
          </a:p>
        </p:txBody>
      </p:sp>
      <p:sp>
        <p:nvSpPr>
          <p:cNvPr id="225" name="Google Shape;225;p3"/>
          <p:cNvSpPr/>
          <p:nvPr/>
        </p:nvSpPr>
        <p:spPr>
          <a:xfrm>
            <a:off x="1786088" y="4062174"/>
            <a:ext cx="250490" cy="272101"/>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sp>
        <p:nvSpPr>
          <p:cNvPr id="228" name="Google Shape;228;p3"/>
          <p:cNvSpPr/>
          <p:nvPr/>
        </p:nvSpPr>
        <p:spPr>
          <a:xfrm>
            <a:off x="4572000" y="4041019"/>
            <a:ext cx="1595443"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Reflexión final</a:t>
            </a:r>
            <a:endParaRPr/>
          </a:p>
        </p:txBody>
      </p:sp>
      <p:cxnSp>
        <p:nvCxnSpPr>
          <p:cNvPr id="229" name="Google Shape;229;p3"/>
          <p:cNvCxnSpPr/>
          <p:nvPr/>
        </p:nvCxnSpPr>
        <p:spPr>
          <a:xfrm>
            <a:off x="302420" y="1710154"/>
            <a:ext cx="2515985"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230" name="Google Shape;230;p3"/>
          <p:cNvCxnSpPr/>
          <p:nvPr/>
        </p:nvCxnSpPr>
        <p:spPr>
          <a:xfrm>
            <a:off x="302420" y="4038600"/>
            <a:ext cx="8446466" cy="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231" name="Google Shape;231;p3"/>
          <p:cNvCxnSpPr/>
          <p:nvPr/>
        </p:nvCxnSpPr>
        <p:spPr>
          <a:xfrm flipH="1">
            <a:off x="2859648" y="683234"/>
            <a:ext cx="2471" cy="337894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232" name="Google Shape;232;p3"/>
          <p:cNvCxnSpPr>
            <a:endCxn id="207" idx="2"/>
          </p:cNvCxnSpPr>
          <p:nvPr/>
        </p:nvCxnSpPr>
        <p:spPr>
          <a:xfrm>
            <a:off x="4476743" y="683267"/>
            <a:ext cx="50100" cy="5469000"/>
          </a:xfrm>
          <a:prstGeom prst="straightConnector1">
            <a:avLst/>
          </a:prstGeom>
          <a:solidFill>
            <a:schemeClr val="lt1"/>
          </a:solidFill>
          <a:ln w="15875" cap="flat" cmpd="sng">
            <a:solidFill>
              <a:srgbClr val="7F7F7F"/>
            </a:solidFill>
            <a:prstDash val="dot"/>
            <a:round/>
            <a:headEnd type="none" w="sm" len="sm"/>
            <a:tailEnd type="none" w="sm" len="sm"/>
          </a:ln>
        </p:spPr>
      </p:cxnSp>
      <p:cxnSp>
        <p:nvCxnSpPr>
          <p:cNvPr id="233" name="Google Shape;233;p3"/>
          <p:cNvCxnSpPr/>
          <p:nvPr/>
        </p:nvCxnSpPr>
        <p:spPr>
          <a:xfrm flipH="1">
            <a:off x="6294121" y="683234"/>
            <a:ext cx="2366" cy="5454231"/>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234" name="Google Shape;234;p3"/>
          <p:cNvSpPr/>
          <p:nvPr/>
        </p:nvSpPr>
        <p:spPr>
          <a:xfrm>
            <a:off x="2191879" y="4041019"/>
            <a:ext cx="1595443"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Representación</a:t>
            </a:r>
            <a:endParaRPr/>
          </a:p>
        </p:txBody>
      </p:sp>
      <p:pic>
        <p:nvPicPr>
          <p:cNvPr id="235" name="Google Shape;235;p3"/>
          <p:cNvPicPr preferRelativeResize="0"/>
          <p:nvPr/>
        </p:nvPicPr>
        <p:blipFill rotWithShape="1">
          <a:blip r:embed="rId8">
            <a:alphaModFix/>
          </a:blip>
          <a:srcRect/>
          <a:stretch/>
        </p:blipFill>
        <p:spPr>
          <a:xfrm>
            <a:off x="4153120" y="4084779"/>
            <a:ext cx="309115" cy="287912"/>
          </a:xfrm>
          <a:prstGeom prst="rect">
            <a:avLst/>
          </a:prstGeom>
          <a:noFill/>
          <a:ln>
            <a:noFill/>
          </a:ln>
        </p:spPr>
      </p:pic>
      <p:sp>
        <p:nvSpPr>
          <p:cNvPr id="236" name="Google Shape;236;p3"/>
          <p:cNvSpPr/>
          <p:nvPr/>
        </p:nvSpPr>
        <p:spPr>
          <a:xfrm>
            <a:off x="6917744" y="4041019"/>
            <a:ext cx="1457105" cy="35437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a:solidFill>
                  <a:srgbClr val="00B0F0"/>
                </a:solidFill>
                <a:latin typeface="Calibri"/>
                <a:ea typeface="Calibri"/>
                <a:cs typeface="Calibri"/>
                <a:sym typeface="Calibri"/>
              </a:rPr>
              <a:t>Evaluación</a:t>
            </a:r>
            <a:endParaRPr/>
          </a:p>
        </p:txBody>
      </p:sp>
      <p:sp>
        <p:nvSpPr>
          <p:cNvPr id="237" name="Google Shape;237;p3"/>
          <p:cNvSpPr txBox="1"/>
          <p:nvPr/>
        </p:nvSpPr>
        <p:spPr>
          <a:xfrm>
            <a:off x="5804397" y="5429115"/>
            <a:ext cx="494490"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000" b="1">
                <a:solidFill>
                  <a:srgbClr val="D8D8D8"/>
                </a:solidFill>
                <a:latin typeface="Calibri"/>
                <a:ea typeface="Calibri"/>
                <a:cs typeface="Calibri"/>
                <a:sym typeface="Calibri"/>
              </a:rPr>
              <a:t>8</a:t>
            </a:r>
            <a:endParaRPr/>
          </a:p>
        </p:txBody>
      </p:sp>
      <p:pic>
        <p:nvPicPr>
          <p:cNvPr id="238" name="Google Shape;238;p3"/>
          <p:cNvPicPr preferRelativeResize="0"/>
          <p:nvPr/>
        </p:nvPicPr>
        <p:blipFill rotWithShape="1">
          <a:blip r:embed="rId9">
            <a:alphaModFix/>
          </a:blip>
          <a:srcRect/>
          <a:stretch/>
        </p:blipFill>
        <p:spPr>
          <a:xfrm>
            <a:off x="8313736" y="4095478"/>
            <a:ext cx="373064" cy="227984"/>
          </a:xfrm>
          <a:prstGeom prst="rect">
            <a:avLst/>
          </a:prstGeom>
          <a:noFill/>
          <a:ln>
            <a:noFill/>
          </a:ln>
        </p:spPr>
      </p:pic>
      <p:pic>
        <p:nvPicPr>
          <p:cNvPr id="239" name="Google Shape;239;p3" descr="https://www.awwstamp.com/assets/landing-page/iconmonstr-magic-icon-876244698d1034b9a8a3827791fd171c.png"/>
          <p:cNvPicPr preferRelativeResize="0"/>
          <p:nvPr/>
        </p:nvPicPr>
        <p:blipFill rotWithShape="1">
          <a:blip r:embed="rId10">
            <a:alphaModFix/>
          </a:blip>
          <a:srcRect/>
          <a:stretch/>
        </p:blipFill>
        <p:spPr>
          <a:xfrm>
            <a:off x="5932880" y="4055445"/>
            <a:ext cx="325525" cy="325525"/>
          </a:xfrm>
          <a:prstGeom prst="rect">
            <a:avLst/>
          </a:prstGeom>
          <a:noFill/>
          <a:ln>
            <a:noFill/>
          </a:ln>
        </p:spPr>
      </p:pic>
      <p:cxnSp>
        <p:nvCxnSpPr>
          <p:cNvPr id="240" name="Google Shape;240;p3"/>
          <p:cNvCxnSpPr/>
          <p:nvPr/>
        </p:nvCxnSpPr>
        <p:spPr>
          <a:xfrm>
            <a:off x="2091911" y="4033604"/>
            <a:ext cx="1" cy="2093227"/>
          </a:xfrm>
          <a:prstGeom prst="straightConnector1">
            <a:avLst/>
          </a:prstGeom>
          <a:solidFill>
            <a:schemeClr val="lt1"/>
          </a:solidFill>
          <a:ln w="15875" cap="flat" cmpd="sng">
            <a:solidFill>
              <a:srgbClr val="7F7F7F"/>
            </a:solidFill>
            <a:prstDash val="dot"/>
            <a:round/>
            <a:headEnd type="none" w="sm" len="sm"/>
            <a:tailEnd type="none" w="sm" len="sm"/>
          </a:ln>
        </p:spPr>
      </p:cxnSp>
      <p:sp>
        <p:nvSpPr>
          <p:cNvPr id="2" name="Google Shape;117;p1">
            <a:extLst>
              <a:ext uri="{FF2B5EF4-FFF2-40B4-BE49-F238E27FC236}">
                <a16:creationId xmlns:a16="http://schemas.microsoft.com/office/drawing/2014/main" id="{AEA31EA4-478E-CA07-8877-A7E1D051D3FE}"/>
              </a:ext>
            </a:extLst>
          </p:cNvPr>
          <p:cNvSpPr txBox="1"/>
          <p:nvPr/>
        </p:nvSpPr>
        <p:spPr>
          <a:xfrm>
            <a:off x="896916" y="57630"/>
            <a:ext cx="251752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dirty="0">
                <a:solidFill>
                  <a:srgbClr val="0071C2"/>
                </a:solidFill>
                <a:latin typeface="Calibri"/>
                <a:ea typeface="Calibri"/>
                <a:cs typeface="Calibri"/>
                <a:sym typeface="Calibri"/>
              </a:rPr>
              <a:t>Canvas de </a:t>
            </a:r>
            <a:r>
              <a:rPr lang="en-US" sz="1400" dirty="0" err="1">
                <a:solidFill>
                  <a:srgbClr val="0071C2"/>
                </a:solidFill>
                <a:latin typeface="Calibri"/>
                <a:ea typeface="Calibri"/>
                <a:cs typeface="Calibri"/>
                <a:sym typeface="Calibri"/>
              </a:rPr>
              <a:t>diseño</a:t>
            </a:r>
            <a:r>
              <a:rPr lang="en-US" sz="1400" dirty="0">
                <a:solidFill>
                  <a:srgbClr val="0071C2"/>
                </a:solidFill>
                <a:latin typeface="Calibri"/>
                <a:ea typeface="Calibri"/>
                <a:cs typeface="Calibri"/>
                <a:sym typeface="Calibri"/>
              </a:rPr>
              <a:t> </a:t>
            </a:r>
            <a:endParaRPr dirty="0"/>
          </a:p>
          <a:p>
            <a:pPr marL="0" marR="0" lvl="0" indent="0" algn="l" rtl="0">
              <a:spcBef>
                <a:spcPts val="0"/>
              </a:spcBef>
              <a:spcAft>
                <a:spcPts val="0"/>
              </a:spcAft>
              <a:buNone/>
            </a:pPr>
            <a:r>
              <a:rPr lang="en-US" sz="1400" b="1" dirty="0">
                <a:solidFill>
                  <a:srgbClr val="FFC000"/>
                </a:solidFill>
                <a:latin typeface="Calibri"/>
                <a:ea typeface="Calibri"/>
                <a:cs typeface="Calibri"/>
                <a:sym typeface="Calibri"/>
              </a:rPr>
              <a:t>Challenge design</a:t>
            </a:r>
            <a:endParaRPr dirty="0"/>
          </a:p>
        </p:txBody>
      </p:sp>
      <p:sp>
        <p:nvSpPr>
          <p:cNvPr id="3" name="Google Shape;118;p1">
            <a:extLst>
              <a:ext uri="{FF2B5EF4-FFF2-40B4-BE49-F238E27FC236}">
                <a16:creationId xmlns:a16="http://schemas.microsoft.com/office/drawing/2014/main" id="{93481E28-B834-F98C-A42C-3D75B79F57FD}"/>
              </a:ext>
            </a:extLst>
          </p:cNvPr>
          <p:cNvSpPr txBox="1"/>
          <p:nvPr/>
        </p:nvSpPr>
        <p:spPr>
          <a:xfrm>
            <a:off x="2454463" y="9199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Nombre UDF </a:t>
            </a:r>
            <a:endParaRPr/>
          </a:p>
        </p:txBody>
      </p:sp>
      <p:sp>
        <p:nvSpPr>
          <p:cNvPr id="4" name="Google Shape;119;p1">
            <a:extLst>
              <a:ext uri="{FF2B5EF4-FFF2-40B4-BE49-F238E27FC236}">
                <a16:creationId xmlns:a16="http://schemas.microsoft.com/office/drawing/2014/main" id="{507401F0-0D78-5983-5CC2-80F2D1028174}"/>
              </a:ext>
            </a:extLst>
          </p:cNvPr>
          <p:cNvSpPr txBox="1"/>
          <p:nvPr/>
        </p:nvSpPr>
        <p:spPr>
          <a:xfrm>
            <a:off x="4464185" y="91996"/>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rgbClr val="7F7F7F"/>
                </a:solidFill>
                <a:latin typeface="Calibri"/>
                <a:ea typeface="Calibri"/>
                <a:cs typeface="Calibri"/>
                <a:sym typeface="Calibri"/>
              </a:rPr>
              <a:t>Nombre</a:t>
            </a:r>
            <a:r>
              <a:rPr lang="en-US" sz="1100" dirty="0">
                <a:solidFill>
                  <a:srgbClr val="7F7F7F"/>
                </a:solidFill>
                <a:latin typeface="Calibri"/>
                <a:ea typeface="Calibri"/>
                <a:cs typeface="Calibri"/>
                <a:sym typeface="Calibri"/>
              </a:rPr>
              <a:t> del </a:t>
            </a:r>
            <a:r>
              <a:rPr lang="en-US" sz="1100" dirty="0" err="1">
                <a:solidFill>
                  <a:srgbClr val="7F7F7F"/>
                </a:solidFill>
                <a:latin typeface="Calibri"/>
                <a:ea typeface="Calibri"/>
                <a:cs typeface="Calibri"/>
                <a:sym typeface="Calibri"/>
              </a:rPr>
              <a:t>docente</a:t>
            </a:r>
            <a:endParaRPr sz="1100" dirty="0">
              <a:solidFill>
                <a:srgbClr val="7F7F7F"/>
              </a:solidFill>
              <a:latin typeface="Calibri"/>
              <a:ea typeface="Calibri"/>
              <a:cs typeface="Calibri"/>
              <a:sym typeface="Calibri"/>
            </a:endParaRPr>
          </a:p>
        </p:txBody>
      </p:sp>
      <p:sp>
        <p:nvSpPr>
          <p:cNvPr id="5" name="Google Shape;120;p1">
            <a:extLst>
              <a:ext uri="{FF2B5EF4-FFF2-40B4-BE49-F238E27FC236}">
                <a16:creationId xmlns:a16="http://schemas.microsoft.com/office/drawing/2014/main" id="{8BA5A5C2-B78F-82BD-C088-F58B62A60CFA}"/>
              </a:ext>
            </a:extLst>
          </p:cNvPr>
          <p:cNvSpPr txBox="1"/>
          <p:nvPr/>
        </p:nvSpPr>
        <p:spPr>
          <a:xfrm>
            <a:off x="4464186" y="395300"/>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Nombre del problema o necesidad de innovación</a:t>
            </a:r>
            <a:endParaRPr sz="1100">
              <a:solidFill>
                <a:srgbClr val="7F7F7F"/>
              </a:solidFill>
              <a:latin typeface="Calibri"/>
              <a:ea typeface="Calibri"/>
              <a:cs typeface="Calibri"/>
              <a:sym typeface="Calibri"/>
            </a:endParaRPr>
          </a:p>
        </p:txBody>
      </p:sp>
      <p:sp>
        <p:nvSpPr>
          <p:cNvPr id="6" name="Google Shape;125;p1">
            <a:extLst>
              <a:ext uri="{FF2B5EF4-FFF2-40B4-BE49-F238E27FC236}">
                <a16:creationId xmlns:a16="http://schemas.microsoft.com/office/drawing/2014/main" id="{925C62FE-6C22-99A8-06D0-0ECF384B4B9A}"/>
              </a:ext>
            </a:extLst>
          </p:cNvPr>
          <p:cNvSpPr txBox="1"/>
          <p:nvPr/>
        </p:nvSpPr>
        <p:spPr>
          <a:xfrm>
            <a:off x="2451033" y="400012"/>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a:solidFill>
                  <a:srgbClr val="7F7F7F"/>
                </a:solidFill>
                <a:latin typeface="Calibri"/>
                <a:ea typeface="Calibri"/>
                <a:cs typeface="Calibri"/>
                <a:sym typeface="Calibri"/>
              </a:rPr>
              <a:t>Semestre </a:t>
            </a:r>
            <a:endParaRPr/>
          </a:p>
        </p:txBody>
      </p:sp>
      <p:pic>
        <p:nvPicPr>
          <p:cNvPr id="7" name="Google Shape;143;p1">
            <a:extLst>
              <a:ext uri="{FF2B5EF4-FFF2-40B4-BE49-F238E27FC236}">
                <a16:creationId xmlns:a16="http://schemas.microsoft.com/office/drawing/2014/main" id="{C47A4833-4909-79A4-D0E8-B1672ED9C453}"/>
              </a:ext>
            </a:extLst>
          </p:cNvPr>
          <p:cNvPicPr preferRelativeResize="0"/>
          <p:nvPr/>
        </p:nvPicPr>
        <p:blipFill rotWithShape="1">
          <a:blip r:embed="rId11">
            <a:alphaModFix/>
          </a:blip>
          <a:srcRect t="1" r="15951" b="195"/>
          <a:stretch/>
        </p:blipFill>
        <p:spPr>
          <a:xfrm>
            <a:off x="294740" y="120143"/>
            <a:ext cx="432178" cy="449040"/>
          </a:xfrm>
          <a:prstGeom prst="ellipse">
            <a:avLst/>
          </a:prstGeom>
          <a:noFill/>
          <a:ln>
            <a:noFill/>
          </a:ln>
        </p:spPr>
      </p:pic>
      <p:sp>
        <p:nvSpPr>
          <p:cNvPr id="8" name="CuadroTexto 7">
            <a:extLst>
              <a:ext uri="{FF2B5EF4-FFF2-40B4-BE49-F238E27FC236}">
                <a16:creationId xmlns:a16="http://schemas.microsoft.com/office/drawing/2014/main" id="{7383C298-AAB6-22BD-FC4D-1AD2451E58E0}"/>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3" ma:contentTypeDescription="Crear nuevo documento." ma:contentTypeScope="" ma:versionID="eb8dc277ed6129e70b5564fdf81e96b3">
  <xsd:schema xmlns:xsd="http://www.w3.org/2001/XMLSchema" xmlns:xs="http://www.w3.org/2001/XMLSchema" xmlns:p="http://schemas.microsoft.com/office/2006/metadata/properties" xmlns:ns1="http://schemas.microsoft.com/sharepoint/v3" xmlns:ns2="2adb2dab-6459-403f-93cd-06ef94292f78" targetNamespace="http://schemas.microsoft.com/office/2006/metadata/properties" ma:root="true" ma:fieldsID="dbb485f804fdf8c69163a380a86c8c2b" ns1:_="" ns2:_="">
    <xsd:import namespace="http://schemas.microsoft.com/sharepoint/v3"/>
    <xsd:import namespace="2adb2dab-6459-403f-93cd-06ef94292f7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db2dab-6459-403f-93cd-06ef94292f7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5548B-6B56-4FDF-A47E-AEB23D8100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b2dab-6459-403f-93cd-06ef94292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6E8B0E-6A98-4086-8923-FC065775A913}">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C613D353-34F5-4EAE-BD71-4FB0A4C155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TotalTime>
  <Words>1094</Words>
  <Application>Microsoft Office PowerPoint</Application>
  <PresentationFormat>On-screen Show (4:3)</PresentationFormat>
  <Paragraphs>156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Laura Patricia Zepeda Orantes</cp:lastModifiedBy>
  <cp:revision>6</cp:revision>
  <dcterms:created xsi:type="dcterms:W3CDTF">2013-01-06T22:45:06Z</dcterms:created>
  <dcterms:modified xsi:type="dcterms:W3CDTF">2024-04-16T17:56:56Z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