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ica Santana F." initials="" lastIdx="2" clrIdx="0"/>
  <p:cmAuthor id="1" name="Laura Patricia Zepeda Orante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98802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892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" name="Shape 1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4;p1">
            <a:extLst>
              <a:ext uri="{FF2B5EF4-FFF2-40B4-BE49-F238E27FC236}">
                <a16:creationId xmlns:a16="http://schemas.microsoft.com/office/drawing/2014/main" id="{948317DA-74B5-A749-F434-977377B654CC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Google Shape;15;p1">
            <a:extLst>
              <a:ext uri="{FF2B5EF4-FFF2-40B4-BE49-F238E27FC236}">
                <a16:creationId xmlns:a16="http://schemas.microsoft.com/office/drawing/2014/main" id="{99588FFF-CC7C-F2D0-C006-F209A2D16981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;p1">
            <a:extLst>
              <a:ext uri="{FF2B5EF4-FFF2-40B4-BE49-F238E27FC236}">
                <a16:creationId xmlns:a16="http://schemas.microsoft.com/office/drawing/2014/main" id="{5CD2E516-7D5D-581A-B3C1-FA32F7B06D8D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7;p1">
            <a:extLst>
              <a:ext uri="{FF2B5EF4-FFF2-40B4-BE49-F238E27FC236}">
                <a16:creationId xmlns:a16="http://schemas.microsoft.com/office/drawing/2014/main" id="{0F000F64-5ABE-0DDF-4DFE-4CEF83373ABD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Google Shape;22;p1">
            <a:extLst>
              <a:ext uri="{FF2B5EF4-FFF2-40B4-BE49-F238E27FC236}">
                <a16:creationId xmlns:a16="http://schemas.microsoft.com/office/drawing/2014/main" id="{362C5086-413D-1911-518C-147E5D3D9D21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23;p1">
            <a:extLst>
              <a:ext uri="{FF2B5EF4-FFF2-40B4-BE49-F238E27FC236}">
                <a16:creationId xmlns:a16="http://schemas.microsoft.com/office/drawing/2014/main" id="{2F1501B5-5FB0-4544-5816-CD75F55813C0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61C327BE-26C4-021F-18B6-BA9999BF604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65967100-FE85-D44C-378D-00F3AEFFF9F8}"/>
              </a:ext>
            </a:extLst>
          </p:cNvPr>
          <p:cNvSpPr/>
          <p:nvPr userDrawn="1"/>
        </p:nvSpPr>
        <p:spPr>
          <a:xfrm>
            <a:off x="2572801" y="6237391"/>
            <a:ext cx="64854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Aprendizaje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Basado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Fenómenos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15" name="Imagen 14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E215BF5B-80A1-8003-7C08-D61448A8912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1ACE743-8DA6-DFC9-2063-997DB7E6F825}"/>
              </a:ext>
            </a:extLst>
          </p:cNvPr>
          <p:cNvSpPr txBox="1"/>
          <p:nvPr userDrawn="1"/>
        </p:nvSpPr>
        <p:spPr>
          <a:xfrm>
            <a:off x="2572801" y="65572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6843615" y="664125"/>
            <a:ext cx="2104866" cy="5314266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Alcance de los fenómenos</a:t>
            </a: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4.1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¿Cuántos fenómenos tenemos en total? </a:t>
            </a: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4.2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lang="es-MX" sz="900" dirty="0">
                <a:solidFill>
                  <a:schemeClr val="dk1"/>
                </a:solidFill>
              </a:rPr>
              <a:t>Alguno de estos 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fenómenos </a:t>
            </a:r>
            <a:r>
              <a:rPr lang="es-MX" sz="900" dirty="0">
                <a:solidFill>
                  <a:schemeClr val="dk1"/>
                </a:solidFill>
              </a:rPr>
              <a:t> puede englobar 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más de un</a:t>
            </a:r>
            <a:r>
              <a:rPr lang="es-MX" sz="900" dirty="0">
                <a:solidFill>
                  <a:schemeClr val="dk1"/>
                </a:solidFill>
              </a:rPr>
              <a:t> concepto, tema o subtema definidos en el punto #2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 </a:t>
            </a: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4.3 Utiliza la rúbrica para valorar fenómenos que te permitirá   identificar si los fenómenos son apropiados. </a:t>
            </a: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4.4 Haz tu selección final de los fenómenos </a:t>
            </a:r>
          </a:p>
        </p:txBody>
      </p:sp>
      <p:sp>
        <p:nvSpPr>
          <p:cNvPr id="89" name="Shape 89"/>
          <p:cNvSpPr/>
          <p:nvPr/>
        </p:nvSpPr>
        <p:spPr>
          <a:xfrm>
            <a:off x="2001666" y="3246368"/>
            <a:ext cx="4842140" cy="272847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dirty="0">
                <a:solidFill>
                  <a:srgbClr val="00B0F0"/>
                </a:solidFill>
              </a:rPr>
              <a:t>Contexto mundo real – Fenómenos potenciales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s-MX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997690" y="664125"/>
            <a:ext cx="4845925" cy="2582243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Contenido académico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1" name="Shape 91"/>
          <p:cNvSpPr/>
          <p:nvPr/>
        </p:nvSpPr>
        <p:spPr>
          <a:xfrm>
            <a:off x="2070666" y="953471"/>
            <a:ext cx="4326947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>
                <a:solidFill>
                  <a:schemeClr val="dk1"/>
                </a:solidFill>
              </a:rPr>
              <a:t>2.1 Selecciona el tema o temas en donde deseas aplicar la estrategia de fenómenos. </a:t>
            </a: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>
                <a:solidFill>
                  <a:schemeClr val="dk1"/>
                </a:solidFill>
              </a:rPr>
              <a:t>2.2  Enlista los contenidos o conceptos que se abordan en el tema o temas que has definido.</a:t>
            </a:r>
          </a:p>
        </p:txBody>
      </p:sp>
      <p:sp>
        <p:nvSpPr>
          <p:cNvPr id="92" name="Shape 92"/>
          <p:cNvSpPr/>
          <p:nvPr/>
        </p:nvSpPr>
        <p:spPr>
          <a:xfrm>
            <a:off x="157025" y="664125"/>
            <a:ext cx="1853981" cy="5314267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</a:p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académico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8282" y="757391"/>
            <a:ext cx="282822" cy="3143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178880" y="1206900"/>
            <a:ext cx="1778204" cy="10618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1.1 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Describir el o los objetivos del curso. </a:t>
            </a: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1.2 ¿</a:t>
            </a:r>
            <a:r>
              <a:rPr lang="es-MX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Qué competencias esperamos reforzar o desarrollar</a:t>
            </a:r>
            <a:r>
              <a:rPr lang="es-MX" sz="900" dirty="0">
                <a:solidFill>
                  <a:schemeClr val="dk1"/>
                </a:solidFill>
              </a:rPr>
              <a:t>?</a:t>
            </a:r>
          </a:p>
        </p:txBody>
      </p:sp>
      <p:sp>
        <p:nvSpPr>
          <p:cNvPr id="101" name="Shape 101"/>
          <p:cNvSpPr/>
          <p:nvPr/>
        </p:nvSpPr>
        <p:spPr>
          <a:xfrm>
            <a:off x="2015950" y="3802975"/>
            <a:ext cx="4773000" cy="60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777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3. Enlista los posibles fenómenos que se pueden asociar con los contenidos académicos del punto #2. Se recomienda enlistar aquellos fenómenos de carácter holístico e integrador.</a:t>
            </a:r>
          </a:p>
          <a:p>
            <a:pPr marL="0" marR="0" lvl="0" indent="-15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777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marL="0" marR="0" lvl="0" indent="-15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777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Ejemplos de fenómenos: 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s-MX" sz="900" dirty="0">
                <a:solidFill>
                  <a:schemeClr val="dk1"/>
                </a:solidFill>
              </a:rPr>
              <a:t>Elecciones presidenciales 2018.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s-MX" sz="900" dirty="0">
                <a:solidFill>
                  <a:schemeClr val="dk1"/>
                </a:solidFill>
              </a:rPr>
              <a:t>Los “</a:t>
            </a:r>
            <a:r>
              <a:rPr lang="es-MX" sz="900" dirty="0" err="1">
                <a:solidFill>
                  <a:schemeClr val="dk1"/>
                </a:solidFill>
              </a:rPr>
              <a:t>Dreamers</a:t>
            </a:r>
            <a:r>
              <a:rPr lang="es-MX" sz="900" dirty="0">
                <a:solidFill>
                  <a:schemeClr val="dk1"/>
                </a:solidFill>
              </a:rPr>
              <a:t>” en Estados Unidos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s-MX" sz="900" dirty="0">
                <a:solidFill>
                  <a:schemeClr val="dk1"/>
                </a:solidFill>
              </a:rPr>
              <a:t>Redes Sociales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 l="15625" t="18748" r="15625" b="15625"/>
          <a:stretch/>
        </p:blipFill>
        <p:spPr>
          <a:xfrm>
            <a:off x="62373" y="91529"/>
            <a:ext cx="538910" cy="514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24637" y="684339"/>
            <a:ext cx="495662" cy="49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84978" y="742010"/>
            <a:ext cx="329704" cy="329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433898" y="3304548"/>
            <a:ext cx="355052" cy="35505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/>
          <p:cNvSpPr txBox="1"/>
          <p:nvPr/>
        </p:nvSpPr>
        <p:spPr>
          <a:xfrm>
            <a:off x="689242" y="32677"/>
            <a:ext cx="191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100" b="1" dirty="0">
                <a:solidFill>
                  <a:srgbClr val="FFC000"/>
                </a:solidFill>
              </a:rPr>
              <a:t>Aprendizaje </a:t>
            </a:r>
            <a:r>
              <a:rPr lang="en-US" sz="1100" b="1" dirty="0" err="1">
                <a:solidFill>
                  <a:srgbClr val="FFC000"/>
                </a:solidFill>
              </a:rPr>
              <a:t>basado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br>
              <a:rPr lang="en-US" sz="1100" b="1" dirty="0">
                <a:solidFill>
                  <a:srgbClr val="FFC000"/>
                </a:solidFill>
              </a:rPr>
            </a:br>
            <a:r>
              <a:rPr lang="en-US" sz="1100" b="1" dirty="0" err="1">
                <a:solidFill>
                  <a:srgbClr val="FFC000"/>
                </a:solidFill>
              </a:rPr>
              <a:t>en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r>
              <a:rPr lang="en-US" sz="1100" b="1" dirty="0" err="1">
                <a:solidFill>
                  <a:srgbClr val="FFC000"/>
                </a:solidFill>
              </a:rPr>
              <a:t>fenómenos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991" y="31601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24713" y="316012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2036" y="5207108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94131" y="2413684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94131" y="5207232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91037" y="5207108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83003B-FCFB-AE8E-079F-7B05B01D636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47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Shape 122"/>
          <p:cNvGrpSpPr/>
          <p:nvPr/>
        </p:nvGrpSpPr>
        <p:grpSpPr>
          <a:xfrm>
            <a:off x="600273" y="1639863"/>
            <a:ext cx="3866912" cy="4244331"/>
            <a:chOff x="3895842" y="388702"/>
            <a:chExt cx="3866912" cy="4244331"/>
          </a:xfrm>
        </p:grpSpPr>
        <p:sp>
          <p:nvSpPr>
            <p:cNvPr id="123" name="Shape 123"/>
            <p:cNvSpPr/>
            <p:nvPr/>
          </p:nvSpPr>
          <p:spPr>
            <a:xfrm>
              <a:off x="4862246" y="1672932"/>
              <a:ext cx="1934106" cy="1549604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5145489" y="1899866"/>
              <a:ext cx="1367620" cy="10957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975" tIns="6975" rIns="6975" bIns="6975" anchor="ctr" anchorCtr="0">
              <a:noAutofit/>
            </a:bodyPr>
            <a:lstStyle/>
            <a:p>
              <a:pPr marL="0" marR="0" lvl="0" indent="-17462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25000"/>
                <a:buFont typeface="Calibri"/>
                <a:buNone/>
              </a:pPr>
              <a:r>
                <a:rPr lang="es-MX" sz="1100" b="1" i="0" u="none" strike="noStrike" cap="none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Fenómeno(s)</a:t>
              </a:r>
            </a:p>
            <a:p>
              <a:pPr marL="0" marR="0" lvl="0" indent="-14287" algn="ctr" rtl="0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262626"/>
                </a:buClr>
                <a:buSzPct val="25000"/>
                <a:buFont typeface="Arial"/>
                <a:buNone/>
              </a:pPr>
              <a:r>
                <a:rPr lang="es-MX" sz="900">
                  <a:solidFill>
                    <a:srgbClr val="262626"/>
                  </a:solidFill>
                </a:rPr>
                <a:t>Enlistar los </a:t>
              </a:r>
              <a:r>
                <a:rPr lang="es-MX" sz="900" b="0" i="0" u="none" strike="noStrike" cap="none">
                  <a:solidFill>
                    <a:srgbClr val="262626"/>
                  </a:solidFill>
                  <a:latin typeface="Arial"/>
                  <a:ea typeface="Arial"/>
                  <a:cs typeface="Arial"/>
                  <a:sym typeface="Arial"/>
                </a:rPr>
                <a:t> posibles fenómenos que se pueden asociar  con los contenidos académicos. Pensar en fenómenos holísticos e integradores.</a:t>
              </a:r>
            </a:p>
            <a:p>
              <a:pPr marL="0" marR="0" lvl="0" indent="-44450" algn="ctr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7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 rot="-5400000">
              <a:off x="5555154" y="1388389"/>
              <a:ext cx="548288" cy="207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 txBox="1"/>
            <p:nvPr/>
          </p:nvSpPr>
          <p:spPr>
            <a:xfrm rot="-5400000">
              <a:off x="5815592" y="1385081"/>
              <a:ext cx="27414" cy="274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5415019" y="388714"/>
              <a:ext cx="770700" cy="7359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5536360" y="388702"/>
              <a:ext cx="585877" cy="60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lvl="0" algn="ctr" rtl="0">
                <a:lnSpc>
                  <a:spcPct val="90000"/>
                </a:lnSpc>
                <a:spcBef>
                  <a:spcPts val="0"/>
                </a:spcBef>
                <a:buClr>
                  <a:srgbClr val="262626"/>
                </a:buClr>
                <a:buSzPct val="45454"/>
                <a:buFont typeface="Calibri"/>
                <a:buNone/>
              </a:pPr>
              <a:r>
                <a:rPr lang="es-MX" sz="11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Concepto</a:t>
              </a:r>
              <a:r>
                <a:rPr lang="es-MX" sz="1100">
                  <a:solidFill>
                    <a:schemeClr val="dk1"/>
                  </a:solidFill>
                </a:rPr>
                <a:t> o tema</a:t>
              </a:r>
            </a:p>
          </p:txBody>
        </p:sp>
        <p:sp>
          <p:nvSpPr>
            <p:cNvPr id="129" name="Shape 129"/>
            <p:cNvSpPr/>
            <p:nvPr/>
          </p:nvSpPr>
          <p:spPr>
            <a:xfrm rot="-1800000">
              <a:off x="6585069" y="1876876"/>
              <a:ext cx="429950" cy="207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 rot="-1800000">
              <a:off x="6789295" y="1876525"/>
              <a:ext cx="21497" cy="214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6934197" y="1139533"/>
              <a:ext cx="828557" cy="862207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7055538" y="1265800"/>
              <a:ext cx="585877" cy="60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lvl="0" algn="ctr" rtl="0">
                <a:lnSpc>
                  <a:spcPct val="90000"/>
                </a:lnSpc>
                <a:spcBef>
                  <a:spcPts val="0"/>
                </a:spcBef>
                <a:buClr>
                  <a:srgbClr val="262626"/>
                </a:buClr>
                <a:buSzPct val="45454"/>
                <a:buFont typeface="Calibri"/>
                <a:buNone/>
              </a:pPr>
              <a:r>
                <a:rPr lang="es-MX" sz="11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Concepto</a:t>
              </a:r>
              <a:r>
                <a:rPr lang="es-MX" sz="1100">
                  <a:solidFill>
                    <a:schemeClr val="dk1"/>
                  </a:solidFill>
                </a:rPr>
                <a:t> o tema</a:t>
              </a:r>
            </a:p>
          </p:txBody>
        </p:sp>
        <p:sp>
          <p:nvSpPr>
            <p:cNvPr id="133" name="Shape 133"/>
            <p:cNvSpPr/>
            <p:nvPr/>
          </p:nvSpPr>
          <p:spPr>
            <a:xfrm rot="1800000">
              <a:off x="6585068" y="2997795"/>
              <a:ext cx="429950" cy="207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 txBox="1"/>
            <p:nvPr/>
          </p:nvSpPr>
          <p:spPr>
            <a:xfrm rot="1800000">
              <a:off x="6789295" y="2997445"/>
              <a:ext cx="21497" cy="214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6934197" y="2893727"/>
              <a:ext cx="828557" cy="862207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7055538" y="3019994"/>
              <a:ext cx="585877" cy="60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lvl="0" algn="ctr" rtl="0">
                <a:lnSpc>
                  <a:spcPct val="90000"/>
                </a:lnSpc>
                <a:spcBef>
                  <a:spcPts val="0"/>
                </a:spcBef>
                <a:buClr>
                  <a:srgbClr val="262626"/>
                </a:buClr>
                <a:buSzPct val="45454"/>
                <a:buFont typeface="Calibri"/>
                <a:buNone/>
              </a:pPr>
              <a:r>
                <a:rPr lang="es-MX" sz="11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Concepto</a:t>
              </a:r>
              <a:r>
                <a:rPr lang="es-MX" sz="1100">
                  <a:solidFill>
                    <a:schemeClr val="dk1"/>
                  </a:solidFill>
                </a:rPr>
                <a:t> o tema</a:t>
              </a:r>
            </a:p>
          </p:txBody>
        </p:sp>
        <p:sp>
          <p:nvSpPr>
            <p:cNvPr id="137" name="Shape 137"/>
            <p:cNvSpPr/>
            <p:nvPr/>
          </p:nvSpPr>
          <p:spPr>
            <a:xfrm rot="5400000">
              <a:off x="5555155" y="3486283"/>
              <a:ext cx="548288" cy="207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 txBox="1"/>
            <p:nvPr/>
          </p:nvSpPr>
          <p:spPr>
            <a:xfrm rot="5400000">
              <a:off x="5815591" y="3482975"/>
              <a:ext cx="27414" cy="274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5415019" y="3770826"/>
              <a:ext cx="828557" cy="862207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5536360" y="3897092"/>
              <a:ext cx="585877" cy="60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lvl="0" algn="ctr" rtl="0">
                <a:lnSpc>
                  <a:spcPct val="90000"/>
                </a:lnSpc>
                <a:spcBef>
                  <a:spcPts val="0"/>
                </a:spcBef>
                <a:buClr>
                  <a:srgbClr val="262626"/>
                </a:buClr>
                <a:buSzPct val="45454"/>
                <a:buFont typeface="Calibri"/>
                <a:buNone/>
              </a:pPr>
              <a:r>
                <a:rPr lang="es-MX" sz="11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Concepto</a:t>
              </a:r>
              <a:r>
                <a:rPr lang="es-MX" sz="1100">
                  <a:solidFill>
                    <a:schemeClr val="dk1"/>
                  </a:solidFill>
                </a:rPr>
                <a:t> o tema</a:t>
              </a:r>
            </a:p>
          </p:txBody>
        </p:sp>
        <p:sp>
          <p:nvSpPr>
            <p:cNvPr id="141" name="Shape 141"/>
            <p:cNvSpPr/>
            <p:nvPr/>
          </p:nvSpPr>
          <p:spPr>
            <a:xfrm rot="9000000">
              <a:off x="4643578" y="2997796"/>
              <a:ext cx="429950" cy="207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 txBox="1"/>
            <p:nvPr/>
          </p:nvSpPr>
          <p:spPr>
            <a:xfrm rot="-1800000">
              <a:off x="4847806" y="2997446"/>
              <a:ext cx="21497" cy="214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895842" y="2893727"/>
              <a:ext cx="828557" cy="862207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 txBox="1"/>
            <p:nvPr/>
          </p:nvSpPr>
          <p:spPr>
            <a:xfrm>
              <a:off x="4017182" y="3019994"/>
              <a:ext cx="585877" cy="60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lvl="0" algn="ctr" rtl="0">
                <a:lnSpc>
                  <a:spcPct val="90000"/>
                </a:lnSpc>
                <a:spcBef>
                  <a:spcPts val="0"/>
                </a:spcBef>
                <a:buClr>
                  <a:srgbClr val="262626"/>
                </a:buClr>
                <a:buSzPct val="45454"/>
                <a:buFont typeface="Calibri"/>
                <a:buNone/>
              </a:pPr>
              <a:r>
                <a:rPr lang="es-MX" sz="11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Concepto</a:t>
              </a:r>
              <a:r>
                <a:rPr lang="es-MX" sz="1100">
                  <a:solidFill>
                    <a:schemeClr val="dk1"/>
                  </a:solidFill>
                </a:rPr>
                <a:t> o tema</a:t>
              </a:r>
            </a:p>
          </p:txBody>
        </p:sp>
        <p:sp>
          <p:nvSpPr>
            <p:cNvPr id="145" name="Shape 145"/>
            <p:cNvSpPr/>
            <p:nvPr/>
          </p:nvSpPr>
          <p:spPr>
            <a:xfrm rot="-9000000">
              <a:off x="4643579" y="1876876"/>
              <a:ext cx="429950" cy="207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 txBox="1"/>
            <p:nvPr/>
          </p:nvSpPr>
          <p:spPr>
            <a:xfrm rot="1800000">
              <a:off x="4847806" y="1876526"/>
              <a:ext cx="21497" cy="214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3895842" y="1139533"/>
              <a:ext cx="828557" cy="862207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09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4017182" y="1265800"/>
              <a:ext cx="585877" cy="60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lvl="0" algn="ctr" rtl="0">
                <a:lnSpc>
                  <a:spcPct val="90000"/>
                </a:lnSpc>
                <a:spcBef>
                  <a:spcPts val="0"/>
                </a:spcBef>
                <a:buClr>
                  <a:srgbClr val="262626"/>
                </a:buClr>
                <a:buSzPct val="45454"/>
                <a:buFont typeface="Calibri"/>
                <a:buNone/>
              </a:pPr>
              <a:r>
                <a:rPr lang="es-MX" sz="11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Concepto</a:t>
              </a:r>
              <a:r>
                <a:rPr lang="es-MX" sz="1100">
                  <a:solidFill>
                    <a:schemeClr val="dk1"/>
                  </a:solidFill>
                </a:rPr>
                <a:t> o tema</a:t>
              </a:r>
            </a:p>
          </p:txBody>
        </p:sp>
      </p:grp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9430" y="4168896"/>
            <a:ext cx="225252" cy="22525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/>
          <p:nvPr/>
        </p:nvSpPr>
        <p:spPr>
          <a:xfrm>
            <a:off x="601280" y="788150"/>
            <a:ext cx="4572000" cy="5015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8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Vinculación Fenómenos-Temas</a:t>
            </a:r>
          </a:p>
          <a:p>
            <a:pPr marL="0" marR="0" lvl="0" indent="-222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52" name="Shape 152"/>
          <p:cNvSpPr/>
          <p:nvPr/>
        </p:nvSpPr>
        <p:spPr>
          <a:xfrm>
            <a:off x="601276" y="1064625"/>
            <a:ext cx="6062400" cy="70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000">
                <a:solidFill>
                  <a:schemeClr val="dk1"/>
                </a:solidFill>
              </a:rPr>
              <a:t>5.1 </a:t>
            </a:r>
            <a:r>
              <a:rPr lang="es-MX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Coloca en el centro el fenómeno y </a:t>
            </a:r>
            <a:r>
              <a:rPr lang="es-MX" sz="1000">
                <a:solidFill>
                  <a:schemeClr val="dk1"/>
                </a:solidFill>
              </a:rPr>
              <a:t>alrededor </a:t>
            </a:r>
            <a:r>
              <a:rPr lang="es-MX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temas que se asocian con dicho fenómeno. (Puede ser que hayas definido más de un fenómeno</a:t>
            </a:r>
            <a:r>
              <a:rPr lang="es-MX" sz="1000">
                <a:solidFill>
                  <a:schemeClr val="dk1"/>
                </a:solidFill>
              </a:rPr>
              <a:t> para abordar diferentes temáticas, por lo que los pasos 5 y 6 deberás r</a:t>
            </a:r>
            <a:r>
              <a:rPr lang="es-MX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eplicar este mismo esquema para todos los fenómenos</a:t>
            </a:r>
            <a:r>
              <a:rPr lang="es-MX" sz="1000">
                <a:solidFill>
                  <a:schemeClr val="dk1"/>
                </a:solidFill>
              </a:rPr>
              <a:t> que hayas seleccionado.)</a:t>
            </a:r>
          </a:p>
        </p:txBody>
      </p:sp>
      <p:sp>
        <p:nvSpPr>
          <p:cNvPr id="153" name="Shape 153"/>
          <p:cNvSpPr/>
          <p:nvPr/>
        </p:nvSpPr>
        <p:spPr>
          <a:xfrm>
            <a:off x="6843615" y="659939"/>
            <a:ext cx="2104800" cy="531840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dirty="0">
                <a:solidFill>
                  <a:srgbClr val="00B0F0"/>
                </a:solidFill>
              </a:rPr>
              <a:t>Experiencias de aprendizaje</a:t>
            </a: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6.1 Enlista y describe al menos 3 posibles experiencias de aprendizaje que podrían desarrollarse relacionando los conceptos o temas con el fenómeno, de manera que se pueda comprobar el logro de competencias u objetivos académicos.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MX" sz="300" dirty="0">
                <a:solidFill>
                  <a:schemeClr val="dk1"/>
                </a:solidFill>
              </a:rPr>
              <a:t> </a:t>
            </a:r>
            <a:endParaRPr sz="3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Algunos ejemplos de posibles experiencias de aprendizaje generales pueden ser: </a:t>
            </a:r>
          </a:p>
          <a:p>
            <a:pPr marL="4572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MX" sz="900" dirty="0">
                <a:solidFill>
                  <a:schemeClr val="dk1"/>
                </a:solidFill>
              </a:rPr>
              <a:t>Desarrollo de propuestas de solución ante el fenómeno que se presenta, donde se apliquen los temas de estudio.</a:t>
            </a:r>
          </a:p>
          <a:p>
            <a:pPr marL="4572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MX" sz="900" dirty="0">
                <a:solidFill>
                  <a:schemeClr val="dk1"/>
                </a:solidFill>
              </a:rPr>
              <a:t>Reportes de investigación y/o ensayos </a:t>
            </a:r>
          </a:p>
          <a:p>
            <a:pPr marL="4572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MX" sz="900" dirty="0">
                <a:solidFill>
                  <a:schemeClr val="dk1"/>
                </a:solidFill>
              </a:rPr>
              <a:t>Presentaciones </a:t>
            </a:r>
          </a:p>
          <a:p>
            <a:pPr marL="4572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MX" sz="900" dirty="0">
                <a:solidFill>
                  <a:schemeClr val="dk1"/>
                </a:solidFill>
              </a:rPr>
              <a:t>Debates o discusiones</a:t>
            </a:r>
          </a:p>
          <a:p>
            <a:pPr marL="4572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MX" sz="900" dirty="0">
                <a:solidFill>
                  <a:schemeClr val="dk1"/>
                </a:solidFill>
              </a:rPr>
              <a:t>Estudio de noticias relacionadas con el fenómeno. </a:t>
            </a:r>
          </a:p>
          <a:p>
            <a:pPr marL="457200" lvl="0" indent="-28575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s-MX" sz="900" dirty="0">
                <a:solidFill>
                  <a:schemeClr val="dk1"/>
                </a:solidFill>
              </a:rPr>
              <a:t>Infografías, </a:t>
            </a:r>
            <a:r>
              <a:rPr lang="es-MX" sz="900" dirty="0" err="1">
                <a:solidFill>
                  <a:schemeClr val="dk1"/>
                </a:solidFill>
              </a:rPr>
              <a:t>pósters</a:t>
            </a:r>
            <a:r>
              <a:rPr lang="es-MX" sz="900" dirty="0">
                <a:solidFill>
                  <a:schemeClr val="dk1"/>
                </a:solidFill>
              </a:rPr>
              <a:t> o recursos gráficos y/o audiovisuales que muestren la vinculación de temas con el fenómeno. </a:t>
            </a:r>
          </a:p>
          <a:p>
            <a:pPr lvl="0" rtl="0">
              <a:spcBef>
                <a:spcPts val="0"/>
              </a:spcBef>
              <a:buNone/>
            </a:pPr>
            <a:r>
              <a:rPr lang="es-MX" sz="900" dirty="0">
                <a:solidFill>
                  <a:schemeClr val="dk1"/>
                </a:solidFill>
              </a:rPr>
              <a:t>      </a:t>
            </a:r>
            <a:endParaRPr sz="9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MX" sz="900" dirty="0">
                <a:solidFill>
                  <a:schemeClr val="dk1"/>
                </a:solidFill>
              </a:rPr>
              <a:t>                Recuerda ser creativo y </a:t>
            </a:r>
            <a:br>
              <a:rPr lang="es-MX" sz="900" dirty="0">
                <a:solidFill>
                  <a:schemeClr val="dk1"/>
                </a:solidFill>
              </a:rPr>
            </a:br>
            <a:r>
              <a:rPr lang="es-MX" sz="900" dirty="0">
                <a:solidFill>
                  <a:schemeClr val="dk1"/>
                </a:solidFill>
              </a:rPr>
              <a:t>                brindar a tus alumnos</a:t>
            </a:r>
            <a:br>
              <a:rPr lang="es-MX" sz="900" dirty="0">
                <a:solidFill>
                  <a:schemeClr val="dk1"/>
                </a:solidFill>
              </a:rPr>
            </a:br>
            <a:r>
              <a:rPr lang="es-MX" sz="900" dirty="0">
                <a:solidFill>
                  <a:schemeClr val="dk1"/>
                </a:solidFill>
              </a:rPr>
              <a:t>                experiencias retadoras </a:t>
            </a: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 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64538" y="778875"/>
            <a:ext cx="295275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0175" y="778875"/>
            <a:ext cx="28575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TextBox 67"/>
          <p:cNvSpPr txBox="1"/>
          <p:nvPr/>
        </p:nvSpPr>
        <p:spPr>
          <a:xfrm>
            <a:off x="162056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61620" y="5116565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2" name="Shape 106">
            <a:extLst>
              <a:ext uri="{FF2B5EF4-FFF2-40B4-BE49-F238E27FC236}">
                <a16:creationId xmlns:a16="http://schemas.microsoft.com/office/drawing/2014/main" id="{488B1607-C505-3B4E-060B-0908442B8BFE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15625" t="18748" r="15625" b="15625"/>
          <a:stretch/>
        </p:blipFill>
        <p:spPr>
          <a:xfrm>
            <a:off x="62373" y="91529"/>
            <a:ext cx="538910" cy="514415"/>
          </a:xfrm>
          <a:prstGeom prst="ellipse">
            <a:avLst/>
          </a:prstGeom>
          <a:noFill/>
          <a:ln>
            <a:noFill/>
          </a:ln>
        </p:spPr>
      </p:pic>
      <p:sp>
        <p:nvSpPr>
          <p:cNvPr id="3" name="TextBox 27">
            <a:extLst>
              <a:ext uri="{FF2B5EF4-FFF2-40B4-BE49-F238E27FC236}">
                <a16:creationId xmlns:a16="http://schemas.microsoft.com/office/drawing/2014/main" id="{A25638F3-FC09-30DA-729C-04C11D56875F}"/>
              </a:ext>
            </a:extLst>
          </p:cNvPr>
          <p:cNvSpPr txBox="1"/>
          <p:nvPr/>
        </p:nvSpPr>
        <p:spPr>
          <a:xfrm>
            <a:off x="689242" y="32677"/>
            <a:ext cx="191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100" b="1" dirty="0">
                <a:solidFill>
                  <a:srgbClr val="FFC000"/>
                </a:solidFill>
              </a:rPr>
              <a:t>Aprendizaje </a:t>
            </a:r>
            <a:r>
              <a:rPr lang="en-US" sz="1100" b="1" dirty="0" err="1">
                <a:solidFill>
                  <a:srgbClr val="FFC000"/>
                </a:solidFill>
              </a:rPr>
              <a:t>basado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br>
              <a:rPr lang="en-US" sz="1100" b="1" dirty="0">
                <a:solidFill>
                  <a:srgbClr val="FFC000"/>
                </a:solidFill>
              </a:rPr>
            </a:br>
            <a:r>
              <a:rPr lang="en-US" sz="1100" b="1" dirty="0" err="1">
                <a:solidFill>
                  <a:srgbClr val="FFC000"/>
                </a:solidFill>
              </a:rPr>
              <a:t>en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r>
              <a:rPr lang="en-US" sz="1100" b="1" dirty="0" err="1">
                <a:solidFill>
                  <a:srgbClr val="FFC000"/>
                </a:solidFill>
              </a:rPr>
              <a:t>fenómenos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4" name="TextBox 28">
            <a:extLst>
              <a:ext uri="{FF2B5EF4-FFF2-40B4-BE49-F238E27FC236}">
                <a16:creationId xmlns:a16="http://schemas.microsoft.com/office/drawing/2014/main" id="{803621D6-EA6F-BBE2-2E9D-62FBB4C22E8D}"/>
              </a:ext>
            </a:extLst>
          </p:cNvPr>
          <p:cNvSpPr txBox="1"/>
          <p:nvPr/>
        </p:nvSpPr>
        <p:spPr>
          <a:xfrm>
            <a:off x="2514991" y="31601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31F79E67-C831-B7FA-A781-FF11E560F959}"/>
              </a:ext>
            </a:extLst>
          </p:cNvPr>
          <p:cNvSpPr txBox="1"/>
          <p:nvPr/>
        </p:nvSpPr>
        <p:spPr>
          <a:xfrm>
            <a:off x="4524713" y="316012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1939D4-6F84-B935-3BD4-6493AB7FE366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6843615" y="659939"/>
            <a:ext cx="2104866" cy="531845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Alcance de los fenómenos</a:t>
            </a: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001666" y="3245502"/>
            <a:ext cx="4842140" cy="272934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Contexto mundo real – Fenómenos potenciales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3" name="Shape 163"/>
          <p:cNvSpPr/>
          <p:nvPr/>
        </p:nvSpPr>
        <p:spPr>
          <a:xfrm>
            <a:off x="1997690" y="664125"/>
            <a:ext cx="4845925" cy="258224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Contenido académico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4" name="Shape 164"/>
          <p:cNvSpPr/>
          <p:nvPr/>
        </p:nvSpPr>
        <p:spPr>
          <a:xfrm>
            <a:off x="157025" y="664125"/>
            <a:ext cx="1858923" cy="531426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 </a:t>
            </a:r>
          </a:p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académico</a:t>
            </a: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8282" y="757391"/>
            <a:ext cx="282822" cy="31432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47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4637" y="684339"/>
            <a:ext cx="495662" cy="49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84978" y="742010"/>
            <a:ext cx="329704" cy="329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33898" y="3304548"/>
            <a:ext cx="355052" cy="35505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139"/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38" name="Shape 140"/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7766" y="1540307"/>
            <a:ext cx="1602954" cy="169618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Comprender los fundamentos epistemológicos, las principales corrientes teóricas y los</a:t>
            </a:r>
          </a:p>
          <a:p>
            <a:r>
              <a:rPr lang="es-MX" sz="1100" dirty="0">
                <a:solidFill>
                  <a:schemeClr val="tx1"/>
                </a:solidFill>
              </a:rPr>
              <a:t>métodos de la investigación sociológica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2478" y="3459374"/>
            <a:ext cx="1261757" cy="150746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Ubicar las diferentes aproximaciones sociológicas al igual que su campo histórico y cultural de surgimiento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65240" y="1068711"/>
            <a:ext cx="2108944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Análisis de las sociologías Weberiana y Durkhemiana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27991" y="1057660"/>
            <a:ext cx="1307144" cy="511543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 Métodos de la sociología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06316" y="1740323"/>
            <a:ext cx="1232852" cy="626877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Las visiones clásicas de la sociología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31437" y="1773721"/>
            <a:ext cx="2391937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La escuela Norteamérica (N. </a:t>
            </a:r>
            <a:r>
              <a:rPr lang="es-MX" sz="1100" dirty="0" err="1">
                <a:solidFill>
                  <a:schemeClr val="tx1"/>
                </a:solidFill>
              </a:rPr>
              <a:t>Elias</a:t>
            </a:r>
            <a:r>
              <a:rPr lang="es-MX" sz="1100" dirty="0">
                <a:solidFill>
                  <a:schemeClr val="tx1"/>
                </a:solidFill>
              </a:rPr>
              <a:t>, E. Goffman y T. Parsons)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39766" y="2499144"/>
            <a:ext cx="1718693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La escuela Francesa (P. Bourdieu)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185128" y="2475107"/>
            <a:ext cx="1718693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Los debates teóricos entre: Neopositivismo-relativismo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637753" y="4467527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Migración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89295" y="4475038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Corrupción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135249" y="4315566"/>
            <a:ext cx="1269357" cy="937036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Elecciones en EU: El Caso Donald Trump</a:t>
            </a:r>
          </a:p>
          <a:p>
            <a:pPr algn="ctr"/>
            <a:endParaRPr lang="es-MX" sz="1100" dirty="0">
              <a:solidFill>
                <a:schemeClr val="tx1"/>
              </a:solidFill>
            </a:endParaRPr>
          </a:p>
          <a:p>
            <a:pPr algn="ctr"/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55241" y="2771671"/>
            <a:ext cx="1877627" cy="237323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b="1" dirty="0">
                <a:solidFill>
                  <a:schemeClr val="tx1"/>
                </a:solidFill>
              </a:rPr>
              <a:t>Evaluación con la rúbrica: </a:t>
            </a:r>
          </a:p>
          <a:p>
            <a:r>
              <a:rPr lang="es-MX" sz="1100" dirty="0">
                <a:solidFill>
                  <a:schemeClr val="tx1"/>
                </a:solidFill>
              </a:rPr>
              <a:t>1. </a:t>
            </a:r>
            <a:r>
              <a:rPr lang="es-MX" sz="1100" dirty="0" err="1">
                <a:solidFill>
                  <a:schemeClr val="tx1"/>
                </a:solidFill>
              </a:rPr>
              <a:t>Holisticity</a:t>
            </a:r>
            <a:r>
              <a:rPr lang="es-MX" sz="1100" dirty="0">
                <a:solidFill>
                  <a:schemeClr val="tx1"/>
                </a:solidFill>
              </a:rPr>
              <a:t>: Avanzado</a:t>
            </a:r>
          </a:p>
          <a:p>
            <a:r>
              <a:rPr lang="es-MX" sz="1100" dirty="0">
                <a:solidFill>
                  <a:schemeClr val="tx1"/>
                </a:solidFill>
              </a:rPr>
              <a:t>2. </a:t>
            </a:r>
            <a:r>
              <a:rPr lang="es-MX" sz="1100" dirty="0" err="1">
                <a:solidFill>
                  <a:schemeClr val="tx1"/>
                </a:solidFill>
              </a:rPr>
              <a:t>Autenticity</a:t>
            </a:r>
            <a:r>
              <a:rPr lang="es-MX" sz="1100" dirty="0">
                <a:solidFill>
                  <a:schemeClr val="tx1"/>
                </a:solidFill>
              </a:rPr>
              <a:t>, </a:t>
            </a:r>
            <a:r>
              <a:rPr lang="es-MX" sz="1100" dirty="0" err="1">
                <a:solidFill>
                  <a:schemeClr val="tx1"/>
                </a:solidFill>
              </a:rPr>
              <a:t>Contextuality</a:t>
            </a:r>
            <a:r>
              <a:rPr lang="es-MX" sz="1100" dirty="0">
                <a:solidFill>
                  <a:schemeClr val="tx1"/>
                </a:solidFill>
              </a:rPr>
              <a:t> y PBL </a:t>
            </a:r>
            <a:r>
              <a:rPr lang="es-MX" sz="1100" dirty="0" err="1">
                <a:solidFill>
                  <a:schemeClr val="tx1"/>
                </a:solidFill>
              </a:rPr>
              <a:t>Inquiry</a:t>
            </a:r>
            <a:r>
              <a:rPr lang="es-MX" sz="1100" dirty="0">
                <a:solidFill>
                  <a:schemeClr val="tx1"/>
                </a:solidFill>
              </a:rPr>
              <a:t>: El  de migración y corrupción es más cercano al entorno de los alumnos para que puedan aplicarlo en un contexto real.</a:t>
            </a:r>
          </a:p>
          <a:p>
            <a:r>
              <a:rPr lang="es-MX" sz="1100" dirty="0">
                <a:solidFill>
                  <a:schemeClr val="tx1"/>
                </a:solidFill>
              </a:rPr>
              <a:t>Learning </a:t>
            </a:r>
            <a:r>
              <a:rPr lang="es-MX" sz="1100" dirty="0" err="1">
                <a:solidFill>
                  <a:schemeClr val="tx1"/>
                </a:solidFill>
              </a:rPr>
              <a:t>context</a:t>
            </a:r>
            <a:r>
              <a:rPr lang="es-MX" sz="1100" dirty="0">
                <a:solidFill>
                  <a:schemeClr val="tx1"/>
                </a:solidFill>
              </a:rPr>
              <a:t>: Se tendrá un nivel “</a:t>
            </a:r>
            <a:r>
              <a:rPr lang="es-MX" sz="1100" dirty="0" err="1">
                <a:solidFill>
                  <a:schemeClr val="tx1"/>
                </a:solidFill>
              </a:rPr>
              <a:t>Accelerating</a:t>
            </a:r>
            <a:r>
              <a:rPr lang="es-MX" sz="1100" dirty="0">
                <a:solidFill>
                  <a:schemeClr val="tx1"/>
                </a:solidFill>
              </a:rPr>
              <a:t>” más guiado</a:t>
            </a:r>
          </a:p>
          <a:p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71464" y="5310287"/>
            <a:ext cx="1096166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Fenómeno seleccionado: Migración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255658" y="1288690"/>
            <a:ext cx="1261241" cy="40712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Son 3 fenómenos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955242" y="1989090"/>
            <a:ext cx="1870358" cy="6062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Con uno solo podrían abordarse todas la escuelas de sociología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22036" y="5207108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94131" y="2413684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194131" y="5207232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91037" y="5207108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2" name="Shape 106">
            <a:extLst>
              <a:ext uri="{FF2B5EF4-FFF2-40B4-BE49-F238E27FC236}">
                <a16:creationId xmlns:a16="http://schemas.microsoft.com/office/drawing/2014/main" id="{032BC145-CB08-9963-29AB-6FBE97E700FE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l="15625" t="18748" r="15625" b="15625"/>
          <a:stretch/>
        </p:blipFill>
        <p:spPr>
          <a:xfrm>
            <a:off x="62373" y="91529"/>
            <a:ext cx="538910" cy="514415"/>
          </a:xfrm>
          <a:prstGeom prst="ellipse">
            <a:avLst/>
          </a:prstGeom>
          <a:noFill/>
          <a:ln>
            <a:noFill/>
          </a:ln>
        </p:spPr>
      </p:pic>
      <p:sp>
        <p:nvSpPr>
          <p:cNvPr id="3" name="TextBox 27">
            <a:extLst>
              <a:ext uri="{FF2B5EF4-FFF2-40B4-BE49-F238E27FC236}">
                <a16:creationId xmlns:a16="http://schemas.microsoft.com/office/drawing/2014/main" id="{36498AC7-4543-F0A5-77D5-1A51D08C5D2F}"/>
              </a:ext>
            </a:extLst>
          </p:cNvPr>
          <p:cNvSpPr txBox="1"/>
          <p:nvPr/>
        </p:nvSpPr>
        <p:spPr>
          <a:xfrm>
            <a:off x="689242" y="32677"/>
            <a:ext cx="191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100" b="1" dirty="0">
                <a:solidFill>
                  <a:srgbClr val="FFC000"/>
                </a:solidFill>
              </a:rPr>
              <a:t>Aprendizaje </a:t>
            </a:r>
            <a:r>
              <a:rPr lang="en-US" sz="1100" b="1" dirty="0" err="1">
                <a:solidFill>
                  <a:srgbClr val="FFC000"/>
                </a:solidFill>
              </a:rPr>
              <a:t>basado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br>
              <a:rPr lang="en-US" sz="1100" b="1" dirty="0">
                <a:solidFill>
                  <a:srgbClr val="FFC000"/>
                </a:solidFill>
              </a:rPr>
            </a:br>
            <a:r>
              <a:rPr lang="en-US" sz="1100" b="1" dirty="0" err="1">
                <a:solidFill>
                  <a:srgbClr val="FFC000"/>
                </a:solidFill>
              </a:rPr>
              <a:t>en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r>
              <a:rPr lang="en-US" sz="1100" b="1" dirty="0" err="1">
                <a:solidFill>
                  <a:srgbClr val="FFC000"/>
                </a:solidFill>
              </a:rPr>
              <a:t>fenómenos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4" name="TextBox 28">
            <a:extLst>
              <a:ext uri="{FF2B5EF4-FFF2-40B4-BE49-F238E27FC236}">
                <a16:creationId xmlns:a16="http://schemas.microsoft.com/office/drawing/2014/main" id="{2135F896-7D32-E039-EC34-AF008EDEE996}"/>
              </a:ext>
            </a:extLst>
          </p:cNvPr>
          <p:cNvSpPr txBox="1"/>
          <p:nvPr/>
        </p:nvSpPr>
        <p:spPr>
          <a:xfrm>
            <a:off x="2514991" y="31601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Sociología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D733EF15-A29C-C3D9-FDF0-CDA6EC65DE3A}"/>
              </a:ext>
            </a:extLst>
          </p:cNvPr>
          <p:cNvSpPr txBox="1"/>
          <p:nvPr/>
        </p:nvSpPr>
        <p:spPr>
          <a:xfrm>
            <a:off x="4524713" y="316012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María Rivas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D72B017-0242-FC0D-0A9C-0D6988DABC76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47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7" name="Shape 207"/>
          <p:cNvGrpSpPr/>
          <p:nvPr/>
        </p:nvGrpSpPr>
        <p:grpSpPr>
          <a:xfrm>
            <a:off x="735147" y="1391106"/>
            <a:ext cx="3866955" cy="4244324"/>
            <a:chOff x="3895842" y="388702"/>
            <a:chExt cx="3866955" cy="4244324"/>
          </a:xfrm>
        </p:grpSpPr>
        <p:sp>
          <p:nvSpPr>
            <p:cNvPr id="208" name="Shape 208"/>
            <p:cNvSpPr/>
            <p:nvPr/>
          </p:nvSpPr>
          <p:spPr>
            <a:xfrm>
              <a:off x="4862246" y="1672932"/>
              <a:ext cx="1934100" cy="15495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5145489" y="1899866"/>
              <a:ext cx="1367700" cy="1095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975" tIns="6975" rIns="6975" bIns="6975" anchor="ctr" anchorCtr="0">
              <a:noAutofit/>
            </a:bodyPr>
            <a:lstStyle/>
            <a:p>
              <a:pPr marL="0" marR="0" lvl="0" indent="-17462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9285"/>
                <a:buFont typeface="Calibri"/>
                <a:buNone/>
              </a:pPr>
              <a:endParaRPr sz="7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 rot="-5400000">
              <a:off x="5555050" y="1388381"/>
              <a:ext cx="5484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211"/>
            <p:cNvSpPr txBox="1"/>
            <p:nvPr/>
          </p:nvSpPr>
          <p:spPr>
            <a:xfrm rot="-5400000">
              <a:off x="5815592" y="1385195"/>
              <a:ext cx="27300" cy="27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5415019" y="388714"/>
              <a:ext cx="770700" cy="7359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213"/>
            <p:cNvSpPr txBox="1"/>
            <p:nvPr/>
          </p:nvSpPr>
          <p:spPr>
            <a:xfrm>
              <a:off x="5536360" y="388702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 rot="-1801056">
              <a:off x="6585085" y="1876787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Shape 215"/>
            <p:cNvSpPr txBox="1"/>
            <p:nvPr/>
          </p:nvSpPr>
          <p:spPr>
            <a:xfrm rot="-1808483">
              <a:off x="6789307" y="1876485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6934197" y="1139533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7055538" y="1265800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 rot="1801056">
              <a:off x="6584983" y="2997831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Shape 219"/>
            <p:cNvSpPr txBox="1"/>
            <p:nvPr/>
          </p:nvSpPr>
          <p:spPr>
            <a:xfrm rot="1808483">
              <a:off x="6789255" y="2997457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6934197" y="2893727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7055538" y="3019994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rot="5400000">
              <a:off x="5483725" y="3532793"/>
              <a:ext cx="671472" cy="509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223"/>
            <p:cNvSpPr txBox="1"/>
            <p:nvPr/>
          </p:nvSpPr>
          <p:spPr>
            <a:xfrm rot="5400000">
              <a:off x="5815705" y="3482975"/>
              <a:ext cx="27300" cy="27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5415019" y="3770826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5536360" y="3897092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 rot="8998944">
              <a:off x="4643541" y="2997844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Shape 227"/>
            <p:cNvSpPr txBox="1"/>
            <p:nvPr/>
          </p:nvSpPr>
          <p:spPr>
            <a:xfrm rot="-1808483">
              <a:off x="4847818" y="2997406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3895842" y="2893727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4017182" y="3019994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 rot="-8998944">
              <a:off x="4643642" y="1876799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Shape 231"/>
            <p:cNvSpPr txBox="1"/>
            <p:nvPr/>
          </p:nvSpPr>
          <p:spPr>
            <a:xfrm rot="1808483">
              <a:off x="4847766" y="1876538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3895842" y="1139533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Shape 233"/>
            <p:cNvSpPr txBox="1"/>
            <p:nvPr/>
          </p:nvSpPr>
          <p:spPr>
            <a:xfrm>
              <a:off x="4017182" y="1265800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</p:grpSp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4304" y="3920139"/>
            <a:ext cx="225252" cy="225252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/>
          <p:nvPr/>
        </p:nvSpPr>
        <p:spPr>
          <a:xfrm>
            <a:off x="601280" y="892268"/>
            <a:ext cx="4572000" cy="3974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8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Vinculación Fenómenos-Temas</a:t>
            </a:r>
          </a:p>
          <a:p>
            <a:pPr marL="0" marR="0" lvl="0" indent="-222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2278" y="763936"/>
            <a:ext cx="28575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5214223" y="659939"/>
            <a:ext cx="3734193" cy="53184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MX" sz="900" dirty="0">
                <a:solidFill>
                  <a:schemeClr val="dk1"/>
                </a:solidFill>
              </a:rPr>
              <a:t> </a:t>
            </a: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 </a:t>
            </a:r>
          </a:p>
        </p:txBody>
      </p:sp>
      <p:pic>
        <p:nvPicPr>
          <p:cNvPr id="240" name="Shape 2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64538" y="778875"/>
            <a:ext cx="295275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139"/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46" name="Shape 140"/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66068" y="1053779"/>
            <a:ext cx="1773197" cy="1617147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Reporte de la situación del fenómeno social. Debe incluir números y estadísticas obtenidos de instancias gubernamentales y, en caso de que estén disponibles, de </a:t>
            </a:r>
            <a:r>
              <a:rPr lang="es-MX" sz="1100" dirty="0" err="1">
                <a:solidFill>
                  <a:schemeClr val="tx1"/>
                </a:solidFill>
              </a:rPr>
              <a:t>ONGs</a:t>
            </a:r>
            <a:r>
              <a:rPr lang="es-MX" sz="1100" dirty="0">
                <a:solidFill>
                  <a:schemeClr val="tx1"/>
                </a:solidFill>
              </a:rPr>
              <a:t> o Asociaciones Civiles</a:t>
            </a:r>
          </a:p>
          <a:p>
            <a:br>
              <a:rPr lang="es-MX" sz="1100" dirty="0">
                <a:solidFill>
                  <a:schemeClr val="tx1"/>
                </a:solidFill>
              </a:rPr>
            </a:b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86058" y="3088180"/>
            <a:ext cx="1409368" cy="2796006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En grupos de máximo tres estudiantes, definirán 1 escuela y método para estudiar con mayor profundidad. Definen qué aspecto del fenómeno social   van a estudiar con base en las definiciones de Sociología que ofrecen diferentes autores </a:t>
            </a:r>
          </a:p>
          <a:p>
            <a:br>
              <a:rPr lang="es-MX" sz="1100" dirty="0">
                <a:solidFill>
                  <a:schemeClr val="tx1"/>
                </a:solidFill>
              </a:rPr>
            </a:b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366400" y="1080342"/>
            <a:ext cx="1429025" cy="186750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Reporte sobre las leyes o normas que enmarcan el fenómeno social a estudiar.</a:t>
            </a:r>
          </a:p>
          <a:p>
            <a:r>
              <a:rPr lang="es-MX" sz="1100" dirty="0">
                <a:solidFill>
                  <a:schemeClr val="tx1"/>
                </a:solidFill>
              </a:rPr>
              <a:t>En esta parte puede hacerse un análisis de discurso y poder con base en M. Foucault</a:t>
            </a:r>
          </a:p>
          <a:p>
            <a:br>
              <a:rPr lang="es-MX" sz="1100" dirty="0">
                <a:solidFill>
                  <a:schemeClr val="tx1"/>
                </a:solidFill>
              </a:rPr>
            </a:b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84086" y="2796990"/>
            <a:ext cx="1874789" cy="136709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Semanalmente se estudiará el fenómeno a partir de cada una de las escuelas. </a:t>
            </a:r>
            <a:r>
              <a:rPr lang="es-MX" sz="1100">
                <a:solidFill>
                  <a:schemeClr val="tx1"/>
                </a:solidFill>
              </a:rPr>
              <a:t>Las y los </a:t>
            </a:r>
            <a:r>
              <a:rPr lang="es-MX" sz="1100" dirty="0">
                <a:solidFill>
                  <a:schemeClr val="tx1"/>
                </a:solidFill>
              </a:rPr>
              <a:t>estudiantes deberán hacer un análisis individual del fenómeno con los conceptos aplicados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371137" y="4267857"/>
            <a:ext cx="1874789" cy="88318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Como resultado final, cada equipo entregará un video o trabajo de animación con una duración de 4.5 a 5 minutos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84590" y="3130769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Migración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746663" y="2110909"/>
            <a:ext cx="1031402" cy="906168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Análisis de las sociologías Weberiana y Durkhemiana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192247" y="1386549"/>
            <a:ext cx="985246" cy="758330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100" dirty="0">
                <a:solidFill>
                  <a:schemeClr val="tx1"/>
                </a:solidFill>
              </a:rPr>
              <a:t> Métodos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de la sociología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757010" y="3892794"/>
            <a:ext cx="1026067" cy="897685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Las visiones clásicas de la sociología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080987" y="4764082"/>
            <a:ext cx="1169773" cy="901907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La escuela Norteamérica (N. Elias,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E. Goffman y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T. Parsons)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95294" y="3999384"/>
            <a:ext cx="1084898" cy="800109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La escuela Francesa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(P. Bourdieu)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40589" y="2167758"/>
            <a:ext cx="1201593" cy="864587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Los debates teóricos entre: Neopositivismo-relativismo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62056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290893" y="5116565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0572" y="725595"/>
            <a:ext cx="2581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25400">
              <a:buClr>
                <a:schemeClr val="dk1"/>
              </a:buClr>
              <a:buSzPct val="25000"/>
            </a:pPr>
            <a:r>
              <a:rPr lang="es-MX" b="1" dirty="0">
                <a:solidFill>
                  <a:srgbClr val="00B0F0"/>
                </a:solidFill>
              </a:rPr>
              <a:t>Experiencias de aprendizaje</a:t>
            </a:r>
          </a:p>
        </p:txBody>
      </p:sp>
      <p:pic>
        <p:nvPicPr>
          <p:cNvPr id="3" name="Shape 106">
            <a:extLst>
              <a:ext uri="{FF2B5EF4-FFF2-40B4-BE49-F238E27FC236}">
                <a16:creationId xmlns:a16="http://schemas.microsoft.com/office/drawing/2014/main" id="{4AF0215D-86A7-3F62-A700-D8DC4487658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15625" t="18748" r="15625" b="15625"/>
          <a:stretch/>
        </p:blipFill>
        <p:spPr>
          <a:xfrm>
            <a:off x="62373" y="91529"/>
            <a:ext cx="538910" cy="514415"/>
          </a:xfrm>
          <a:prstGeom prst="ellipse">
            <a:avLst/>
          </a:prstGeom>
          <a:noFill/>
          <a:ln>
            <a:noFill/>
          </a:ln>
        </p:spPr>
      </p:pic>
      <p:sp>
        <p:nvSpPr>
          <p:cNvPr id="4" name="TextBox 27">
            <a:extLst>
              <a:ext uri="{FF2B5EF4-FFF2-40B4-BE49-F238E27FC236}">
                <a16:creationId xmlns:a16="http://schemas.microsoft.com/office/drawing/2014/main" id="{35186EA2-5DBC-FEE8-D291-5471629A8142}"/>
              </a:ext>
            </a:extLst>
          </p:cNvPr>
          <p:cNvSpPr txBox="1"/>
          <p:nvPr/>
        </p:nvSpPr>
        <p:spPr>
          <a:xfrm>
            <a:off x="689242" y="32677"/>
            <a:ext cx="191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100" b="1" dirty="0">
                <a:solidFill>
                  <a:srgbClr val="FFC000"/>
                </a:solidFill>
              </a:rPr>
              <a:t>Aprendizaje </a:t>
            </a:r>
            <a:r>
              <a:rPr lang="en-US" sz="1100" b="1" dirty="0" err="1">
                <a:solidFill>
                  <a:srgbClr val="FFC000"/>
                </a:solidFill>
              </a:rPr>
              <a:t>basado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br>
              <a:rPr lang="en-US" sz="1100" b="1" dirty="0">
                <a:solidFill>
                  <a:srgbClr val="FFC000"/>
                </a:solidFill>
              </a:rPr>
            </a:br>
            <a:r>
              <a:rPr lang="en-US" sz="1100" b="1" dirty="0" err="1">
                <a:solidFill>
                  <a:srgbClr val="FFC000"/>
                </a:solidFill>
              </a:rPr>
              <a:t>en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r>
              <a:rPr lang="en-US" sz="1100" b="1" dirty="0" err="1">
                <a:solidFill>
                  <a:srgbClr val="FFC000"/>
                </a:solidFill>
              </a:rPr>
              <a:t>fenómenos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5" name="TextBox 28">
            <a:extLst>
              <a:ext uri="{FF2B5EF4-FFF2-40B4-BE49-F238E27FC236}">
                <a16:creationId xmlns:a16="http://schemas.microsoft.com/office/drawing/2014/main" id="{E052A4EB-AB24-4FB1-F212-A3B72924D6DA}"/>
              </a:ext>
            </a:extLst>
          </p:cNvPr>
          <p:cNvSpPr txBox="1"/>
          <p:nvPr/>
        </p:nvSpPr>
        <p:spPr>
          <a:xfrm>
            <a:off x="2514991" y="31601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Sociología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7F073964-B3C6-0081-89C2-A2FFE8E954F0}"/>
              </a:ext>
            </a:extLst>
          </p:cNvPr>
          <p:cNvSpPr txBox="1"/>
          <p:nvPr/>
        </p:nvSpPr>
        <p:spPr>
          <a:xfrm>
            <a:off x="4524713" y="316012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María Rivas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417A80A-548B-3BB0-A4D8-542BE0C1BB51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6843615" y="659939"/>
            <a:ext cx="2104866" cy="531845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Alcance de los fenómenos</a:t>
            </a: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001666" y="3245502"/>
            <a:ext cx="4842140" cy="272934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Contexto mundo real – Fenómenos potenciales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3" name="Shape 163"/>
          <p:cNvSpPr/>
          <p:nvPr/>
        </p:nvSpPr>
        <p:spPr>
          <a:xfrm>
            <a:off x="1997690" y="664125"/>
            <a:ext cx="4845925" cy="258224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Contenido </a:t>
            </a:r>
            <a:b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académico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4" name="Shape 164"/>
          <p:cNvSpPr/>
          <p:nvPr/>
        </p:nvSpPr>
        <p:spPr>
          <a:xfrm>
            <a:off x="157025" y="664125"/>
            <a:ext cx="1858923" cy="531426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</a:p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académico</a:t>
            </a: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8282" y="757391"/>
            <a:ext cx="282822" cy="31432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47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4637" y="684339"/>
            <a:ext cx="495662" cy="49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84978" y="742010"/>
            <a:ext cx="329704" cy="329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33898" y="3304548"/>
            <a:ext cx="355052" cy="35505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139"/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38" name="Shape 140"/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22036" y="5207108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94131" y="2413684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94131" y="5207232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91037" y="5207108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2" name="Shape 106">
            <a:extLst>
              <a:ext uri="{FF2B5EF4-FFF2-40B4-BE49-F238E27FC236}">
                <a16:creationId xmlns:a16="http://schemas.microsoft.com/office/drawing/2014/main" id="{6292E80A-AD73-534A-11F0-6AE4BA5624B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l="15625" t="18748" r="15625" b="15625"/>
          <a:stretch/>
        </p:blipFill>
        <p:spPr>
          <a:xfrm>
            <a:off x="62373" y="91529"/>
            <a:ext cx="538910" cy="514415"/>
          </a:xfrm>
          <a:prstGeom prst="ellipse">
            <a:avLst/>
          </a:prstGeom>
          <a:noFill/>
          <a:ln>
            <a:noFill/>
          </a:ln>
        </p:spPr>
      </p:pic>
      <p:sp>
        <p:nvSpPr>
          <p:cNvPr id="3" name="TextBox 27">
            <a:extLst>
              <a:ext uri="{FF2B5EF4-FFF2-40B4-BE49-F238E27FC236}">
                <a16:creationId xmlns:a16="http://schemas.microsoft.com/office/drawing/2014/main" id="{9F241CD8-A1F1-42AB-2B90-3F9B60EC95CF}"/>
              </a:ext>
            </a:extLst>
          </p:cNvPr>
          <p:cNvSpPr txBox="1"/>
          <p:nvPr/>
        </p:nvSpPr>
        <p:spPr>
          <a:xfrm>
            <a:off x="689242" y="32677"/>
            <a:ext cx="191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100" b="1" dirty="0">
                <a:solidFill>
                  <a:srgbClr val="FFC000"/>
                </a:solidFill>
              </a:rPr>
              <a:t>Aprendizaje </a:t>
            </a:r>
            <a:r>
              <a:rPr lang="en-US" sz="1100" b="1" dirty="0" err="1">
                <a:solidFill>
                  <a:srgbClr val="FFC000"/>
                </a:solidFill>
              </a:rPr>
              <a:t>basado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br>
              <a:rPr lang="en-US" sz="1100" b="1" dirty="0">
                <a:solidFill>
                  <a:srgbClr val="FFC000"/>
                </a:solidFill>
              </a:rPr>
            </a:br>
            <a:r>
              <a:rPr lang="en-US" sz="1100" b="1" dirty="0" err="1">
                <a:solidFill>
                  <a:srgbClr val="FFC000"/>
                </a:solidFill>
              </a:rPr>
              <a:t>en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r>
              <a:rPr lang="en-US" sz="1100" b="1" dirty="0" err="1">
                <a:solidFill>
                  <a:srgbClr val="FFC000"/>
                </a:solidFill>
              </a:rPr>
              <a:t>fenómenos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4" name="TextBox 28">
            <a:extLst>
              <a:ext uri="{FF2B5EF4-FFF2-40B4-BE49-F238E27FC236}">
                <a16:creationId xmlns:a16="http://schemas.microsoft.com/office/drawing/2014/main" id="{EA183556-56F8-3B4B-A63B-A762F3332301}"/>
              </a:ext>
            </a:extLst>
          </p:cNvPr>
          <p:cNvSpPr txBox="1"/>
          <p:nvPr/>
        </p:nvSpPr>
        <p:spPr>
          <a:xfrm>
            <a:off x="2514991" y="31601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815B0AED-C61B-3FF1-6F90-3EA2F009E105}"/>
              </a:ext>
            </a:extLst>
          </p:cNvPr>
          <p:cNvSpPr txBox="1"/>
          <p:nvPr/>
        </p:nvSpPr>
        <p:spPr>
          <a:xfrm>
            <a:off x="4524713" y="316012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6EAFE9B-AFDC-7C3A-4B2D-760B8F2A2EDB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3871244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47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7" name="Shape 207"/>
          <p:cNvGrpSpPr/>
          <p:nvPr/>
        </p:nvGrpSpPr>
        <p:grpSpPr>
          <a:xfrm>
            <a:off x="731009" y="1470347"/>
            <a:ext cx="3866955" cy="4244324"/>
            <a:chOff x="3895842" y="388702"/>
            <a:chExt cx="3866955" cy="4244324"/>
          </a:xfrm>
        </p:grpSpPr>
        <p:sp>
          <p:nvSpPr>
            <p:cNvPr id="208" name="Shape 208"/>
            <p:cNvSpPr/>
            <p:nvPr/>
          </p:nvSpPr>
          <p:spPr>
            <a:xfrm>
              <a:off x="4862246" y="1672932"/>
              <a:ext cx="1934100" cy="15495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5145489" y="1899866"/>
              <a:ext cx="1367700" cy="1095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975" tIns="6975" rIns="6975" bIns="6975" anchor="ctr" anchorCtr="0">
              <a:noAutofit/>
            </a:bodyPr>
            <a:lstStyle/>
            <a:p>
              <a:pPr marL="0" marR="0" lvl="0" indent="-17462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9285"/>
                <a:buFont typeface="Calibri"/>
                <a:buNone/>
              </a:pPr>
              <a:endParaRPr sz="7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 rot="-5400000">
              <a:off x="5555050" y="1388381"/>
              <a:ext cx="5484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211"/>
            <p:cNvSpPr txBox="1"/>
            <p:nvPr/>
          </p:nvSpPr>
          <p:spPr>
            <a:xfrm rot="-5400000">
              <a:off x="5815592" y="1385195"/>
              <a:ext cx="27300" cy="27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5415019" y="388714"/>
              <a:ext cx="770700" cy="7359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213"/>
            <p:cNvSpPr txBox="1"/>
            <p:nvPr/>
          </p:nvSpPr>
          <p:spPr>
            <a:xfrm>
              <a:off x="5536360" y="388702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 rot="-1801056">
              <a:off x="6585085" y="1876787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Shape 215"/>
            <p:cNvSpPr txBox="1"/>
            <p:nvPr/>
          </p:nvSpPr>
          <p:spPr>
            <a:xfrm rot="-1808483">
              <a:off x="6789307" y="1876485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6934197" y="1139533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7055538" y="1265800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 rot="1801056">
              <a:off x="6584983" y="2997831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Shape 219"/>
            <p:cNvSpPr txBox="1"/>
            <p:nvPr/>
          </p:nvSpPr>
          <p:spPr>
            <a:xfrm rot="1808483">
              <a:off x="6789255" y="2997457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6934197" y="2893727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7055538" y="3019994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rot="5400000">
              <a:off x="5555148" y="3486388"/>
              <a:ext cx="5484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223"/>
            <p:cNvSpPr txBox="1"/>
            <p:nvPr/>
          </p:nvSpPr>
          <p:spPr>
            <a:xfrm rot="5400000">
              <a:off x="5815705" y="3482975"/>
              <a:ext cx="27300" cy="27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5415019" y="3770826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5536360" y="3897092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 rot="8998944">
              <a:off x="4643541" y="2997844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Shape 227"/>
            <p:cNvSpPr txBox="1"/>
            <p:nvPr/>
          </p:nvSpPr>
          <p:spPr>
            <a:xfrm rot="-1808483">
              <a:off x="4847818" y="2997406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3895842" y="2893727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4017182" y="3019994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 rot="-8998944">
              <a:off x="4643642" y="1876799"/>
              <a:ext cx="429971" cy="208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rgbClr val="1539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Shape 231"/>
            <p:cNvSpPr txBox="1"/>
            <p:nvPr/>
          </p:nvSpPr>
          <p:spPr>
            <a:xfrm rot="1808483">
              <a:off x="4847766" y="1876538"/>
              <a:ext cx="21508" cy="21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3895842" y="1139533"/>
              <a:ext cx="828600" cy="862200"/>
            </a:xfrm>
            <a:prstGeom prst="ellipse">
              <a:avLst/>
            </a:prstGeom>
            <a:gradFill>
              <a:gsLst>
                <a:gs pos="0">
                  <a:srgbClr val="BBBBBB"/>
                </a:gs>
                <a:gs pos="80000">
                  <a:srgbClr val="F6F6F6"/>
                </a:gs>
                <a:gs pos="100000">
                  <a:srgbClr val="F7F7F7"/>
                </a:gs>
              </a:gsLst>
              <a:lin ang="16200038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510"/>
                </a:srgbClr>
              </a:outerShdw>
            </a:effectLst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-88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Shape 233"/>
            <p:cNvSpPr txBox="1"/>
            <p:nvPr/>
          </p:nvSpPr>
          <p:spPr>
            <a:xfrm>
              <a:off x="4017182" y="1265800"/>
              <a:ext cx="585900" cy="609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12700" rIns="12700" bIns="1270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ct val="35714"/>
                <a:buFont typeface="Calibri"/>
                <a:buNone/>
              </a:pPr>
              <a:endParaRPr/>
            </a:p>
          </p:txBody>
        </p:sp>
      </p:grpSp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0166" y="3999380"/>
            <a:ext cx="225252" cy="225252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/>
          <p:nvPr/>
        </p:nvSpPr>
        <p:spPr>
          <a:xfrm>
            <a:off x="601280" y="883602"/>
            <a:ext cx="4572000" cy="58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8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Vinculación Fenómenos-Temas</a:t>
            </a:r>
          </a:p>
          <a:p>
            <a:pPr marL="0" marR="0" lvl="0" indent="-222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2278" y="763936"/>
            <a:ext cx="28575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5176573" y="659939"/>
            <a:ext cx="3771842" cy="53184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MX" sz="900" dirty="0">
                <a:solidFill>
                  <a:schemeClr val="dk1"/>
                </a:solidFill>
              </a:rPr>
              <a:t> </a:t>
            </a:r>
          </a:p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900" dirty="0">
                <a:solidFill>
                  <a:schemeClr val="dk1"/>
                </a:solidFill>
              </a:rPr>
              <a:t> </a:t>
            </a:r>
          </a:p>
        </p:txBody>
      </p:sp>
      <p:pic>
        <p:nvPicPr>
          <p:cNvPr id="240" name="Shape 2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8390" y="945799"/>
            <a:ext cx="295275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139"/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46" name="Shape 140"/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2056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330745" y="5116565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5371825" y="893674"/>
            <a:ext cx="2581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25400">
              <a:buClr>
                <a:schemeClr val="dk1"/>
              </a:buClr>
              <a:buSzPct val="25000"/>
            </a:pPr>
            <a:r>
              <a:rPr lang="es-MX" b="1" dirty="0">
                <a:solidFill>
                  <a:srgbClr val="00B0F0"/>
                </a:solidFill>
              </a:rPr>
              <a:t>Experiencias de aprendizaje</a:t>
            </a:r>
          </a:p>
        </p:txBody>
      </p:sp>
      <p:pic>
        <p:nvPicPr>
          <p:cNvPr id="3" name="Shape 106">
            <a:extLst>
              <a:ext uri="{FF2B5EF4-FFF2-40B4-BE49-F238E27FC236}">
                <a16:creationId xmlns:a16="http://schemas.microsoft.com/office/drawing/2014/main" id="{7EB76034-0770-E8E6-C412-3B767B30B3C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15625" t="18748" r="15625" b="15625"/>
          <a:stretch/>
        </p:blipFill>
        <p:spPr>
          <a:xfrm>
            <a:off x="62373" y="91529"/>
            <a:ext cx="538910" cy="514415"/>
          </a:xfrm>
          <a:prstGeom prst="ellipse">
            <a:avLst/>
          </a:prstGeom>
          <a:noFill/>
          <a:ln>
            <a:noFill/>
          </a:ln>
        </p:spPr>
      </p:pic>
      <p:sp>
        <p:nvSpPr>
          <p:cNvPr id="4" name="TextBox 27">
            <a:extLst>
              <a:ext uri="{FF2B5EF4-FFF2-40B4-BE49-F238E27FC236}">
                <a16:creationId xmlns:a16="http://schemas.microsoft.com/office/drawing/2014/main" id="{617A0A59-C332-6BF9-A16D-560EDA3DF2FC}"/>
              </a:ext>
            </a:extLst>
          </p:cNvPr>
          <p:cNvSpPr txBox="1"/>
          <p:nvPr/>
        </p:nvSpPr>
        <p:spPr>
          <a:xfrm>
            <a:off x="689242" y="32677"/>
            <a:ext cx="191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100" b="1" dirty="0">
                <a:solidFill>
                  <a:srgbClr val="FFC000"/>
                </a:solidFill>
              </a:rPr>
              <a:t>Aprendizaje </a:t>
            </a:r>
            <a:r>
              <a:rPr lang="en-US" sz="1100" b="1" dirty="0" err="1">
                <a:solidFill>
                  <a:srgbClr val="FFC000"/>
                </a:solidFill>
              </a:rPr>
              <a:t>basado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br>
              <a:rPr lang="en-US" sz="1100" b="1" dirty="0">
                <a:solidFill>
                  <a:srgbClr val="FFC000"/>
                </a:solidFill>
              </a:rPr>
            </a:br>
            <a:r>
              <a:rPr lang="en-US" sz="1100" b="1" dirty="0" err="1">
                <a:solidFill>
                  <a:srgbClr val="FFC000"/>
                </a:solidFill>
              </a:rPr>
              <a:t>en</a:t>
            </a:r>
            <a:r>
              <a:rPr lang="en-US" sz="1100" b="1" dirty="0">
                <a:solidFill>
                  <a:srgbClr val="FFC000"/>
                </a:solidFill>
              </a:rPr>
              <a:t> </a:t>
            </a:r>
            <a:r>
              <a:rPr lang="en-US" sz="1100" b="1" dirty="0" err="1">
                <a:solidFill>
                  <a:srgbClr val="FFC000"/>
                </a:solidFill>
              </a:rPr>
              <a:t>fenómenos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5" name="TextBox 28">
            <a:extLst>
              <a:ext uri="{FF2B5EF4-FFF2-40B4-BE49-F238E27FC236}">
                <a16:creationId xmlns:a16="http://schemas.microsoft.com/office/drawing/2014/main" id="{E601A93B-A74F-333E-4B2C-3F6F07E30798}"/>
              </a:ext>
            </a:extLst>
          </p:cNvPr>
          <p:cNvSpPr txBox="1"/>
          <p:nvPr/>
        </p:nvSpPr>
        <p:spPr>
          <a:xfrm>
            <a:off x="2514991" y="31601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BC10EB1D-C9F3-FB3B-7FA0-A09D9B163983}"/>
              </a:ext>
            </a:extLst>
          </p:cNvPr>
          <p:cNvSpPr txBox="1"/>
          <p:nvPr/>
        </p:nvSpPr>
        <p:spPr>
          <a:xfrm>
            <a:off x="4524713" y="316012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6086E5-545A-0433-73FE-7C234E3E1BD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4204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3" ma:contentTypeDescription="Crear nuevo documento." ma:contentTypeScope="" ma:versionID="eb8dc277ed6129e70b5564fdf81e96b3">
  <xsd:schema xmlns:xsd="http://www.w3.org/2001/XMLSchema" xmlns:xs="http://www.w3.org/2001/XMLSchema" xmlns:p="http://schemas.microsoft.com/office/2006/metadata/properties" xmlns:ns1="http://schemas.microsoft.com/sharepoint/v3" xmlns:ns2="2adb2dab-6459-403f-93cd-06ef94292f78" targetNamespace="http://schemas.microsoft.com/office/2006/metadata/properties" ma:root="true" ma:fieldsID="dbb485f804fdf8c69163a380a86c8c2b" ns1:_="" ns2:_="">
    <xsd:import namespace="http://schemas.microsoft.com/sharepoint/v3"/>
    <xsd:import namespace="2adb2dab-6459-403f-93cd-06ef94292f7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b2dab-6459-403f-93cd-06ef94292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E75383-7E5C-4A97-B87F-A6678F54BDA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463287D-B897-4F6C-9936-B43836ED6F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7931B5-A9B4-4114-917E-DC6E5931C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db2dab-6459-403f-93cd-06ef94292f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994</Words>
  <Application>Microsoft Office PowerPoint</Application>
  <PresentationFormat>On-screen Show (4:3)</PresentationFormat>
  <Paragraphs>184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Laura Patricia Zepeda Orantes</Manager>
  <Company>Diseño y Arquitectura Pedagógica, Dirección de Innovación Educativa</Company>
  <LinksUpToDate>false</LinksUpToDate>
  <SharedDoc>false</SharedDoc>
  <HyperlinkBase>https://idea.itesm.mx/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Phenomenon Based Learning Design Canvas</dc:title>
  <dc:subject>Learning Strategies</dc:subject>
  <dc:creator>Tecnológico de Monterre</dc:creator>
  <cp:keywords>phenomenon based learning, aprendizaje basado en fenómenos, estrategias educativas</cp:keywords>
  <cp:lastModifiedBy>Laura Patricia Zepeda Orantes</cp:lastModifiedBy>
  <cp:revision>23</cp:revision>
  <dcterms:modified xsi:type="dcterms:W3CDTF">2024-04-16T17:31:00Z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