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9" r:id="rId6"/>
    <p:sldId id="260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Canvas" id="{2920799C-3C3B-4CEC-A36D-0F15E85E5503}">
          <p14:sldIdLst>
            <p14:sldId id="256"/>
          </p14:sldIdLst>
        </p14:section>
        <p14:section name="Ejemplo" id="{757D2961-9FF0-48F9-8882-8387682F3320}">
          <p14:sldIdLst>
            <p14:sldId id="259"/>
          </p14:sldIdLst>
        </p14:section>
        <p14:section name="Plantilla" id="{38C22FB0-7588-4F78-BA5C-BD2B3219BF7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>
        <p:scale>
          <a:sx n="100" d="100"/>
          <a:sy n="100" d="100"/>
        </p:scale>
        <p:origin x="45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5041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579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51E91D2D-D0CD-58C8-D5D8-7CC0A37ED690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43F24FD6-DA03-78DD-6C6A-3BD96BA8C387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CEFC803B-5C4C-5203-637B-EF0F599CE888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DC2C713E-AC15-BB91-E2B5-4A55B4CE38B1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A87990CB-9A7C-6A5C-C838-5921FEA4F44C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39BC167F-C190-3217-616A-C873F46D19BB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6B35A8AC-3681-7E41-43D3-88FA9AE3EE64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0BFCCBC8-D2C1-E1B4-9968-294E33F053B6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461E21B8-4469-E5E7-47D7-C0CE86025E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EEAD1474-7EEC-0706-22DD-753EFC51A760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Debate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F79FD6FF-15E4-F6B4-8417-8605367FB45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1FEB27A1-D37F-5502-DAA6-F8AF0414EE05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5779194" y="3568588"/>
            <a:ext cx="2984591" cy="252030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3838295" y="697650"/>
            <a:ext cx="1940899" cy="282096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940015" y="683235"/>
            <a:ext cx="1933949" cy="282390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304801" y="686898"/>
            <a:ext cx="1678515" cy="282096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5764319" y="3536874"/>
            <a:ext cx="2286635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competencia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5746629" y="628337"/>
            <a:ext cx="1315751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b="1" dirty="0">
                <a:solidFill>
                  <a:srgbClr val="00B0F0"/>
                </a:solidFill>
                <a:latin typeface="Calibri"/>
                <a:cs typeface="Calibri"/>
                <a:sym typeface="Calibri"/>
              </a:rPr>
              <a:t>Focus</a:t>
            </a:r>
            <a:endParaRPr dirty="0"/>
          </a:p>
        </p:txBody>
      </p:sp>
      <p:sp>
        <p:nvSpPr>
          <p:cNvPr id="105" name="Google Shape;105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307720" y="3475687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3876612" y="679680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Contenidos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1410947" y="2812928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</p:txBody>
      </p:sp>
      <p:sp>
        <p:nvSpPr>
          <p:cNvPr id="111" name="Google Shape;111;p1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Polémica</a:t>
            </a:r>
            <a:endParaRPr lang="es-MX" dirty="0"/>
          </a:p>
        </p:txBody>
      </p:sp>
      <p:sp>
        <p:nvSpPr>
          <p:cNvPr id="113" name="Google Shape;113;p13"/>
          <p:cNvSpPr txBox="1"/>
          <p:nvPr/>
        </p:nvSpPr>
        <p:spPr>
          <a:xfrm>
            <a:off x="8284858" y="285198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</p:txBody>
      </p:sp>
      <p:pic>
        <p:nvPicPr>
          <p:cNvPr id="114" name="Google Shape;114;p13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52367" y="701399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62980" y="722892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84895" y="3642074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/>
          <p:nvPr/>
        </p:nvSpPr>
        <p:spPr>
          <a:xfrm>
            <a:off x="2000417" y="955852"/>
            <a:ext cx="1806648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pretende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someter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debate,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así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mismo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recomienda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colocar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personas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enlistas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harán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las personas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Están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diseñadas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mostrar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postura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debatiente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deben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neutrales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referentes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tópico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abordar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</p:txBody>
      </p:sp>
      <p:sp>
        <p:nvSpPr>
          <p:cNvPr id="120" name="Google Shape;120;p13"/>
          <p:cNvSpPr/>
          <p:nvPr/>
        </p:nvSpPr>
        <p:spPr>
          <a:xfrm>
            <a:off x="3828832" y="1022642"/>
            <a:ext cx="1919476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necesita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saber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lograr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subcompetencias y resolver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exitosamente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contenidos: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hechos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principios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teorías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Procedimentales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procedimientos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habilidades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dirty="0"/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Actitudinales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actitudes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sp>
        <p:nvSpPr>
          <p:cNvPr id="122" name="Google Shape;122;p13"/>
          <p:cNvSpPr/>
          <p:nvPr/>
        </p:nvSpPr>
        <p:spPr>
          <a:xfrm>
            <a:off x="304799" y="1106272"/>
            <a:ext cx="177718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Listado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las subcompetencias que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desarrollará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estudiantado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reto</a:t>
            </a:r>
            <a:r>
              <a:rPr lang="en-US" sz="10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0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307720" y="3725894"/>
            <a:ext cx="5121485" cy="1971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s-MX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aspectos a evaluar?</a:t>
            </a:r>
          </a:p>
          <a:p>
            <a:pPr lvl="0"/>
            <a:endParaRPr lang="es-MX"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Antes: Credibilidad en la información: Citar fuentes que respalden la credibilidad de lo expuesto a través de un reporte de investigación.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Durante: ¿cómo desenvuelvan a lo largo del proceso? Exposición oral, capacidad de síntesis y expresión oral, capacidad de comunicación y persuasión, calidad del lenguaje, capacidad de refutación, formulación de preguntes, etc. Se incluye penalizaciones por: sobrepasar o no agotar el tiempo asignado, no respetar los tiempos, faltar con el respeto a las compañeras o compañeros, etc.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Después: Trabajo escrito individual, resumen ejecutivo de la investigación realizada y posicionamiento crítico post-debate.</a:t>
            </a:r>
            <a:endParaRPr lang="en-US"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usar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debate y el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entregable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rúbricas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listas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cotejo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9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900" dirty="0"/>
          </a:p>
        </p:txBody>
      </p:sp>
      <p:sp>
        <p:nvSpPr>
          <p:cNvPr id="124" name="Google Shape;124;p13"/>
          <p:cNvSpPr txBox="1"/>
          <p:nvPr/>
        </p:nvSpPr>
        <p:spPr>
          <a:xfrm>
            <a:off x="1000579" y="116138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ebate</a:t>
            </a:r>
            <a:endParaRPr dirty="0"/>
          </a:p>
        </p:txBody>
      </p:sp>
      <p:sp>
        <p:nvSpPr>
          <p:cNvPr id="125" name="Google Shape;125;p13"/>
          <p:cNvSpPr txBox="1"/>
          <p:nvPr/>
        </p:nvSpPr>
        <p:spPr>
          <a:xfrm>
            <a:off x="2492588" y="9343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4502310" y="9343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4502311" y="39674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3282350" y="2782156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29" name="Google Shape;129;p13"/>
          <p:cNvSpPr txBox="1"/>
          <p:nvPr/>
        </p:nvSpPr>
        <p:spPr>
          <a:xfrm>
            <a:off x="4982391" y="54428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  <p:sp>
        <p:nvSpPr>
          <p:cNvPr id="130" name="Google Shape;130;p13"/>
          <p:cNvSpPr txBox="1"/>
          <p:nvPr/>
        </p:nvSpPr>
        <p:spPr>
          <a:xfrm>
            <a:off x="5306492" y="2858938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132" name="Google Shape;132;p13"/>
          <p:cNvSpPr/>
          <p:nvPr/>
        </p:nvSpPr>
        <p:spPr>
          <a:xfrm>
            <a:off x="5746629" y="4027771"/>
            <a:ext cx="3130539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observables y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medibles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demuestran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aprendizaje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logrado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(saber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saber ser y saber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transmitir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8407339" y="733650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2489158" y="40145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sp>
        <p:nvSpPr>
          <p:cNvPr id="46" name="Google Shape;121;p13"/>
          <p:cNvSpPr/>
          <p:nvPr/>
        </p:nvSpPr>
        <p:spPr>
          <a:xfrm>
            <a:off x="5764320" y="906550"/>
            <a:ext cx="2790384" cy="2654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Tener y dar  las instrucciones sobre el funcionamiento del proceso de debate al estudiantado: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o en equipo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 la polémica para que investiguen y construyan la argumentación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Tiempos que tendrán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Turnos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Roles: moderador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Criterios de evaluación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Reglas, penalizaciones, etc. </a:t>
            </a:r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s-MX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Reinvidicación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describe el método en que la persona debatiente podrá recuperar su postura, para ello, se recomienda colocar aquí las preguntas o temas a exponer en este punto. </a:t>
            </a:r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ráfico 2" descr="Chateo con relleno sólido">
            <a:extLst>
              <a:ext uri="{FF2B5EF4-FFF2-40B4-BE49-F238E27FC236}">
                <a16:creationId xmlns:a16="http://schemas.microsoft.com/office/drawing/2014/main" id="{1931D711-B538-C26F-4C7B-5DB590C88E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719" y="64454"/>
            <a:ext cx="752685" cy="75268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8A91016-3B29-710B-DB53-C644361786E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5779194" y="3568588"/>
            <a:ext cx="2984591" cy="252030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3838295" y="697650"/>
            <a:ext cx="1940899" cy="282096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940015" y="683235"/>
            <a:ext cx="1933949" cy="282390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304801" y="686898"/>
            <a:ext cx="1678515" cy="282096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5764319" y="3536874"/>
            <a:ext cx="2286635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competencia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5746629" y="628337"/>
            <a:ext cx="1315751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b="1" dirty="0">
                <a:solidFill>
                  <a:srgbClr val="00B0F0"/>
                </a:solidFill>
                <a:latin typeface="Calibri"/>
                <a:cs typeface="Calibri"/>
                <a:sym typeface="Calibri"/>
              </a:rPr>
              <a:t>Focus</a:t>
            </a:r>
            <a:endParaRPr dirty="0"/>
          </a:p>
        </p:txBody>
      </p:sp>
      <p:sp>
        <p:nvSpPr>
          <p:cNvPr id="105" name="Google Shape;105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307720" y="3475687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3876612" y="679680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Contenidos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6096" y="737635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1410947" y="2812928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</p:txBody>
      </p:sp>
      <p:sp>
        <p:nvSpPr>
          <p:cNvPr id="111" name="Google Shape;111;p1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Polémica</a:t>
            </a:r>
            <a:endParaRPr lang="es-MX" dirty="0"/>
          </a:p>
        </p:txBody>
      </p:sp>
      <p:sp>
        <p:nvSpPr>
          <p:cNvPr id="113" name="Google Shape;113;p13"/>
          <p:cNvSpPr txBox="1"/>
          <p:nvPr/>
        </p:nvSpPr>
        <p:spPr>
          <a:xfrm>
            <a:off x="8284858" y="285198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</p:txBody>
      </p:sp>
      <p:pic>
        <p:nvPicPr>
          <p:cNvPr id="114" name="Google Shape;114;p13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52367" y="701399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62980" y="722892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84895" y="3642074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3"/>
          <p:cNvSpPr txBox="1"/>
          <p:nvPr/>
        </p:nvSpPr>
        <p:spPr>
          <a:xfrm>
            <a:off x="3439727" y="2825506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29" name="Google Shape;129;p13"/>
          <p:cNvSpPr txBox="1"/>
          <p:nvPr/>
        </p:nvSpPr>
        <p:spPr>
          <a:xfrm>
            <a:off x="4982391" y="54428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  <p:sp>
        <p:nvSpPr>
          <p:cNvPr id="130" name="Google Shape;130;p13"/>
          <p:cNvSpPr txBox="1"/>
          <p:nvPr/>
        </p:nvSpPr>
        <p:spPr>
          <a:xfrm>
            <a:off x="5306492" y="2858938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133" name="Google Shape;133;p13"/>
          <p:cNvSpPr/>
          <p:nvPr/>
        </p:nvSpPr>
        <p:spPr>
          <a:xfrm>
            <a:off x="8407339" y="733650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165;p14"/>
          <p:cNvSpPr/>
          <p:nvPr/>
        </p:nvSpPr>
        <p:spPr>
          <a:xfrm>
            <a:off x="1977676" y="941448"/>
            <a:ext cx="1665032" cy="268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feminismo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vs el machismo: las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directrices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sociedad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económicamente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inestable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personas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tomarán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estas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posturas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las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mujeres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machismo y los hombres el </a:t>
            </a:r>
            <a:r>
              <a:rPr lang="en-US" sz="7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feminismo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Porqué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feminismo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causa de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fallas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economía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 machismo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puestos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políticos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notorio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¿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Porqué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da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sistema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económico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país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¿De que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manera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sexo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sujeto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define el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trabajo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puede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desempeñar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propuestas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hacen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lograr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que el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equilibrio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económico</a:t>
            </a:r>
            <a:r>
              <a:rPr lang="en-US" sz="7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se de?</a:t>
            </a:r>
            <a:endParaRPr sz="7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166;p14"/>
          <p:cNvSpPr/>
          <p:nvPr/>
        </p:nvSpPr>
        <p:spPr>
          <a:xfrm>
            <a:off x="3936962" y="1117169"/>
            <a:ext cx="168755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la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mexicana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último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siglo</a:t>
            </a:r>
            <a:endParaRPr dirty="0"/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Procedimentales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capacidad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oratoria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exposición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posturas</a:t>
            </a:r>
            <a:endParaRPr dirty="0"/>
          </a:p>
          <a:p>
            <a:pPr marL="171446" marR="0" lvl="0" indent="-1206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Actitudinales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respeto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empatía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el 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otro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38" name="Google Shape;168;p14"/>
          <p:cNvSpPr/>
          <p:nvPr/>
        </p:nvSpPr>
        <p:spPr>
          <a:xfrm>
            <a:off x="304799" y="1106272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Comunicación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oral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121;p13"/>
          <p:cNvSpPr/>
          <p:nvPr/>
        </p:nvSpPr>
        <p:spPr>
          <a:xfrm>
            <a:off x="5773117" y="808197"/>
            <a:ext cx="2735664" cy="3266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Debate: Individual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Tendrán que investigar el tema feminismo vs machismo, como máximo 5 fuentes confiables.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debate durará 50 minutos, cada uno tendrá 3 minutos para argumentar.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persona moderadora indicará los turnos, tiempo, reglas durante el debate.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criterios serán enfocados a la investigación previa, exposición, (lista de observación)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reglas serían: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Respetar el tiempo de las personas participantes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Solo habla una persona a la vez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No se imponen puntos de vista personales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No se permiten burlas ni ser grosero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Hay que escuchar con atención</a:t>
            </a:r>
          </a:p>
          <a:p>
            <a:pPr lvl="0"/>
            <a:r>
              <a:rPr lang="es-MX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Reinvidicación</a:t>
            </a: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¿Por qué un sexo determinado debe tomar un puesto específico?</a:t>
            </a:r>
          </a:p>
          <a:p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¿Cuál es la mejor forma distributiva del poder según el sexo de la población?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¿El machismo o el feminismo es el que tiene que llevar al país?</a:t>
            </a:r>
            <a:endParaRPr lang="es-MX" sz="800" dirty="0"/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s-MX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6485" y="3847178"/>
            <a:ext cx="4834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 de investigación inicial antes del debate. Se entregará en el mismo día del debate.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evaluación formativa se llevará a cabo al momento del debate y las preguntas que se llevarán a cabo.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 de evaluación (rúbrica, lista de cotejo, guía de observación).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Reporte final sobre el debate. </a:t>
            </a:r>
            <a:endParaRPr lang="es-MX" sz="800" dirty="0"/>
          </a:p>
        </p:txBody>
      </p:sp>
      <p:sp>
        <p:nvSpPr>
          <p:cNvPr id="41" name="Google Shape;137;p13"/>
          <p:cNvSpPr/>
          <p:nvPr/>
        </p:nvSpPr>
        <p:spPr>
          <a:xfrm>
            <a:off x="6009111" y="3946454"/>
            <a:ext cx="206833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 de investigación inicial para la argumentación-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Discusión, comunicación durante el debate. </a:t>
            </a:r>
          </a:p>
          <a:p>
            <a:pPr lvl="0"/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Entregar reporte final de reflexión sobre el debate.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4;p13">
            <a:extLst>
              <a:ext uri="{FF2B5EF4-FFF2-40B4-BE49-F238E27FC236}">
                <a16:creationId xmlns:a16="http://schemas.microsoft.com/office/drawing/2014/main" id="{76006074-DE10-CB40-5376-776A72AA7865}"/>
              </a:ext>
            </a:extLst>
          </p:cNvPr>
          <p:cNvSpPr txBox="1"/>
          <p:nvPr/>
        </p:nvSpPr>
        <p:spPr>
          <a:xfrm>
            <a:off x="1000579" y="116138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ebate</a:t>
            </a:r>
            <a:endParaRPr dirty="0"/>
          </a:p>
        </p:txBody>
      </p:sp>
      <p:sp>
        <p:nvSpPr>
          <p:cNvPr id="4" name="Google Shape;125;p13">
            <a:extLst>
              <a:ext uri="{FF2B5EF4-FFF2-40B4-BE49-F238E27FC236}">
                <a16:creationId xmlns:a16="http://schemas.microsoft.com/office/drawing/2014/main" id="{D970B31D-E843-76FE-D1BD-91E27D5EE9FA}"/>
              </a:ext>
            </a:extLst>
          </p:cNvPr>
          <p:cNvSpPr txBox="1"/>
          <p:nvPr/>
        </p:nvSpPr>
        <p:spPr>
          <a:xfrm>
            <a:off x="2492588" y="9343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Género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sociedad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5" name="Google Shape;126;p13">
            <a:extLst>
              <a:ext uri="{FF2B5EF4-FFF2-40B4-BE49-F238E27FC236}">
                <a16:creationId xmlns:a16="http://schemas.microsoft.com/office/drawing/2014/main" id="{96606CD7-206E-A384-F1B0-07100EDB6C95}"/>
              </a:ext>
            </a:extLst>
          </p:cNvPr>
          <p:cNvSpPr txBox="1"/>
          <p:nvPr/>
        </p:nvSpPr>
        <p:spPr>
          <a:xfrm>
            <a:off x="4502310" y="9343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Ana X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27;p13">
            <a:extLst>
              <a:ext uri="{FF2B5EF4-FFF2-40B4-BE49-F238E27FC236}">
                <a16:creationId xmlns:a16="http://schemas.microsoft.com/office/drawing/2014/main" id="{61C96782-BA33-4132-5D81-2DA3940F07CE}"/>
              </a:ext>
            </a:extLst>
          </p:cNvPr>
          <p:cNvSpPr txBox="1"/>
          <p:nvPr/>
        </p:nvSpPr>
        <p:spPr>
          <a:xfrm>
            <a:off x="4502311" y="39674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Feminismo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/machismo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economía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35;p13">
            <a:extLst>
              <a:ext uri="{FF2B5EF4-FFF2-40B4-BE49-F238E27FC236}">
                <a16:creationId xmlns:a16="http://schemas.microsoft.com/office/drawing/2014/main" id="{731C7BA0-6F88-37E8-29B5-5BA9F0FEA741}"/>
              </a:ext>
            </a:extLst>
          </p:cNvPr>
          <p:cNvSpPr txBox="1"/>
          <p:nvPr/>
        </p:nvSpPr>
        <p:spPr>
          <a:xfrm>
            <a:off x="2489158" y="40145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Semestres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1 a 5  </a:t>
            </a:r>
            <a:endParaRPr dirty="0"/>
          </a:p>
        </p:txBody>
      </p:sp>
      <p:pic>
        <p:nvPicPr>
          <p:cNvPr id="8" name="Gráfico 7" descr="Chateo con relleno sólido">
            <a:extLst>
              <a:ext uri="{FF2B5EF4-FFF2-40B4-BE49-F238E27FC236}">
                <a16:creationId xmlns:a16="http://schemas.microsoft.com/office/drawing/2014/main" id="{92000775-C1FE-4029-2227-8D4E5E8BF0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719" y="64454"/>
            <a:ext cx="752685" cy="75268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904D83D-01C0-77BB-E27C-7AA7504DA4E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54732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5779194" y="3568588"/>
            <a:ext cx="2984591" cy="252030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3838295" y="697650"/>
            <a:ext cx="1940899" cy="282096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940015" y="683235"/>
            <a:ext cx="1933949" cy="282390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304801" y="686898"/>
            <a:ext cx="1678515" cy="282096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5764319" y="3536874"/>
            <a:ext cx="2286635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</a:t>
            </a: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competencia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5746629" y="628337"/>
            <a:ext cx="1315751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b="1" dirty="0">
                <a:solidFill>
                  <a:srgbClr val="00B0F0"/>
                </a:solidFill>
                <a:latin typeface="Calibri"/>
                <a:cs typeface="Calibri"/>
                <a:sym typeface="Calibri"/>
              </a:rPr>
              <a:t>Focus</a:t>
            </a:r>
            <a:endParaRPr dirty="0"/>
          </a:p>
        </p:txBody>
      </p:sp>
      <p:sp>
        <p:nvSpPr>
          <p:cNvPr id="105" name="Google Shape;105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307720" y="3475687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3876612" y="679680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Contenidos</a:t>
            </a:r>
            <a:endParaRPr sz="1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6096" y="737635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1410947" y="2812928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</p:txBody>
      </p:sp>
      <p:sp>
        <p:nvSpPr>
          <p:cNvPr id="111" name="Google Shape;111;p1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Polémica</a:t>
            </a:r>
            <a:endParaRPr lang="es-MX" dirty="0"/>
          </a:p>
        </p:txBody>
      </p:sp>
      <p:sp>
        <p:nvSpPr>
          <p:cNvPr id="113" name="Google Shape;113;p13"/>
          <p:cNvSpPr txBox="1"/>
          <p:nvPr/>
        </p:nvSpPr>
        <p:spPr>
          <a:xfrm>
            <a:off x="8284858" y="285198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</p:txBody>
      </p:sp>
      <p:pic>
        <p:nvPicPr>
          <p:cNvPr id="114" name="Google Shape;114;p13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52367" y="701399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62980" y="722892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84895" y="3642074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3"/>
          <p:cNvSpPr txBox="1"/>
          <p:nvPr/>
        </p:nvSpPr>
        <p:spPr>
          <a:xfrm>
            <a:off x="3439727" y="2825506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29" name="Google Shape;129;p13"/>
          <p:cNvSpPr txBox="1"/>
          <p:nvPr/>
        </p:nvSpPr>
        <p:spPr>
          <a:xfrm>
            <a:off x="4982391" y="5442890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  <p:sp>
        <p:nvSpPr>
          <p:cNvPr id="130" name="Google Shape;130;p13"/>
          <p:cNvSpPr txBox="1"/>
          <p:nvPr/>
        </p:nvSpPr>
        <p:spPr>
          <a:xfrm>
            <a:off x="5306492" y="2858938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133" name="Google Shape;133;p13"/>
          <p:cNvSpPr/>
          <p:nvPr/>
        </p:nvSpPr>
        <p:spPr>
          <a:xfrm>
            <a:off x="8407339" y="733650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4;p13">
            <a:extLst>
              <a:ext uri="{FF2B5EF4-FFF2-40B4-BE49-F238E27FC236}">
                <a16:creationId xmlns:a16="http://schemas.microsoft.com/office/drawing/2014/main" id="{F57710D4-B382-4876-291A-34E616BAB39E}"/>
              </a:ext>
            </a:extLst>
          </p:cNvPr>
          <p:cNvSpPr txBox="1"/>
          <p:nvPr/>
        </p:nvSpPr>
        <p:spPr>
          <a:xfrm>
            <a:off x="1000579" y="116138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US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ebate</a:t>
            </a:r>
            <a:endParaRPr dirty="0"/>
          </a:p>
        </p:txBody>
      </p:sp>
      <p:sp>
        <p:nvSpPr>
          <p:cNvPr id="3" name="Google Shape;125;p13">
            <a:extLst>
              <a:ext uri="{FF2B5EF4-FFF2-40B4-BE49-F238E27FC236}">
                <a16:creationId xmlns:a16="http://schemas.microsoft.com/office/drawing/2014/main" id="{E65C1891-93C7-FB21-17A0-032B900DBA7A}"/>
              </a:ext>
            </a:extLst>
          </p:cNvPr>
          <p:cNvSpPr txBox="1"/>
          <p:nvPr/>
        </p:nvSpPr>
        <p:spPr>
          <a:xfrm>
            <a:off x="2492588" y="9343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/>
          </a:p>
        </p:txBody>
      </p:sp>
      <p:sp>
        <p:nvSpPr>
          <p:cNvPr id="4" name="Google Shape;126;p13">
            <a:extLst>
              <a:ext uri="{FF2B5EF4-FFF2-40B4-BE49-F238E27FC236}">
                <a16:creationId xmlns:a16="http://schemas.microsoft.com/office/drawing/2014/main" id="{BAAD82BD-C52F-116C-C0D0-49123F4BBD78}"/>
              </a:ext>
            </a:extLst>
          </p:cNvPr>
          <p:cNvSpPr txBox="1"/>
          <p:nvPr/>
        </p:nvSpPr>
        <p:spPr>
          <a:xfrm>
            <a:off x="4502310" y="9343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7;p13">
            <a:extLst>
              <a:ext uri="{FF2B5EF4-FFF2-40B4-BE49-F238E27FC236}">
                <a16:creationId xmlns:a16="http://schemas.microsoft.com/office/drawing/2014/main" id="{7E712D02-5FD5-FDFA-4CE1-3FC62E0A067F}"/>
              </a:ext>
            </a:extLst>
          </p:cNvPr>
          <p:cNvSpPr txBox="1"/>
          <p:nvPr/>
        </p:nvSpPr>
        <p:spPr>
          <a:xfrm>
            <a:off x="4502311" y="39674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35;p13">
            <a:extLst>
              <a:ext uri="{FF2B5EF4-FFF2-40B4-BE49-F238E27FC236}">
                <a16:creationId xmlns:a16="http://schemas.microsoft.com/office/drawing/2014/main" id="{2DE72C88-7715-F13D-E95D-A5BEC38C042C}"/>
              </a:ext>
            </a:extLst>
          </p:cNvPr>
          <p:cNvSpPr txBox="1"/>
          <p:nvPr/>
        </p:nvSpPr>
        <p:spPr>
          <a:xfrm>
            <a:off x="2489158" y="40145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pic>
        <p:nvPicPr>
          <p:cNvPr id="7" name="Gráfico 6" descr="Chateo con relleno sólido">
            <a:extLst>
              <a:ext uri="{FF2B5EF4-FFF2-40B4-BE49-F238E27FC236}">
                <a16:creationId xmlns:a16="http://schemas.microsoft.com/office/drawing/2014/main" id="{1C89C55A-B731-E098-2D3D-5509FFFA1F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719" y="64454"/>
            <a:ext cx="752685" cy="75268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475FDAA-ECD0-7BFE-5F9C-92816973FD59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286283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68DE13A-A58D-4470-944B-A81A4C0FD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7AC1C1-E558-493B-8292-6277DE088D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259D86-537B-4FE8-8353-BCF4CAB6B38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803</Words>
  <Application>Microsoft Office PowerPoint</Application>
  <PresentationFormat>On-screen Show (4:3)</PresentationFormat>
  <Paragraphs>141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Janeth Hernández Cardona</dc:creator>
  <cp:lastModifiedBy>Laura Patricia Zepeda Orantes</cp:lastModifiedBy>
  <cp:revision>21</cp:revision>
  <dcterms:modified xsi:type="dcterms:W3CDTF">2024-04-16T17:40:59Z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