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3" r:id="rId6"/>
    <p:sldId id="264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nvas de diseño (indicaciones)" id="{C31807CD-B154-439D-BF0E-F9C9E4F25451}">
          <p14:sldIdLst>
            <p14:sldId id="262"/>
          </p14:sldIdLst>
        </p14:section>
        <p14:section name="Ejemplo" id="{AA048A35-EA6D-43B8-846F-B4A9F1880C99}">
          <p14:sldIdLst>
            <p14:sldId id="263"/>
          </p14:sldIdLst>
        </p14:section>
        <p14:section name="Plantilla de trabajo" id="{164BF94F-024B-4DC4-955C-983FA72874B7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E59E35"/>
    <a:srgbClr val="B9A360"/>
    <a:srgbClr val="4FA8B1"/>
    <a:srgbClr val="0071C2"/>
    <a:srgbClr val="007DDA"/>
    <a:srgbClr val="F12D2D"/>
    <a:srgbClr val="EDC9C9"/>
    <a:srgbClr val="FFB7B7"/>
    <a:srgbClr val="CDC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2518" autoAdjust="0"/>
  </p:normalViewPr>
  <p:slideViewPr>
    <p:cSldViewPr>
      <p:cViewPr varScale="1">
        <p:scale>
          <a:sx n="68" d="100"/>
          <a:sy n="68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79FEF38-24CA-444D-8E5D-5C6061C6B49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0BEC1035-22C6-4F8A-960B-5C00BC661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1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9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5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4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D2F9B37-4FC8-4EEB-BE2F-2081A190710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7B8CCAFD-1043-42B6-864E-C32A387FD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Google Shape;12;p1">
            <a:extLst>
              <a:ext uri="{FF2B5EF4-FFF2-40B4-BE49-F238E27FC236}">
                <a16:creationId xmlns:a16="http://schemas.microsoft.com/office/drawing/2014/main" id="{24353E3C-C2DF-0B98-E004-C02EA5D8F2E5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3;p1">
            <a:extLst>
              <a:ext uri="{FF2B5EF4-FFF2-40B4-BE49-F238E27FC236}">
                <a16:creationId xmlns:a16="http://schemas.microsoft.com/office/drawing/2014/main" id="{81345474-252F-673E-1BBD-3C1F7D5FAC65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4;p1">
            <a:extLst>
              <a:ext uri="{FF2B5EF4-FFF2-40B4-BE49-F238E27FC236}">
                <a16:creationId xmlns:a16="http://schemas.microsoft.com/office/drawing/2014/main" id="{7ED12A31-EF2A-0252-6394-771173CAB79A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19" name="Google Shape;15;p1">
            <a:extLst>
              <a:ext uri="{FF2B5EF4-FFF2-40B4-BE49-F238E27FC236}">
                <a16:creationId xmlns:a16="http://schemas.microsoft.com/office/drawing/2014/main" id="{0A45738F-28AD-709D-1911-4E03CEC394B5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6;p1">
            <a:extLst>
              <a:ext uri="{FF2B5EF4-FFF2-40B4-BE49-F238E27FC236}">
                <a16:creationId xmlns:a16="http://schemas.microsoft.com/office/drawing/2014/main" id="{9A5A83E7-E7B4-0732-4A3B-A8AD8E0A31E3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7;p1">
            <a:extLst>
              <a:ext uri="{FF2B5EF4-FFF2-40B4-BE49-F238E27FC236}">
                <a16:creationId xmlns:a16="http://schemas.microsoft.com/office/drawing/2014/main" id="{2A16F10D-23BF-8B3A-4EE9-A3A7FD2D77FC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2;p1">
            <a:extLst>
              <a:ext uri="{FF2B5EF4-FFF2-40B4-BE49-F238E27FC236}">
                <a16:creationId xmlns:a16="http://schemas.microsoft.com/office/drawing/2014/main" id="{2D62FFE5-A7D6-C4CA-89A8-F280B400000A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1">
            <a:extLst>
              <a:ext uri="{FF2B5EF4-FFF2-40B4-BE49-F238E27FC236}">
                <a16:creationId xmlns:a16="http://schemas.microsoft.com/office/drawing/2014/main" id="{60C8C57B-42EC-B52C-300E-DB7FFACF5270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8DCC2669-FC2C-1F0A-F3BA-4D6B3B7A24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5" name="Rectangle 7">
            <a:extLst>
              <a:ext uri="{FF2B5EF4-FFF2-40B4-BE49-F238E27FC236}">
                <a16:creationId xmlns:a16="http://schemas.microsoft.com/office/drawing/2014/main" id="{56C22064-A5CA-DA35-6AA0-5CBCC664953D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Gamification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6" name="Imagen 2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559EED47-308F-736B-C19B-179BBBC314C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49BB999-2417-7C06-D9FB-A526A0A15392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83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AFFB494B-6664-2D40-9FF8-4D99CB5E9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36600" y="4184571"/>
            <a:ext cx="17709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riesgos</a:t>
            </a:r>
            <a:r>
              <a:rPr lang="en-US" sz="900" dirty="0"/>
              <a:t> </a:t>
            </a:r>
            <a:r>
              <a:rPr lang="en-US" sz="900" dirty="0" err="1"/>
              <a:t>podríamos</a:t>
            </a:r>
            <a:r>
              <a:rPr lang="en-US" sz="900" dirty="0"/>
              <a:t> </a:t>
            </a:r>
            <a:r>
              <a:rPr lang="en-US" sz="900" dirty="0" err="1"/>
              <a:t>tener</a:t>
            </a:r>
            <a:r>
              <a:rPr lang="en-US" sz="900" dirty="0"/>
              <a:t> </a:t>
            </a:r>
            <a:r>
              <a:rPr lang="en-US" sz="900" dirty="0" err="1"/>
              <a:t>durante</a:t>
            </a:r>
            <a:r>
              <a:rPr lang="en-US" sz="900" dirty="0"/>
              <a:t> la </a:t>
            </a:r>
            <a:r>
              <a:rPr lang="en-US" sz="900" dirty="0" err="1"/>
              <a:t>implementación</a:t>
            </a:r>
            <a:r>
              <a:rPr lang="en-US" sz="900" dirty="0"/>
              <a:t>? </a:t>
            </a:r>
            <a:br>
              <a:rPr lang="en-US" sz="900" dirty="0"/>
            </a:br>
            <a:br>
              <a:rPr lang="en-US" sz="900" dirty="0"/>
            </a:br>
            <a:endParaRPr lang="en-US" sz="900" dirty="0"/>
          </a:p>
          <a:p>
            <a:r>
              <a:rPr lang="en-US" sz="900" dirty="0" err="1"/>
              <a:t>Incidentes</a:t>
            </a:r>
            <a:r>
              <a:rPr lang="en-US" sz="900" dirty="0"/>
              <a:t> </a:t>
            </a:r>
            <a:r>
              <a:rPr lang="en-US" sz="900" dirty="0" err="1"/>
              <a:t>negativos</a:t>
            </a:r>
            <a:r>
              <a:rPr lang="en-US" sz="900" dirty="0"/>
              <a:t> (de </a:t>
            </a:r>
            <a:r>
              <a:rPr lang="en-US" sz="900" dirty="0" err="1"/>
              <a:t>comportamiento</a:t>
            </a:r>
            <a:r>
              <a:rPr lang="en-US" sz="900" dirty="0"/>
              <a:t>, </a:t>
            </a:r>
            <a:r>
              <a:rPr lang="en-US" sz="900" dirty="0" err="1"/>
              <a:t>actitud</a:t>
            </a:r>
            <a:r>
              <a:rPr lang="en-US" sz="900" dirty="0"/>
              <a:t> o </a:t>
            </a:r>
            <a:r>
              <a:rPr lang="en-US" sz="900" dirty="0" err="1"/>
              <a:t>resultado</a:t>
            </a:r>
            <a:r>
              <a:rPr lang="en-US" sz="900" dirty="0"/>
              <a:t>).</a:t>
            </a: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los </a:t>
            </a:r>
            <a:r>
              <a:rPr lang="en-US" sz="900" dirty="0" err="1"/>
              <a:t>comportamientos</a:t>
            </a:r>
            <a:r>
              <a:rPr lang="en-US" sz="900" dirty="0"/>
              <a:t> y </a:t>
            </a:r>
            <a:r>
              <a:rPr lang="en-US" sz="900" dirty="0" err="1"/>
              <a:t>acciones</a:t>
            </a:r>
            <a:r>
              <a:rPr lang="en-US" sz="900" dirty="0"/>
              <a:t> que se </a:t>
            </a:r>
            <a:r>
              <a:rPr lang="en-US" sz="900" dirty="0" err="1"/>
              <a:t>esperan</a:t>
            </a:r>
            <a:r>
              <a:rPr lang="en-US" sz="900" dirty="0"/>
              <a:t> de las y los </a:t>
            </a:r>
            <a:r>
              <a:rPr lang="en-US" sz="900" dirty="0" err="1"/>
              <a:t>estudiantes</a:t>
            </a:r>
            <a:r>
              <a:rPr lang="en-US" sz="900" dirty="0"/>
              <a:t> y </a:t>
            </a:r>
            <a:r>
              <a:rPr lang="en-US" sz="900" dirty="0" err="1"/>
              <a:t>aquellos</a:t>
            </a:r>
            <a:r>
              <a:rPr lang="en-US" sz="900" dirty="0"/>
              <a:t> que </a:t>
            </a:r>
            <a:r>
              <a:rPr lang="en-US" sz="900" dirty="0" err="1"/>
              <a:t>esperamos</a:t>
            </a:r>
            <a:r>
              <a:rPr lang="en-US" sz="900" dirty="0"/>
              <a:t> </a:t>
            </a:r>
            <a:r>
              <a:rPr lang="en-US" sz="900" dirty="0" err="1"/>
              <a:t>mejorar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ellos</a:t>
            </a:r>
            <a:r>
              <a:rPr lang="en-US" sz="900" dirty="0"/>
              <a:t>.</a:t>
            </a:r>
            <a:endParaRPr lang="es-MX" sz="9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las </a:t>
            </a:r>
            <a:r>
              <a:rPr lang="en-US" sz="900" dirty="0" err="1"/>
              <a:t>reglas</a:t>
            </a:r>
            <a:r>
              <a:rPr lang="en-US" sz="900" dirty="0"/>
              <a:t> del </a:t>
            </a:r>
            <a:r>
              <a:rPr lang="en-US" sz="900" dirty="0" err="1"/>
              <a:t>juego</a:t>
            </a:r>
            <a:r>
              <a:rPr lang="en-US" sz="900" dirty="0"/>
              <a:t>. </a:t>
            </a:r>
          </a:p>
          <a:p>
            <a:r>
              <a:rPr lang="en-US" sz="900" dirty="0" err="1"/>
              <a:t>Ejemplo</a:t>
            </a:r>
            <a:r>
              <a:rPr lang="en-US" sz="900" dirty="0"/>
              <a:t>:</a:t>
            </a:r>
            <a:br>
              <a:rPr lang="en-US" sz="900" dirty="0"/>
            </a:br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vez</a:t>
            </a:r>
            <a:r>
              <a:rPr lang="en-US" sz="900" dirty="0"/>
              <a:t> que </a:t>
            </a:r>
            <a:r>
              <a:rPr lang="en-US" sz="900" dirty="0" err="1"/>
              <a:t>alcance</a:t>
            </a:r>
            <a:r>
              <a:rPr lang="en-US" sz="900" dirty="0"/>
              <a:t> X puntos de </a:t>
            </a:r>
            <a:r>
              <a:rPr lang="en-US" sz="900" dirty="0" err="1"/>
              <a:t>experiencia</a:t>
            </a:r>
            <a:r>
              <a:rPr lang="en-US" sz="900" dirty="0"/>
              <a:t>.</a:t>
            </a:r>
          </a:p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obtendrá</a:t>
            </a:r>
            <a:r>
              <a:rPr lang="en-US" sz="900" dirty="0"/>
              <a:t> un </a:t>
            </a:r>
            <a:r>
              <a:rPr lang="en-US" sz="900" dirty="0" err="1"/>
              <a:t>premio</a:t>
            </a:r>
            <a:r>
              <a:rPr lang="en-US" sz="900" dirty="0"/>
              <a:t> al </a:t>
            </a:r>
            <a:r>
              <a:rPr lang="en-US" sz="900" dirty="0" err="1"/>
              <a:t>juntar</a:t>
            </a:r>
            <a:r>
              <a:rPr lang="en-US" sz="900" dirty="0"/>
              <a:t> 3 </a:t>
            </a:r>
            <a:r>
              <a:rPr lang="en-US" sz="900" i="1" dirty="0"/>
              <a:t>badges</a:t>
            </a:r>
            <a:r>
              <a:rPr lang="en-US" sz="900" dirty="0"/>
              <a:t> de un </a:t>
            </a:r>
            <a:r>
              <a:rPr lang="en-US" sz="900" dirty="0" err="1"/>
              <a:t>mismo</a:t>
            </a:r>
            <a:r>
              <a:rPr lang="en-US" sz="900" dirty="0"/>
              <a:t> color</a:t>
            </a:r>
          </a:p>
          <a:p>
            <a:br>
              <a:rPr lang="en-US" sz="900" dirty="0"/>
            </a:br>
            <a:r>
              <a:rPr lang="en-US" sz="900" dirty="0" err="1"/>
              <a:t>Aquí</a:t>
            </a:r>
            <a:r>
              <a:rPr lang="en-US" sz="900" dirty="0"/>
              <a:t> se </a:t>
            </a:r>
            <a:r>
              <a:rPr lang="en-US" sz="900" dirty="0" err="1"/>
              <a:t>incluyen</a:t>
            </a:r>
            <a:r>
              <a:rPr lang="en-US" sz="900" dirty="0"/>
              <a:t>:</a:t>
            </a:r>
          </a:p>
          <a:p>
            <a:pPr fontAlgn="base"/>
            <a:r>
              <a:rPr lang="en-US" sz="900" dirty="0" err="1"/>
              <a:t>Restricciones</a:t>
            </a:r>
            <a:endParaRPr lang="en-US" sz="900" dirty="0"/>
          </a:p>
          <a:p>
            <a:pPr fontAlgn="base"/>
            <a:r>
              <a:rPr lang="en-US" sz="900" dirty="0" err="1"/>
              <a:t>Emociones</a:t>
            </a:r>
            <a:endParaRPr lang="en-US" sz="900" dirty="0"/>
          </a:p>
          <a:p>
            <a:pPr fontAlgn="base"/>
            <a:r>
              <a:rPr lang="en-US" sz="900" dirty="0" err="1"/>
              <a:t>Narrativa</a:t>
            </a:r>
            <a:endParaRPr lang="en-US" sz="900" dirty="0"/>
          </a:p>
          <a:p>
            <a:pPr fontAlgn="base"/>
            <a:r>
              <a:rPr lang="en-US" sz="900" dirty="0" err="1"/>
              <a:t>Progreso</a:t>
            </a:r>
            <a:endParaRPr lang="en-US" sz="900" dirty="0"/>
          </a:p>
          <a:p>
            <a:pPr fontAlgn="base"/>
            <a:r>
              <a:rPr lang="en-US" sz="900" dirty="0" err="1"/>
              <a:t>Relaciones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Elementos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identidad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visual y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estética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estrategia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iconografía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colores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avatars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MX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Elementos</a:t>
            </a:r>
            <a:r>
              <a:rPr lang="en-US" sz="900" dirty="0"/>
              <a:t> que se </a:t>
            </a:r>
            <a:r>
              <a:rPr lang="en-US" sz="900" dirty="0" err="1"/>
              <a:t>usaran</a:t>
            </a:r>
            <a:r>
              <a:rPr lang="en-US" sz="900" dirty="0"/>
              <a:t>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Logros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Avatares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Badges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Regalos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Niveles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Puntos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Combates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Colecciones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Peleas</a:t>
            </a:r>
            <a:r>
              <a:rPr lang="en-US" sz="900" dirty="0"/>
              <a:t> con jefes (Boss Battles)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Desbloquear</a:t>
            </a:r>
            <a:r>
              <a:rPr lang="en-US" sz="900" dirty="0"/>
              <a:t> </a:t>
            </a:r>
            <a:r>
              <a:rPr lang="en-US" sz="900" dirty="0" err="1"/>
              <a:t>contenidos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Tablas</a:t>
            </a:r>
            <a:r>
              <a:rPr lang="en-US" sz="900" dirty="0"/>
              <a:t> de </a:t>
            </a:r>
            <a:r>
              <a:rPr lang="en-US" sz="900" dirty="0" err="1"/>
              <a:t>líderes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/>
              <a:t>Misiones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Grafos</a:t>
            </a:r>
            <a:r>
              <a:rPr lang="en-US" sz="900" dirty="0"/>
              <a:t> </a:t>
            </a:r>
            <a:r>
              <a:rPr lang="en-US" sz="900" dirty="0" err="1"/>
              <a:t>sociales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Equipos</a:t>
            </a:r>
            <a:endParaRPr lang="en-US" sz="900" dirty="0"/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900" dirty="0" err="1"/>
              <a:t>Bienes</a:t>
            </a:r>
            <a:r>
              <a:rPr lang="en-US" sz="900" dirty="0"/>
              <a:t> </a:t>
            </a:r>
            <a:r>
              <a:rPr lang="en-US" sz="900" dirty="0" err="1"/>
              <a:t>virtuales</a:t>
            </a:r>
            <a:endParaRPr lang="en-US" sz="900" dirty="0"/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42" name="TextBox 46">
            <a:extLst>
              <a:ext uri="{FF2B5EF4-FFF2-40B4-BE49-F238E27FC236}">
                <a16:creationId xmlns:a16="http://schemas.microsoft.com/office/drawing/2014/main" id="{9F5C9C7C-848C-4D8A-A991-BFD014D1709A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90697"/>
            <a:ext cx="2507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Describir</a:t>
            </a:r>
            <a:r>
              <a:rPr lang="en-US" sz="900" dirty="0"/>
              <a:t> el o los </a:t>
            </a:r>
            <a:r>
              <a:rPr lang="en-US" sz="900" dirty="0" err="1"/>
              <a:t>objetivos</a:t>
            </a:r>
            <a:r>
              <a:rPr lang="en-US" sz="900" dirty="0"/>
              <a:t> </a:t>
            </a:r>
            <a:r>
              <a:rPr lang="en-US" sz="900" dirty="0" err="1"/>
              <a:t>principales</a:t>
            </a:r>
            <a:r>
              <a:rPr lang="en-US" sz="900" dirty="0"/>
              <a:t> que se </a:t>
            </a:r>
            <a:r>
              <a:rPr lang="en-US" sz="900" dirty="0" err="1"/>
              <a:t>busca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</a:t>
            </a:r>
            <a:r>
              <a:rPr lang="en-US" sz="900" dirty="0" err="1"/>
              <a:t>resultado</a:t>
            </a:r>
            <a:r>
              <a:rPr lang="en-US" sz="900" dirty="0"/>
              <a:t> de la </a:t>
            </a:r>
            <a:r>
              <a:rPr lang="en-US" sz="900" dirty="0" err="1"/>
              <a:t>estrategia</a:t>
            </a:r>
            <a:r>
              <a:rPr lang="en-US" sz="900" dirty="0"/>
              <a:t>.</a:t>
            </a:r>
            <a:endParaRPr lang="es-MX" sz="900" dirty="0">
              <a:latin typeface="+mj-lt"/>
              <a:cs typeface="Arial" pitchFamily="34" charset="0"/>
            </a:endParaRPr>
          </a:p>
        </p:txBody>
      </p:sp>
      <p:sp>
        <p:nvSpPr>
          <p:cNvPr id="68" name="Rounded Rectangle 17">
            <a:extLst>
              <a:ext uri="{FF2B5EF4-FFF2-40B4-BE49-F238E27FC236}">
                <a16:creationId xmlns:a16="http://schemas.microsoft.com/office/drawing/2014/main" id="{44AA1980-8AE6-4D27-A506-2D3A4EA85C07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95800" y="1290697"/>
            <a:ext cx="178586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necesita</a:t>
            </a:r>
            <a:r>
              <a:rPr lang="en-US" sz="900" dirty="0"/>
              <a:t> </a:t>
            </a:r>
            <a:r>
              <a:rPr lang="en-US" sz="900" dirty="0" err="1"/>
              <a:t>conocer</a:t>
            </a:r>
            <a:r>
              <a:rPr lang="en-US" sz="900" dirty="0"/>
              <a:t> los </a:t>
            </a:r>
            <a:r>
              <a:rPr lang="en-US" sz="900" dirty="0" err="1"/>
              <a:t>elementos</a:t>
            </a:r>
            <a:r>
              <a:rPr lang="en-US" sz="900" dirty="0"/>
              <a:t> </a:t>
            </a:r>
            <a:r>
              <a:rPr lang="en-US" sz="900" dirty="0" err="1"/>
              <a:t>necesarios</a:t>
            </a:r>
            <a:r>
              <a:rPr lang="en-US" sz="900" dirty="0"/>
              <a:t> para </a:t>
            </a:r>
            <a:r>
              <a:rPr lang="en-US" sz="900" dirty="0" err="1"/>
              <a:t>lograr</a:t>
            </a:r>
            <a:r>
              <a:rPr lang="en-US" sz="900" dirty="0"/>
              <a:t>  </a:t>
            </a:r>
            <a:r>
              <a:rPr lang="en-US" sz="900" dirty="0" err="1"/>
              <a:t>obtener</a:t>
            </a:r>
            <a:r>
              <a:rPr lang="en-US" sz="900" dirty="0"/>
              <a:t> </a:t>
            </a:r>
            <a:r>
              <a:rPr lang="en-US" sz="900" dirty="0" err="1"/>
              <a:t>su</a:t>
            </a:r>
            <a:r>
              <a:rPr lang="en-US" sz="900" dirty="0"/>
              <a:t> </a:t>
            </a:r>
            <a:r>
              <a:rPr lang="en-US" sz="900" i="1" dirty="0"/>
              <a:t>badge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Elementos</a:t>
            </a:r>
            <a:r>
              <a:rPr lang="en-US" sz="900" dirty="0"/>
              <a:t> :</a:t>
            </a:r>
          </a:p>
          <a:p>
            <a:pPr fontAlgn="base"/>
            <a:r>
              <a:rPr lang="en-US" sz="900" dirty="0" err="1"/>
              <a:t>Retos</a:t>
            </a:r>
            <a:endParaRPr lang="en-US" sz="900" dirty="0"/>
          </a:p>
          <a:p>
            <a:pPr fontAlgn="base"/>
            <a:r>
              <a:rPr lang="en-US" sz="900" dirty="0"/>
              <a:t>Suerte</a:t>
            </a:r>
          </a:p>
          <a:p>
            <a:pPr fontAlgn="base"/>
            <a:r>
              <a:rPr lang="en-US" sz="900" dirty="0" err="1"/>
              <a:t>Competencia</a:t>
            </a:r>
            <a:endParaRPr lang="en-US" sz="900" dirty="0"/>
          </a:p>
          <a:p>
            <a:pPr fontAlgn="base"/>
            <a:r>
              <a:rPr lang="en-US" sz="900" dirty="0" err="1"/>
              <a:t>Cooperación</a:t>
            </a:r>
            <a:endParaRPr lang="en-US" sz="900" dirty="0"/>
          </a:p>
          <a:p>
            <a:pPr fontAlgn="base"/>
            <a:r>
              <a:rPr lang="en-US" sz="900" dirty="0" err="1"/>
              <a:t>Retroalimentación</a:t>
            </a:r>
            <a:endParaRPr lang="en-US" sz="900" dirty="0"/>
          </a:p>
          <a:p>
            <a:pPr fontAlgn="base"/>
            <a:r>
              <a:rPr lang="en-US" sz="900" dirty="0" err="1"/>
              <a:t>Adquisición</a:t>
            </a:r>
            <a:r>
              <a:rPr lang="en-US" sz="900" dirty="0"/>
              <a:t> de </a:t>
            </a:r>
            <a:r>
              <a:rPr lang="en-US" sz="900" dirty="0" err="1"/>
              <a:t>recursos</a:t>
            </a:r>
            <a:endParaRPr lang="en-US" sz="900" dirty="0"/>
          </a:p>
          <a:p>
            <a:pPr fontAlgn="base"/>
            <a:r>
              <a:rPr lang="en-US" sz="900" dirty="0" err="1"/>
              <a:t>Recompensas</a:t>
            </a:r>
            <a:endParaRPr lang="en-US" sz="900" dirty="0"/>
          </a:p>
          <a:p>
            <a:pPr fontAlgn="base"/>
            <a:r>
              <a:rPr lang="en-US" sz="900" dirty="0" err="1"/>
              <a:t>Transacciones</a:t>
            </a:r>
            <a:endParaRPr lang="en-US" sz="900" dirty="0"/>
          </a:p>
          <a:p>
            <a:pPr fontAlgn="base"/>
            <a:r>
              <a:rPr lang="en-US" sz="900" dirty="0" err="1"/>
              <a:t>Turnos</a:t>
            </a:r>
            <a:endParaRPr lang="en-US" sz="900" dirty="0"/>
          </a:p>
          <a:p>
            <a:pPr fontAlgn="base"/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24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Quiénes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nuestros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jugadores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”?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son?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intereses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tienen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no les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quieren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esperan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mi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clase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69" name="Rounded Rectangle 17">
            <a:extLst>
              <a:ext uri="{FF2B5EF4-FFF2-40B4-BE49-F238E27FC236}">
                <a16:creationId xmlns:a16="http://schemas.microsoft.com/office/drawing/2014/main" id="{1B51FCCA-563F-2146-A09C-D9788E9D755E}"/>
              </a:ext>
            </a:extLst>
          </p:cNvPr>
          <p:cNvSpPr/>
          <p:nvPr/>
        </p:nvSpPr>
        <p:spPr>
          <a:xfrm>
            <a:off x="4478323" y="3736219"/>
            <a:ext cx="1404716" cy="78871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pic>
        <p:nvPicPr>
          <p:cNvPr id="86" name="Google Shape;131;p13">
            <a:extLst>
              <a:ext uri="{FF2B5EF4-FFF2-40B4-BE49-F238E27FC236}">
                <a16:creationId xmlns:a16="http://schemas.microsoft.com/office/drawing/2014/main" id="{3CB3DB59-D755-274A-891B-FD891365FB60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462235" y="4359659"/>
            <a:ext cx="1799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Describir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forma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dará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seguimiento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Plataformas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gestores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Gamification que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apoyarán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monitorearé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participación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de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las y los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estudiantes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estarán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al tanto de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progreso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1026" name="Picture 2" descr="Ribbon">
            <a:extLst>
              <a:ext uri="{FF2B5EF4-FFF2-40B4-BE49-F238E27FC236}">
                <a16:creationId xmlns:a16="http://schemas.microsoft.com/office/drawing/2014/main" id="{2441DEA5-7C64-744A-B791-EFAA150CE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8C62F05-D207-7FFA-E71C-F2E7E02F2B38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287938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272181" y="4008065"/>
            <a:ext cx="2149021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50" dirty="0"/>
              <a:t>El </a:t>
            </a:r>
            <a:r>
              <a:rPr lang="en-US" sz="750" dirty="0" err="1"/>
              <a:t>alumnado</a:t>
            </a:r>
            <a:r>
              <a:rPr lang="en-US" sz="750" dirty="0"/>
              <a:t> que no </a:t>
            </a:r>
            <a:r>
              <a:rPr lang="en-US" sz="750" dirty="0" err="1"/>
              <a:t>obtenga</a:t>
            </a:r>
            <a:r>
              <a:rPr lang="en-US" sz="750" dirty="0"/>
              <a:t> un badge </a:t>
            </a:r>
            <a:r>
              <a:rPr lang="en-US" sz="750" dirty="0" err="1"/>
              <a:t>querrá</a:t>
            </a:r>
            <a:r>
              <a:rPr lang="en-US" sz="750" dirty="0"/>
              <a:t> </a:t>
            </a:r>
            <a:r>
              <a:rPr lang="en-US" sz="750" dirty="0" err="1"/>
              <a:t>obtenerlo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 </a:t>
            </a:r>
            <a:r>
              <a:rPr lang="en-US" sz="750" dirty="0" err="1"/>
              <a:t>Cómo</a:t>
            </a:r>
            <a:r>
              <a:rPr lang="en-US" sz="750" dirty="0"/>
              <a:t> </a:t>
            </a:r>
            <a:r>
              <a:rPr lang="en-US" sz="750" dirty="0" err="1"/>
              <a:t>evitarlo</a:t>
            </a:r>
            <a:r>
              <a:rPr lang="en-US" sz="750" dirty="0"/>
              <a:t>: </a:t>
            </a:r>
            <a:r>
              <a:rPr lang="en-US" sz="750" dirty="0" err="1"/>
              <a:t>Motivando</a:t>
            </a:r>
            <a:r>
              <a:rPr lang="en-US" sz="750" dirty="0"/>
              <a:t> al </a:t>
            </a:r>
            <a:r>
              <a:rPr lang="en-US" sz="750" dirty="0" err="1"/>
              <a:t>alumno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</a:t>
            </a:r>
            <a:r>
              <a:rPr lang="en-US" sz="750" dirty="0" err="1"/>
              <a:t>pra</a:t>
            </a:r>
            <a:r>
              <a:rPr lang="en-US" sz="750" dirty="0"/>
              <a:t> que </a:t>
            </a:r>
            <a:r>
              <a:rPr lang="en-US" sz="750" dirty="0" err="1"/>
              <a:t>cumpla</a:t>
            </a:r>
            <a:r>
              <a:rPr lang="en-US" sz="750" dirty="0"/>
              <a:t> con los </a:t>
            </a:r>
            <a:r>
              <a:rPr lang="en-US" sz="750" dirty="0" err="1"/>
              <a:t>requisitos</a:t>
            </a:r>
            <a:r>
              <a:rPr lang="en-US" sz="750" dirty="0"/>
              <a:t> para </a:t>
            </a:r>
            <a:r>
              <a:rPr lang="en-US" sz="750" dirty="0" err="1"/>
              <a:t>obtener</a:t>
            </a:r>
            <a:r>
              <a:rPr lang="en-US" sz="750" dirty="0"/>
              <a:t> el badge. </a:t>
            </a:r>
            <a:r>
              <a:rPr lang="en-US" sz="750" dirty="0" err="1"/>
              <a:t>En</a:t>
            </a:r>
            <a:r>
              <a:rPr lang="en-US" sz="750" dirty="0"/>
              <a:t> </a:t>
            </a:r>
            <a:r>
              <a:rPr lang="en-US" sz="750" dirty="0" err="1"/>
              <a:t>casos</a:t>
            </a:r>
            <a:r>
              <a:rPr lang="en-US" sz="750" dirty="0"/>
              <a:t> </a:t>
            </a:r>
            <a:r>
              <a:rPr lang="en-US" sz="750" b="1" dirty="0" err="1"/>
              <a:t>justificados</a:t>
            </a:r>
            <a:r>
              <a:rPr lang="en-US" sz="750" dirty="0"/>
              <a:t>, el </a:t>
            </a:r>
            <a:r>
              <a:rPr lang="en-US" sz="750" dirty="0" err="1"/>
              <a:t>profesor</a:t>
            </a:r>
            <a:r>
              <a:rPr lang="en-US" sz="750" dirty="0"/>
              <a:t> </a:t>
            </a:r>
            <a:r>
              <a:rPr lang="en-US" sz="750" dirty="0" err="1"/>
              <a:t>podrá</a:t>
            </a:r>
            <a:r>
              <a:rPr lang="en-US" sz="750" dirty="0"/>
              <a:t> </a:t>
            </a:r>
            <a:r>
              <a:rPr lang="en-US" sz="750" dirty="0" err="1"/>
              <a:t>decidir</a:t>
            </a:r>
            <a:r>
              <a:rPr lang="en-US" sz="750" dirty="0"/>
              <a:t> </a:t>
            </a:r>
            <a:r>
              <a:rPr lang="en-US" sz="750" dirty="0" err="1"/>
              <a:t>dar</a:t>
            </a:r>
            <a:r>
              <a:rPr lang="en-US" sz="750" dirty="0"/>
              <a:t> </a:t>
            </a:r>
            <a:r>
              <a:rPr lang="en-US" sz="750" dirty="0" err="1"/>
              <a:t>oportunidad</a:t>
            </a:r>
            <a:r>
              <a:rPr lang="en-US" sz="750" dirty="0"/>
              <a:t> de </a:t>
            </a:r>
            <a:r>
              <a:rPr lang="en-US" sz="750" dirty="0" err="1"/>
              <a:t>completarlo</a:t>
            </a:r>
            <a:r>
              <a:rPr lang="en-US" sz="750" dirty="0"/>
              <a:t> </a:t>
            </a:r>
            <a:r>
              <a:rPr lang="en-US" sz="750" dirty="0" err="1"/>
              <a:t>fuera</a:t>
            </a:r>
            <a:r>
              <a:rPr lang="en-US" sz="750" dirty="0"/>
              <a:t> de </a:t>
            </a:r>
            <a:r>
              <a:rPr lang="en-US" sz="750" dirty="0" err="1"/>
              <a:t>tiempo</a:t>
            </a:r>
            <a:r>
              <a:rPr lang="en-US" sz="750" dirty="0"/>
              <a:t>.</a:t>
            </a:r>
          </a:p>
          <a:p>
            <a:br>
              <a:rPr lang="en-US" sz="750" dirty="0"/>
            </a:br>
            <a:r>
              <a:rPr lang="en-US" sz="750" dirty="0"/>
              <a:t>Que los docents no </a:t>
            </a:r>
            <a:r>
              <a:rPr lang="en-US" sz="750" dirty="0" err="1"/>
              <a:t>motiven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clase</a:t>
            </a:r>
            <a:r>
              <a:rPr lang="en-US" sz="750" dirty="0"/>
              <a:t> para que </a:t>
            </a:r>
            <a:r>
              <a:rPr lang="en-US" sz="750" dirty="0" err="1"/>
              <a:t>hagan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.</a:t>
            </a:r>
          </a:p>
          <a:p>
            <a:r>
              <a:rPr lang="en-US" sz="750" dirty="0"/>
              <a:t>Que </a:t>
            </a:r>
            <a:r>
              <a:rPr lang="en-US" sz="750" dirty="0" err="1"/>
              <a:t>el</a:t>
            </a:r>
            <a:r>
              <a:rPr lang="en-US" sz="750" dirty="0"/>
              <a:t> </a:t>
            </a:r>
            <a:r>
              <a:rPr lang="en-US" sz="750" dirty="0" err="1"/>
              <a:t>alumnado</a:t>
            </a:r>
            <a:r>
              <a:rPr lang="en-US" sz="750" dirty="0"/>
              <a:t> no le </a:t>
            </a:r>
            <a:r>
              <a:rPr lang="en-US" sz="750" dirty="0" err="1"/>
              <a:t>interese</a:t>
            </a:r>
            <a:r>
              <a:rPr lang="en-US" sz="750" dirty="0"/>
              <a:t> </a:t>
            </a:r>
            <a:r>
              <a:rPr lang="en-US" sz="750" dirty="0" err="1"/>
              <a:t>jugar</a:t>
            </a:r>
            <a:r>
              <a:rPr lang="en-US" sz="750" dirty="0"/>
              <a:t> y no </a:t>
            </a:r>
            <a:r>
              <a:rPr lang="en-US" sz="750" dirty="0" err="1"/>
              <a:t>haga</a:t>
            </a:r>
            <a:r>
              <a:rPr lang="en-US" sz="750" dirty="0"/>
              <a:t> las </a:t>
            </a:r>
            <a:r>
              <a:rPr lang="en-US" sz="750" dirty="0" err="1"/>
              <a:t>actividades</a:t>
            </a:r>
            <a:r>
              <a:rPr lang="en-US" sz="750" dirty="0"/>
              <a:t> </a:t>
            </a:r>
            <a:r>
              <a:rPr lang="en-US" sz="750" dirty="0" err="1"/>
              <a:t>opcionales</a:t>
            </a:r>
            <a:r>
              <a:rPr lang="en-US" sz="750" dirty="0"/>
              <a:t>.</a:t>
            </a:r>
          </a:p>
          <a:p>
            <a:r>
              <a:rPr lang="en-US" sz="750" b="1" dirty="0" err="1"/>
              <a:t>Cómo</a:t>
            </a:r>
            <a:r>
              <a:rPr lang="en-US" sz="750" b="1" dirty="0"/>
              <a:t> </a:t>
            </a:r>
            <a:r>
              <a:rPr lang="en-US" sz="750" b="1" dirty="0" err="1"/>
              <a:t>evitarlo</a:t>
            </a:r>
            <a:r>
              <a:rPr lang="en-US" sz="750" b="1" dirty="0"/>
              <a:t>:</a:t>
            </a:r>
            <a:endParaRPr lang="en-US" sz="750" dirty="0"/>
          </a:p>
          <a:p>
            <a:r>
              <a:rPr lang="en-US" sz="750" dirty="0" err="1"/>
              <a:t>Constantemente</a:t>
            </a:r>
            <a:r>
              <a:rPr lang="en-US" sz="750" dirty="0"/>
              <a:t> </a:t>
            </a:r>
            <a:r>
              <a:rPr lang="en-US" sz="750" dirty="0" err="1"/>
              <a:t>recuerden</a:t>
            </a:r>
            <a:r>
              <a:rPr lang="en-US" sz="750" dirty="0"/>
              <a:t> al </a:t>
            </a:r>
            <a:r>
              <a:rPr lang="en-US" sz="750" dirty="0" err="1"/>
              <a:t>alumnado</a:t>
            </a:r>
            <a:r>
              <a:rPr lang="en-US" sz="750" dirty="0"/>
              <a:t> que </a:t>
            </a:r>
            <a:r>
              <a:rPr lang="en-US" sz="750" dirty="0" err="1"/>
              <a:t>tendrá</a:t>
            </a:r>
            <a:r>
              <a:rPr lang="en-US" sz="750" dirty="0"/>
              <a:t> una </a:t>
            </a:r>
            <a:r>
              <a:rPr lang="en-US" sz="750" dirty="0" err="1"/>
              <a:t>recompensa</a:t>
            </a:r>
            <a:r>
              <a:rPr lang="en-US" sz="750" dirty="0"/>
              <a:t> </a:t>
            </a:r>
            <a:r>
              <a:rPr lang="en-US" sz="750" dirty="0" err="1"/>
              <a:t>sorpresa</a:t>
            </a:r>
            <a:r>
              <a:rPr lang="en-US" sz="750" dirty="0"/>
              <a:t> al final del </a:t>
            </a:r>
            <a:r>
              <a:rPr lang="en-US" sz="750" dirty="0" err="1"/>
              <a:t>semestre</a:t>
            </a:r>
            <a:r>
              <a:rPr lang="en-US" sz="750" dirty="0"/>
              <a:t>. </a:t>
            </a:r>
            <a:r>
              <a:rPr lang="en-US" sz="750" dirty="0" err="1"/>
              <a:t>Cada</a:t>
            </a:r>
            <a:r>
              <a:rPr lang="en-US" sz="750" dirty="0"/>
              <a:t> </a:t>
            </a:r>
            <a:r>
              <a:rPr lang="en-US" sz="750" dirty="0" err="1"/>
              <a:t>semana</a:t>
            </a:r>
            <a:r>
              <a:rPr lang="en-US" sz="750" dirty="0"/>
              <a:t> se </a:t>
            </a:r>
            <a:r>
              <a:rPr lang="en-US" sz="750" dirty="0" err="1"/>
              <a:t>publicará</a:t>
            </a:r>
            <a:r>
              <a:rPr lang="en-US" sz="750" dirty="0"/>
              <a:t> una </a:t>
            </a:r>
            <a:r>
              <a:rPr lang="en-US" sz="750" dirty="0" err="1"/>
              <a:t>lista</a:t>
            </a:r>
            <a:r>
              <a:rPr lang="en-US" sz="750" dirty="0"/>
              <a:t> de las y los </a:t>
            </a:r>
            <a:r>
              <a:rPr lang="en-US" sz="750" dirty="0" err="1"/>
              <a:t>estudiantes</a:t>
            </a:r>
            <a:r>
              <a:rPr lang="en-US" sz="750" dirty="0"/>
              <a:t> que </a:t>
            </a:r>
            <a:r>
              <a:rPr lang="en-US" sz="750" dirty="0" err="1"/>
              <a:t>ya</a:t>
            </a:r>
            <a:r>
              <a:rPr lang="en-US" sz="750" dirty="0"/>
              <a:t> </a:t>
            </a:r>
            <a:r>
              <a:rPr lang="en-US" sz="750" dirty="0" err="1"/>
              <a:t>han</a:t>
            </a:r>
            <a:r>
              <a:rPr lang="en-US" sz="750" dirty="0"/>
              <a:t> </a:t>
            </a:r>
            <a:r>
              <a:rPr lang="en-US" sz="750" dirty="0" err="1"/>
              <a:t>obtenido</a:t>
            </a:r>
            <a:r>
              <a:rPr lang="en-US" sz="750" dirty="0"/>
              <a:t> </a:t>
            </a:r>
            <a:r>
              <a:rPr lang="en-US" sz="750" dirty="0" err="1"/>
              <a:t>determinado</a:t>
            </a:r>
            <a:r>
              <a:rPr lang="en-US" sz="750" dirty="0"/>
              <a:t> </a:t>
            </a:r>
            <a:r>
              <a:rPr lang="en-US" sz="750" dirty="0" err="1"/>
              <a:t>nivel</a:t>
            </a:r>
            <a:r>
              <a:rPr lang="en-US" sz="750" dirty="0"/>
              <a:t>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294740" y="2407329"/>
            <a:ext cx="2523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Que tanto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como</a:t>
            </a:r>
            <a:r>
              <a:rPr lang="en-US" sz="900" dirty="0"/>
              <a:t> las y los </a:t>
            </a:r>
            <a:r>
              <a:rPr lang="en-US" sz="900" dirty="0" err="1"/>
              <a:t>estudiantes</a:t>
            </a:r>
            <a:r>
              <a:rPr lang="en-US" sz="900" dirty="0"/>
              <a:t> se </a:t>
            </a:r>
            <a:r>
              <a:rPr lang="en-US" sz="900" dirty="0" err="1"/>
              <a:t>involucren</a:t>
            </a:r>
            <a:r>
              <a:rPr lang="en-US" sz="900" dirty="0"/>
              <a:t> y </a:t>
            </a:r>
            <a:r>
              <a:rPr lang="en-US" sz="900" dirty="0" err="1"/>
              <a:t>participen</a:t>
            </a:r>
            <a:r>
              <a:rPr lang="en-US" sz="900" dirty="0"/>
              <a:t> para </a:t>
            </a:r>
            <a:r>
              <a:rPr lang="en-US" sz="900" dirty="0" err="1"/>
              <a:t>ganar</a:t>
            </a:r>
            <a:r>
              <a:rPr lang="en-US" sz="900" dirty="0"/>
              <a:t> los badges.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848841" y="1290697"/>
            <a:ext cx="1637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recibirá</a:t>
            </a:r>
            <a:r>
              <a:rPr lang="en-US" sz="900" dirty="0"/>
              <a:t> un </a:t>
            </a:r>
            <a:r>
              <a:rPr lang="en-US" sz="900" i="1" dirty="0"/>
              <a:t>badge</a:t>
            </a:r>
            <a:r>
              <a:rPr lang="en-US" sz="900" dirty="0"/>
              <a:t> </a:t>
            </a:r>
            <a:r>
              <a:rPr lang="en-US" sz="900" dirty="0" err="1"/>
              <a:t>después</a:t>
            </a:r>
            <a:r>
              <a:rPr lang="en-US" sz="900" dirty="0"/>
              <a:t> de </a:t>
            </a:r>
            <a:r>
              <a:rPr lang="en-US" sz="900" dirty="0" err="1"/>
              <a:t>entregar</a:t>
            </a:r>
            <a:r>
              <a:rPr lang="en-US" sz="900" dirty="0"/>
              <a:t> el examen de </a:t>
            </a:r>
            <a:r>
              <a:rPr lang="en-US" sz="900" dirty="0" err="1"/>
              <a:t>diagnóstico</a:t>
            </a:r>
            <a:r>
              <a:rPr lang="en-US" sz="900" dirty="0"/>
              <a:t>, los </a:t>
            </a:r>
            <a:r>
              <a:rPr lang="en-US" sz="900" i="1" dirty="0"/>
              <a:t>quizzes</a:t>
            </a:r>
            <a:r>
              <a:rPr lang="en-US" sz="900" dirty="0"/>
              <a:t> y las </a:t>
            </a:r>
            <a:r>
              <a:rPr lang="en-US" sz="900" dirty="0" err="1"/>
              <a:t>actividades</a:t>
            </a:r>
            <a:r>
              <a:rPr lang="en-US" sz="900" dirty="0"/>
              <a:t> </a:t>
            </a:r>
            <a:r>
              <a:rPr lang="en-US" sz="900" dirty="0" err="1"/>
              <a:t>opcionales</a:t>
            </a:r>
            <a:r>
              <a:rPr lang="en-US" sz="900" dirty="0"/>
              <a:t> y </a:t>
            </a:r>
            <a:r>
              <a:rPr lang="en-US" sz="900" dirty="0" err="1"/>
              <a:t>evaluables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Los </a:t>
            </a:r>
            <a:r>
              <a:rPr lang="en-US" sz="900" i="1" dirty="0"/>
              <a:t>badges</a:t>
            </a:r>
            <a:r>
              <a:rPr lang="en-US" sz="900" dirty="0"/>
              <a:t> NO </a:t>
            </a:r>
            <a:r>
              <a:rPr lang="en-US" sz="900" dirty="0" err="1"/>
              <a:t>están</a:t>
            </a:r>
            <a:r>
              <a:rPr lang="en-US" sz="900" dirty="0"/>
              <a:t> </a:t>
            </a:r>
            <a:r>
              <a:rPr lang="en-US" sz="900" dirty="0" err="1"/>
              <a:t>condicionados</a:t>
            </a:r>
            <a:r>
              <a:rPr lang="en-US" sz="900" dirty="0"/>
              <a:t> entre </a:t>
            </a:r>
            <a:r>
              <a:rPr lang="en-US" sz="900" dirty="0" err="1"/>
              <a:t>sí</a:t>
            </a:r>
            <a:r>
              <a:rPr lang="en-US" sz="900" dirty="0"/>
              <a:t>. Si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alumnado</a:t>
            </a:r>
            <a:r>
              <a:rPr lang="en-US" sz="900" dirty="0"/>
              <a:t> no </a:t>
            </a:r>
            <a:r>
              <a:rPr lang="en-US" sz="900" dirty="0" err="1"/>
              <a:t>obtiene</a:t>
            </a:r>
            <a:r>
              <a:rPr lang="en-US" sz="900" dirty="0"/>
              <a:t> uno, </a:t>
            </a:r>
            <a:r>
              <a:rPr lang="en-US" sz="900" dirty="0" err="1"/>
              <a:t>puede</a:t>
            </a:r>
            <a:r>
              <a:rPr lang="en-US" sz="900" dirty="0"/>
              <a:t> </a:t>
            </a:r>
            <a:r>
              <a:rPr lang="en-US" sz="900" dirty="0" err="1"/>
              <a:t>obtener</a:t>
            </a:r>
            <a:r>
              <a:rPr lang="en-US" sz="900" dirty="0"/>
              <a:t> el </a:t>
            </a:r>
            <a:r>
              <a:rPr lang="en-US" sz="900" dirty="0" err="1"/>
              <a:t>siguiente</a:t>
            </a:r>
            <a:r>
              <a:rPr lang="en-US" sz="900" dirty="0"/>
              <a:t>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pero</a:t>
            </a:r>
            <a:r>
              <a:rPr lang="en-US" sz="900" dirty="0"/>
              <a:t> no </a:t>
            </a:r>
            <a:r>
              <a:rPr lang="en-US" sz="900" dirty="0" err="1"/>
              <a:t>recibiría</a:t>
            </a:r>
            <a:r>
              <a:rPr lang="en-US" sz="900" dirty="0"/>
              <a:t> el bono final </a:t>
            </a:r>
            <a:r>
              <a:rPr lang="en-US" sz="900" dirty="0" err="1"/>
              <a:t>sorpresa</a:t>
            </a:r>
            <a:endParaRPr lang="en-US" sz="900" dirty="0"/>
          </a:p>
          <a:p>
            <a:br>
              <a:rPr lang="en-US" sz="900" dirty="0"/>
            </a:b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327153" y="4184571"/>
            <a:ext cx="17315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Un </a:t>
            </a:r>
            <a:r>
              <a:rPr lang="en-US" sz="900" dirty="0" err="1"/>
              <a:t>gafette</a:t>
            </a:r>
            <a:r>
              <a:rPr lang="en-US" sz="900" dirty="0"/>
              <a:t> con el logo de la </a:t>
            </a:r>
            <a:r>
              <a:rPr lang="en-US" sz="900" dirty="0" err="1"/>
              <a:t>empresa</a:t>
            </a:r>
            <a:r>
              <a:rPr lang="en-US" sz="900" dirty="0"/>
              <a:t> y el </a:t>
            </a:r>
            <a:r>
              <a:rPr lang="en-US" sz="900" dirty="0" err="1"/>
              <a:t>nombre</a:t>
            </a:r>
            <a:r>
              <a:rPr lang="en-US" sz="900" dirty="0"/>
              <a:t> del </a:t>
            </a:r>
            <a:r>
              <a:rPr lang="en-US" sz="900" dirty="0" err="1"/>
              <a:t>puesto</a:t>
            </a:r>
            <a:r>
              <a:rPr lang="en-US" sz="900" dirty="0"/>
              <a:t> </a:t>
            </a:r>
            <a:r>
              <a:rPr lang="en-US" sz="900" dirty="0" err="1"/>
              <a:t>obtenido</a:t>
            </a:r>
            <a:r>
              <a:rPr lang="en-US" sz="900" dirty="0"/>
              <a:t>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291722" y="1290697"/>
            <a:ext cx="239507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Badges</a:t>
            </a:r>
            <a:r>
              <a:rPr lang="en-US" sz="900" dirty="0"/>
              <a:t> </a:t>
            </a:r>
            <a:r>
              <a:rPr lang="en-US" sz="900" dirty="0" err="1"/>
              <a:t>automáticos</a:t>
            </a:r>
            <a:r>
              <a:rPr lang="en-US" sz="900" dirty="0"/>
              <a:t> que </a:t>
            </a:r>
            <a:r>
              <a:rPr lang="en-US" sz="900" dirty="0" err="1"/>
              <a:t>otorga</a:t>
            </a:r>
            <a:r>
              <a:rPr lang="en-US" sz="900" dirty="0"/>
              <a:t> Canvas. El </a:t>
            </a:r>
            <a:r>
              <a:rPr lang="en-US" sz="900" dirty="0" err="1"/>
              <a:t>alumnado</a:t>
            </a:r>
            <a:r>
              <a:rPr lang="en-US" sz="900" dirty="0"/>
              <a:t> </a:t>
            </a:r>
            <a:r>
              <a:rPr lang="en-US" sz="900" dirty="0" err="1"/>
              <a:t>debe</a:t>
            </a:r>
            <a:r>
              <a:rPr lang="en-US" sz="900" dirty="0"/>
              <a:t> </a:t>
            </a:r>
            <a:r>
              <a:rPr lang="en-US" sz="900" dirty="0" err="1"/>
              <a:t>entrar</a:t>
            </a:r>
            <a:r>
              <a:rPr lang="en-US" sz="900" dirty="0"/>
              <a:t> 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si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logró</a:t>
            </a:r>
            <a:r>
              <a:rPr lang="en-US" sz="900" dirty="0"/>
              <a:t> para que se le </a:t>
            </a:r>
            <a:r>
              <a:rPr lang="en-US" sz="900" dirty="0" err="1"/>
              <a:t>otorgue</a:t>
            </a:r>
            <a:r>
              <a:rPr lang="en-US" sz="900" dirty="0"/>
              <a:t> </a:t>
            </a:r>
            <a:r>
              <a:rPr lang="en-US" sz="900" dirty="0" err="1"/>
              <a:t>automáticamente</a:t>
            </a:r>
            <a:r>
              <a:rPr lang="en-US" sz="900" dirty="0"/>
              <a:t>.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72" name="Rectangle 74">
            <a:extLst>
              <a:ext uri="{FF2B5EF4-FFF2-40B4-BE49-F238E27FC236}">
                <a16:creationId xmlns:a16="http://schemas.microsoft.com/office/drawing/2014/main" id="{B869B9DD-1C26-4593-9DAA-86D329A3DDFC}"/>
              </a:ext>
            </a:extLst>
          </p:cNvPr>
          <p:cNvSpPr/>
          <p:nvPr/>
        </p:nvSpPr>
        <p:spPr>
          <a:xfrm>
            <a:off x="304799" y="1232448"/>
            <a:ext cx="2147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Enganchar</a:t>
            </a:r>
            <a:r>
              <a:rPr lang="en-US" sz="900" dirty="0"/>
              <a:t> al </a:t>
            </a:r>
            <a:r>
              <a:rPr lang="en-US" sz="900" dirty="0" err="1"/>
              <a:t>alumno</a:t>
            </a:r>
            <a:r>
              <a:rPr lang="en-US" sz="900" dirty="0"/>
              <a:t>/a y </a:t>
            </a:r>
            <a:r>
              <a:rPr lang="en-US" sz="900" dirty="0" err="1"/>
              <a:t>motivarlo</a:t>
            </a:r>
            <a:r>
              <a:rPr lang="en-US" sz="900" dirty="0"/>
              <a:t> a que </a:t>
            </a:r>
            <a:r>
              <a:rPr lang="en-US" sz="900" dirty="0" err="1"/>
              <a:t>realice</a:t>
            </a:r>
            <a:r>
              <a:rPr lang="en-US" sz="900" dirty="0"/>
              <a:t> las </a:t>
            </a:r>
            <a:r>
              <a:rPr lang="en-US" sz="900" dirty="0" err="1"/>
              <a:t>prácticas</a:t>
            </a:r>
            <a:r>
              <a:rPr lang="en-US" sz="900" dirty="0"/>
              <a:t> y quizzes.</a:t>
            </a:r>
          </a:p>
        </p:txBody>
      </p:sp>
      <p:sp>
        <p:nvSpPr>
          <p:cNvPr id="70" name="Rectangle 43">
            <a:extLst>
              <a:ext uri="{FF2B5EF4-FFF2-40B4-BE49-F238E27FC236}">
                <a16:creationId xmlns:a16="http://schemas.microsoft.com/office/drawing/2014/main" id="{C2FECB65-0144-408B-8CB5-A1476439D4FC}"/>
              </a:ext>
            </a:extLst>
          </p:cNvPr>
          <p:cNvSpPr/>
          <p:nvPr/>
        </p:nvSpPr>
        <p:spPr>
          <a:xfrm>
            <a:off x="4483101" y="1049359"/>
            <a:ext cx="17858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/>
              <a:t>Condiciones</a:t>
            </a:r>
            <a:r>
              <a:rPr lang="en-US" sz="900" dirty="0"/>
              <a:t> de </a:t>
            </a:r>
            <a:r>
              <a:rPr lang="en-US" sz="900" dirty="0" err="1"/>
              <a:t>gane</a:t>
            </a:r>
            <a:r>
              <a:rPr lang="en-US" sz="900" dirty="0"/>
              <a:t> y </a:t>
            </a:r>
            <a:r>
              <a:rPr lang="en-US" sz="900" dirty="0" err="1"/>
              <a:t>recompensa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.</a:t>
            </a:r>
          </a:p>
          <a:p>
            <a:br>
              <a:rPr lang="en-US" sz="900" dirty="0"/>
            </a:br>
            <a:r>
              <a:rPr lang="en-US" sz="900" dirty="0"/>
              <a:t>Sem 1: </a:t>
            </a:r>
            <a:r>
              <a:rPr lang="en-US" sz="900" dirty="0" err="1"/>
              <a:t>Pasante</a:t>
            </a:r>
            <a:endParaRPr lang="en-US" sz="900" dirty="0"/>
          </a:p>
          <a:p>
            <a:r>
              <a:rPr lang="en-US" sz="900" dirty="0"/>
              <a:t>Sem 5: Consultor Jr.</a:t>
            </a:r>
          </a:p>
          <a:p>
            <a:r>
              <a:rPr lang="en-US" sz="900" dirty="0"/>
              <a:t>Sem 11: Consultor Sr.</a:t>
            </a:r>
          </a:p>
          <a:p>
            <a:r>
              <a:rPr lang="en-US" sz="900" dirty="0"/>
              <a:t>Sem 14: </a:t>
            </a:r>
            <a:r>
              <a:rPr lang="en-US" sz="900" dirty="0" err="1"/>
              <a:t>Gerente</a:t>
            </a:r>
            <a:r>
              <a:rPr lang="en-US" sz="900" dirty="0"/>
              <a:t> de </a:t>
            </a:r>
            <a:r>
              <a:rPr lang="en-US" sz="900" dirty="0" err="1"/>
              <a:t>proyecto</a:t>
            </a:r>
            <a:endParaRPr lang="en-US" sz="900" dirty="0"/>
          </a:p>
          <a:p>
            <a:br>
              <a:rPr lang="en-US" sz="900" dirty="0"/>
            </a:br>
            <a:r>
              <a:rPr lang="en-US" sz="900" dirty="0" err="1"/>
              <a:t>Elemento</a:t>
            </a:r>
            <a:r>
              <a:rPr lang="en-US" sz="900" dirty="0"/>
              <a:t> </a:t>
            </a:r>
            <a:r>
              <a:rPr lang="en-US" sz="900" dirty="0" err="1"/>
              <a:t>sorpresa</a:t>
            </a:r>
            <a:r>
              <a:rPr lang="en-US" sz="900" dirty="0"/>
              <a:t>: Para </a:t>
            </a:r>
            <a:r>
              <a:rPr lang="en-US" sz="900" dirty="0" err="1"/>
              <a:t>motivar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, </a:t>
            </a:r>
            <a:r>
              <a:rPr lang="en-US" sz="900" dirty="0" err="1"/>
              <a:t>el</a:t>
            </a:r>
            <a:r>
              <a:rPr lang="en-US" sz="900" dirty="0"/>
              <a:t>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prometer</a:t>
            </a:r>
            <a:r>
              <a:rPr lang="en-US" sz="900" dirty="0"/>
              <a:t> una </a:t>
            </a:r>
            <a:r>
              <a:rPr lang="en-US" sz="900" dirty="0" err="1"/>
              <a:t>recompensa</a:t>
            </a:r>
            <a:r>
              <a:rPr lang="en-US" sz="900" dirty="0"/>
              <a:t> a </a:t>
            </a:r>
            <a:r>
              <a:rPr lang="en-US" sz="900" dirty="0" err="1"/>
              <a:t>todo</a:t>
            </a:r>
            <a:r>
              <a:rPr lang="en-US" sz="900" dirty="0"/>
              <a:t> el que </a:t>
            </a:r>
            <a:r>
              <a:rPr lang="en-US" sz="900" dirty="0" err="1"/>
              <a:t>logre</a:t>
            </a:r>
            <a:r>
              <a:rPr lang="en-US" sz="900" dirty="0"/>
              <a:t> el </a:t>
            </a:r>
            <a:r>
              <a:rPr lang="en-US" sz="900" dirty="0" err="1"/>
              <a:t>puesto</a:t>
            </a:r>
            <a:r>
              <a:rPr lang="en-US" sz="900" dirty="0"/>
              <a:t> final. </a:t>
            </a:r>
            <a:r>
              <a:rPr lang="en-US" sz="900" b="1" dirty="0"/>
              <a:t>La </a:t>
            </a:r>
            <a:r>
              <a:rPr lang="en-US" sz="900" b="1" dirty="0" err="1"/>
              <a:t>recompensa</a:t>
            </a:r>
            <a:r>
              <a:rPr lang="en-US" sz="900" b="1" dirty="0"/>
              <a:t> </a:t>
            </a:r>
            <a:r>
              <a:rPr lang="en-US" sz="900" b="1" dirty="0" err="1"/>
              <a:t>sería</a:t>
            </a:r>
            <a:r>
              <a:rPr lang="en-US" sz="900" b="1" dirty="0"/>
              <a:t> de </a:t>
            </a:r>
            <a:r>
              <a:rPr lang="en-US" sz="900" b="1" dirty="0" err="1"/>
              <a:t>otorgar</a:t>
            </a:r>
            <a:r>
              <a:rPr lang="en-US" sz="900" b="1" dirty="0"/>
              <a:t> 1 punto extra </a:t>
            </a:r>
            <a:r>
              <a:rPr lang="en-US" sz="900" b="1" dirty="0" err="1"/>
              <a:t>sobre</a:t>
            </a:r>
            <a:r>
              <a:rPr lang="en-US" sz="900" b="1" dirty="0"/>
              <a:t> la </a:t>
            </a:r>
            <a:r>
              <a:rPr lang="en-US" sz="900" b="1" dirty="0" err="1"/>
              <a:t>calificación</a:t>
            </a:r>
            <a:r>
              <a:rPr lang="en-US" sz="900" b="1" dirty="0"/>
              <a:t> final </a:t>
            </a:r>
            <a:r>
              <a:rPr lang="en-US" sz="900" b="1" dirty="0" err="1"/>
              <a:t>pero</a:t>
            </a:r>
            <a:r>
              <a:rPr lang="en-US" sz="900" b="1" dirty="0"/>
              <a:t> no se </a:t>
            </a:r>
            <a:r>
              <a:rPr lang="en-US" sz="900" b="1" dirty="0" err="1"/>
              <a:t>revelaría</a:t>
            </a:r>
            <a:r>
              <a:rPr lang="en-US" sz="900" b="1" dirty="0"/>
              <a:t> hasta el final</a:t>
            </a:r>
            <a:endParaRPr lang="en-US" sz="9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0CFC1C91-4854-BA4C-B986-8CCC960BC72E}"/>
              </a:ext>
            </a:extLst>
          </p:cNvPr>
          <p:cNvSpPr/>
          <p:nvPr/>
        </p:nvSpPr>
        <p:spPr>
          <a:xfrm>
            <a:off x="2099295" y="4184571"/>
            <a:ext cx="2386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¿</a:t>
            </a:r>
            <a:r>
              <a:rPr lang="en-US" sz="900" dirty="0" err="1"/>
              <a:t>Quiénes</a:t>
            </a:r>
            <a:r>
              <a:rPr lang="en-US" sz="900" dirty="0"/>
              <a:t> son </a:t>
            </a:r>
            <a:r>
              <a:rPr lang="en-US" sz="900" dirty="0" err="1"/>
              <a:t>nuestros</a:t>
            </a:r>
            <a:r>
              <a:rPr lang="en-US" sz="900" dirty="0"/>
              <a:t> “</a:t>
            </a:r>
            <a:r>
              <a:rPr lang="en-US" sz="900" dirty="0" err="1"/>
              <a:t>jugadores</a:t>
            </a:r>
            <a:r>
              <a:rPr lang="en-US" sz="900" dirty="0"/>
              <a:t>”? </a:t>
            </a:r>
            <a:r>
              <a:rPr lang="en-US" sz="900" dirty="0" err="1"/>
              <a:t>Estudiantes</a:t>
            </a:r>
            <a:r>
              <a:rPr lang="en-US" sz="900" dirty="0"/>
              <a:t> de </a:t>
            </a:r>
            <a:r>
              <a:rPr lang="en-US" sz="900" dirty="0" err="1"/>
              <a:t>primeros</a:t>
            </a:r>
            <a:r>
              <a:rPr lang="en-US" sz="900" dirty="0"/>
              <a:t> </a:t>
            </a:r>
            <a:r>
              <a:rPr lang="en-US" sz="900" dirty="0" err="1"/>
              <a:t>semestres</a:t>
            </a:r>
            <a:r>
              <a:rPr lang="en-US" sz="900" dirty="0"/>
              <a:t>.</a:t>
            </a:r>
          </a:p>
          <a:p>
            <a:r>
              <a:rPr lang="en-US" sz="900" dirty="0"/>
              <a:t>¿</a:t>
            </a:r>
            <a:r>
              <a:rPr lang="en-US" sz="900" dirty="0" err="1"/>
              <a:t>Cómo</a:t>
            </a:r>
            <a:r>
              <a:rPr lang="en-US" sz="900" dirty="0"/>
              <a:t> son? </a:t>
            </a:r>
            <a:r>
              <a:rPr lang="en-US" sz="900" dirty="0" err="1"/>
              <a:t>Prácticos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intereses</a:t>
            </a:r>
            <a:r>
              <a:rPr lang="en-US" sz="900" dirty="0"/>
              <a:t> </a:t>
            </a:r>
            <a:r>
              <a:rPr lang="en-US" sz="900" dirty="0" err="1"/>
              <a:t>tienen</a:t>
            </a:r>
            <a:r>
              <a:rPr lang="en-US" sz="900" dirty="0"/>
              <a:t>? </a:t>
            </a:r>
            <a:r>
              <a:rPr lang="en-US" sz="900" dirty="0" err="1"/>
              <a:t>Tecnología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Ganar</a:t>
            </a:r>
            <a:r>
              <a:rPr lang="en-US" sz="900" dirty="0"/>
              <a:t> </a:t>
            </a:r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no les </a:t>
            </a:r>
            <a:r>
              <a:rPr lang="en-US" sz="900" dirty="0" err="1"/>
              <a:t>gusta</a:t>
            </a:r>
            <a:r>
              <a:rPr lang="en-US" sz="900" dirty="0"/>
              <a:t>? </a:t>
            </a:r>
            <a:r>
              <a:rPr lang="en-US" sz="900" dirty="0" err="1"/>
              <a:t>Hacer</a:t>
            </a:r>
            <a:r>
              <a:rPr lang="en-US" sz="900" dirty="0"/>
              <a:t> </a:t>
            </a:r>
            <a:r>
              <a:rPr lang="en-US" sz="900" dirty="0" err="1"/>
              <a:t>mucho</a:t>
            </a:r>
            <a:r>
              <a:rPr lang="en-US" sz="900" dirty="0"/>
              <a:t> </a:t>
            </a:r>
            <a:r>
              <a:rPr lang="en-US" sz="900" dirty="0" err="1"/>
              <a:t>esfuerzo</a:t>
            </a:r>
            <a:endParaRPr lang="en-US" sz="900" dirty="0"/>
          </a:p>
          <a:p>
            <a:r>
              <a:rPr lang="en-US" sz="900" dirty="0"/>
              <a:t>¿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quieren</a:t>
            </a:r>
            <a:r>
              <a:rPr lang="en-US" sz="900" dirty="0"/>
              <a:t> o </a:t>
            </a:r>
            <a:r>
              <a:rPr lang="en-US" sz="900" dirty="0" err="1"/>
              <a:t>esperan</a:t>
            </a:r>
            <a:r>
              <a:rPr lang="en-US" sz="900" dirty="0"/>
              <a:t> de mi </a:t>
            </a:r>
            <a:r>
              <a:rPr lang="en-US" sz="900" dirty="0" err="1"/>
              <a:t>clase</a:t>
            </a:r>
            <a:r>
              <a:rPr lang="en-US" sz="900" dirty="0"/>
              <a:t>? Que sea </a:t>
            </a:r>
            <a:r>
              <a:rPr lang="en-US" sz="900" dirty="0" err="1"/>
              <a:t>dinámica</a:t>
            </a:r>
            <a:r>
              <a:rPr lang="en-US" sz="900" dirty="0"/>
              <a:t> y </a:t>
            </a:r>
            <a:r>
              <a:rPr lang="en-US" sz="900" dirty="0" err="1"/>
              <a:t>entretenida</a:t>
            </a:r>
            <a:endParaRPr lang="en-US" sz="900" dirty="0"/>
          </a:p>
        </p:txBody>
      </p: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4"/>
            <a:ext cx="1" cy="2093227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1A59ABBA-AF8D-1E41-90C0-6778703CA77A}"/>
              </a:ext>
            </a:extLst>
          </p:cNvPr>
          <p:cNvSpPr/>
          <p:nvPr/>
        </p:nvSpPr>
        <p:spPr>
          <a:xfrm>
            <a:off x="4522633" y="4206587"/>
            <a:ext cx="178303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El </a:t>
            </a:r>
            <a:r>
              <a:rPr lang="en-US" sz="900" dirty="0" err="1"/>
              <a:t>docente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semana</a:t>
            </a:r>
            <a:r>
              <a:rPr lang="en-US" sz="900" dirty="0"/>
              <a:t> </a:t>
            </a:r>
            <a:r>
              <a:rPr lang="en-US" sz="900" dirty="0" err="1"/>
              <a:t>tendrá</a:t>
            </a:r>
            <a:r>
              <a:rPr lang="en-US" sz="900" dirty="0"/>
              <a:t> que </a:t>
            </a:r>
            <a:r>
              <a:rPr lang="en-US" sz="900" dirty="0" err="1"/>
              <a:t>recordar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clase</a:t>
            </a:r>
            <a:r>
              <a:rPr lang="en-US" sz="900" dirty="0"/>
              <a:t> al </a:t>
            </a:r>
            <a:r>
              <a:rPr lang="en-US" sz="900" dirty="0" err="1"/>
              <a:t>alumnado</a:t>
            </a:r>
            <a:r>
              <a:rPr lang="en-US" sz="900" dirty="0"/>
              <a:t> que revise sus badges para que el </a:t>
            </a:r>
            <a:r>
              <a:rPr lang="en-US" sz="900" dirty="0" err="1"/>
              <a:t>sistema</a:t>
            </a:r>
            <a:r>
              <a:rPr lang="en-US" sz="900" dirty="0"/>
              <a:t> se los </a:t>
            </a:r>
            <a:r>
              <a:rPr lang="en-US" sz="900" dirty="0" err="1"/>
              <a:t>otorgue</a:t>
            </a:r>
            <a:r>
              <a:rPr lang="en-US" sz="900" dirty="0"/>
              <a:t>. </a:t>
            </a:r>
          </a:p>
          <a:p>
            <a:br>
              <a:rPr lang="en-US" sz="900" dirty="0"/>
            </a:br>
            <a:r>
              <a:rPr lang="en-US" sz="900" dirty="0" err="1"/>
              <a:t>También</a:t>
            </a:r>
            <a:r>
              <a:rPr lang="en-US" sz="900" dirty="0"/>
              <a:t> </a:t>
            </a:r>
            <a:r>
              <a:rPr lang="en-US" sz="900" dirty="0" err="1"/>
              <a:t>deberá</a:t>
            </a:r>
            <a:r>
              <a:rPr lang="en-US" sz="900" dirty="0"/>
              <a:t> </a:t>
            </a:r>
            <a:r>
              <a:rPr lang="en-US" sz="900" dirty="0" err="1"/>
              <a:t>monitorear</a:t>
            </a:r>
            <a:r>
              <a:rPr lang="en-US" sz="900" dirty="0"/>
              <a:t> </a:t>
            </a:r>
            <a:r>
              <a:rPr lang="en-US" sz="900" dirty="0" err="1"/>
              <a:t>haciendo</a:t>
            </a:r>
            <a:r>
              <a:rPr lang="en-US" sz="900" dirty="0"/>
              <a:t> </a:t>
            </a:r>
            <a:r>
              <a:rPr lang="en-US" sz="900" dirty="0" err="1"/>
              <a:t>clic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el badge </a:t>
            </a:r>
            <a:r>
              <a:rPr lang="en-US" sz="900" dirty="0" err="1"/>
              <a:t>directamente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Canvas para </a:t>
            </a:r>
            <a:r>
              <a:rPr lang="en-US" sz="900" dirty="0" err="1"/>
              <a:t>ver</a:t>
            </a:r>
            <a:r>
              <a:rPr lang="en-US" sz="900" dirty="0"/>
              <a:t> </a:t>
            </a:r>
            <a:r>
              <a:rPr lang="en-US" sz="900" dirty="0" err="1"/>
              <a:t>quiénes</a:t>
            </a:r>
            <a:r>
              <a:rPr lang="en-US" sz="900" dirty="0"/>
              <a:t> </a:t>
            </a:r>
            <a:r>
              <a:rPr lang="en-US" sz="900" dirty="0" err="1"/>
              <a:t>ya</a:t>
            </a:r>
            <a:r>
              <a:rPr lang="en-US" sz="900" dirty="0"/>
              <a:t> lo </a:t>
            </a:r>
            <a:r>
              <a:rPr lang="en-US" sz="900" dirty="0" err="1"/>
              <a:t>tienen</a:t>
            </a:r>
            <a:r>
              <a:rPr lang="en-US" sz="900" dirty="0"/>
              <a:t>. </a:t>
            </a:r>
            <a:r>
              <a:rPr lang="en-US" sz="900" dirty="0" err="1"/>
              <a:t>Publicar</a:t>
            </a:r>
            <a:r>
              <a:rPr lang="en-US" sz="900" dirty="0"/>
              <a:t> una </a:t>
            </a:r>
            <a:r>
              <a:rPr lang="en-US" sz="900" dirty="0" err="1"/>
              <a:t>lista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las </a:t>
            </a:r>
            <a:r>
              <a:rPr lang="en-US" sz="900" dirty="0" err="1"/>
              <a:t>semanas</a:t>
            </a:r>
            <a:r>
              <a:rPr lang="en-US" sz="900" dirty="0"/>
              <a:t> 1, 5, 11 y 14 para </a:t>
            </a:r>
            <a:r>
              <a:rPr lang="en-US" sz="900" dirty="0" err="1"/>
              <a:t>avisar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nivel</a:t>
            </a:r>
            <a:r>
              <a:rPr lang="en-US" sz="900" dirty="0"/>
              <a:t> </a:t>
            </a:r>
            <a:r>
              <a:rPr lang="en-US" sz="900" dirty="0" err="1"/>
              <a:t>va</a:t>
            </a:r>
            <a:r>
              <a:rPr lang="en-US" sz="900" dirty="0"/>
              <a:t> </a:t>
            </a:r>
            <a:r>
              <a:rPr lang="en-US" sz="900" dirty="0" err="1"/>
              <a:t>cada</a:t>
            </a:r>
            <a:r>
              <a:rPr lang="en-US" sz="900" dirty="0"/>
              <a:t> </a:t>
            </a:r>
            <a:r>
              <a:rPr lang="en-US" sz="900" dirty="0" err="1"/>
              <a:t>quien</a:t>
            </a:r>
            <a:r>
              <a:rPr lang="en-US" sz="900" dirty="0"/>
              <a:t>.</a:t>
            </a:r>
          </a:p>
        </p:txBody>
      </p: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41386" y="3741148"/>
            <a:ext cx="1775236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42">
            <a:extLst>
              <a:ext uri="{FF2B5EF4-FFF2-40B4-BE49-F238E27FC236}">
                <a16:creationId xmlns:a16="http://schemas.microsoft.com/office/drawing/2014/main" id="{D233FBC1-CB04-7D3D-5D3F-E027BF8CC147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A6865B65-A1B6-ABEA-6EAB-1D25988625EC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Física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II</a:t>
            </a:r>
          </a:p>
        </p:txBody>
      </p:sp>
      <p:sp>
        <p:nvSpPr>
          <p:cNvPr id="11" name="TextBox 70">
            <a:extLst>
              <a:ext uri="{FF2B5EF4-FFF2-40B4-BE49-F238E27FC236}">
                <a16:creationId xmlns:a16="http://schemas.microsoft.com/office/drawing/2014/main" id="{19C173BD-DB5D-76B8-A24C-72CA7F7CCDF0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Julio Chacón</a:t>
            </a:r>
          </a:p>
        </p:txBody>
      </p:sp>
      <p:sp>
        <p:nvSpPr>
          <p:cNvPr id="12" name="TextBox 73">
            <a:extLst>
              <a:ext uri="{FF2B5EF4-FFF2-40B4-BE49-F238E27FC236}">
                <a16:creationId xmlns:a16="http://schemas.microsoft.com/office/drawing/2014/main" id="{564721D8-DCD4-D016-6195-7089EC35D6C3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niveles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y badges para practices y quizzes</a:t>
            </a:r>
          </a:p>
        </p:txBody>
      </p:sp>
      <p:sp>
        <p:nvSpPr>
          <p:cNvPr id="13" name="TextBox 46">
            <a:extLst>
              <a:ext uri="{FF2B5EF4-FFF2-40B4-BE49-F238E27FC236}">
                <a16:creationId xmlns:a16="http://schemas.microsoft.com/office/drawing/2014/main" id="{01C8328F-90D4-6659-4967-7B50D2CE3EFE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2o.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5" name="Picture 2" descr="Ribbon">
            <a:extLst>
              <a:ext uri="{FF2B5EF4-FFF2-40B4-BE49-F238E27FC236}">
                <a16:creationId xmlns:a16="http://schemas.microsoft.com/office/drawing/2014/main" id="{6FE5C74A-429B-C104-0AFD-139F26B45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83FC3459-3EB2-F752-E568-D90263BCDAAE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44389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>
            <a:extLst>
              <a:ext uri="{FF2B5EF4-FFF2-40B4-BE49-F238E27FC236}">
                <a16:creationId xmlns:a16="http://schemas.microsoft.com/office/drawing/2014/main" id="{CDECDE13-FF24-F744-B136-2A36AD7E9D4F}"/>
              </a:ext>
            </a:extLst>
          </p:cNvPr>
          <p:cNvSpPr txBox="1"/>
          <p:nvPr/>
        </p:nvSpPr>
        <p:spPr>
          <a:xfrm>
            <a:off x="3885765" y="5372805"/>
            <a:ext cx="619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3051" y="2895600"/>
            <a:ext cx="5112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27902" y="682302"/>
            <a:ext cx="1278269" cy="40915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Mecánica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6452522" y="682303"/>
            <a:ext cx="1499277" cy="345366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Componentes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05881" y="3726959"/>
            <a:ext cx="1388975" cy="282924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Estética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798" y="682302"/>
            <a:ext cx="1990429" cy="492657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Objetivo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44" indent="-112711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74429" y="682302"/>
            <a:ext cx="1207966" cy="40382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Dinámica</a:t>
            </a:r>
            <a:endParaRPr lang="es-MX" sz="1400" dirty="0">
              <a:solidFill>
                <a:srgbClr val="00B0F0"/>
              </a:solidFill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81" y="756979"/>
            <a:ext cx="284020" cy="3155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575" y="733282"/>
            <a:ext cx="347225" cy="294386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2324425" y="942073"/>
            <a:ext cx="529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12610" y="5386626"/>
            <a:ext cx="4816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lang="es-MX" sz="5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9669" y="5372805"/>
            <a:ext cx="4792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94740" y="1762152"/>
            <a:ext cx="1840707" cy="493663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Comportamientos esperados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895600"/>
            <a:ext cx="5076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pic>
        <p:nvPicPr>
          <p:cNvPr id="1030" name="Picture 6" descr="Resultado de imagen para idea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463" y="1783777"/>
            <a:ext cx="364937" cy="36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281986" y="2923406"/>
            <a:ext cx="5719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26911" y="2895600"/>
            <a:ext cx="4541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9" name="Freeform 78"/>
          <p:cNvSpPr/>
          <p:nvPr/>
        </p:nvSpPr>
        <p:spPr>
          <a:xfrm>
            <a:off x="1786088" y="3757374"/>
            <a:ext cx="250490" cy="27210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2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E3D06F6-1DDD-6542-9E89-D0D6FEBBF608}"/>
              </a:ext>
            </a:extLst>
          </p:cNvPr>
          <p:cNvCxnSpPr>
            <a:cxnSpLocks/>
          </p:cNvCxnSpPr>
          <p:nvPr/>
        </p:nvCxnSpPr>
        <p:spPr>
          <a:xfrm>
            <a:off x="302420" y="1710154"/>
            <a:ext cx="2515985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843C9ED-8E7B-D548-9377-D8BF4BFD0A04}"/>
              </a:ext>
            </a:extLst>
          </p:cNvPr>
          <p:cNvCxnSpPr>
            <a:cxnSpLocks/>
          </p:cNvCxnSpPr>
          <p:nvPr/>
        </p:nvCxnSpPr>
        <p:spPr>
          <a:xfrm>
            <a:off x="302420" y="3733800"/>
            <a:ext cx="8446466" cy="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F3FAAB4-BF2B-8449-BB53-E4EDEA4B2614}"/>
              </a:ext>
            </a:extLst>
          </p:cNvPr>
          <p:cNvCxnSpPr>
            <a:cxnSpLocks/>
          </p:cNvCxnSpPr>
          <p:nvPr/>
        </p:nvCxnSpPr>
        <p:spPr>
          <a:xfrm flipH="1">
            <a:off x="2859648" y="683234"/>
            <a:ext cx="0" cy="3060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E3CC75A-173D-DB46-9DEE-B0152181C5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4476619" y="683234"/>
            <a:ext cx="50224" cy="5469033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EFF5F1-8108-BB43-8448-92A475BCA79A}"/>
              </a:ext>
            </a:extLst>
          </p:cNvPr>
          <p:cNvCxnSpPr>
            <a:cxnSpLocks/>
          </p:cNvCxnSpPr>
          <p:nvPr/>
        </p:nvCxnSpPr>
        <p:spPr>
          <a:xfrm flipH="1">
            <a:off x="6294121" y="683234"/>
            <a:ext cx="2366" cy="5454231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Rounded Rectangle 17">
            <a:extLst>
              <a:ext uri="{FF2B5EF4-FFF2-40B4-BE49-F238E27FC236}">
                <a16:creationId xmlns:a16="http://schemas.microsoft.com/office/drawing/2014/main" id="{41114BBB-107B-AB4B-8F47-76FD0D97E638}"/>
              </a:ext>
            </a:extLst>
          </p:cNvPr>
          <p:cNvSpPr/>
          <p:nvPr/>
        </p:nvSpPr>
        <p:spPr>
          <a:xfrm>
            <a:off x="2191879" y="3736219"/>
            <a:ext cx="1595443" cy="354379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Perfil de jugadores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3792FEF8-1712-144D-853B-CAFA9C15856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120" y="3779979"/>
            <a:ext cx="309115" cy="287912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92DBB22-D585-C642-9FE3-218EB2E36C8E}"/>
              </a:ext>
            </a:extLst>
          </p:cNvPr>
          <p:cNvSpPr txBox="1"/>
          <p:nvPr/>
        </p:nvSpPr>
        <p:spPr>
          <a:xfrm>
            <a:off x="5804397" y="5372805"/>
            <a:ext cx="4944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0" b="1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BE725D0-EC57-3E49-B3F3-2557796205D6}"/>
              </a:ext>
            </a:extLst>
          </p:cNvPr>
          <p:cNvCxnSpPr>
            <a:cxnSpLocks/>
          </p:cNvCxnSpPr>
          <p:nvPr/>
        </p:nvCxnSpPr>
        <p:spPr>
          <a:xfrm>
            <a:off x="2091911" y="3728803"/>
            <a:ext cx="1" cy="2412000"/>
          </a:xfrm>
          <a:prstGeom prst="line">
            <a:avLst/>
          </a:prstGeom>
          <a:solidFill>
            <a:schemeClr val="bg1"/>
          </a:solidFill>
          <a:ln w="158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28" name="Picture 4" descr="Dice ">
            <a:extLst>
              <a:ext uri="{FF2B5EF4-FFF2-40B4-BE49-F238E27FC236}">
                <a16:creationId xmlns:a16="http://schemas.microsoft.com/office/drawing/2014/main" id="{C8B6F0C7-DBEA-A047-8D7F-E61582955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669" y="718784"/>
            <a:ext cx="451598" cy="45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Gears">
            <a:extLst>
              <a:ext uri="{FF2B5EF4-FFF2-40B4-BE49-F238E27FC236}">
                <a16:creationId xmlns:a16="http://schemas.microsoft.com/office/drawing/2014/main" id="{131019D3-A034-5E44-9934-DAD01CBA6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231" y="697837"/>
            <a:ext cx="437328" cy="43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0" descr="https://www.awwstamp.com/assets/landing-page/iconmonstr-magic-icon-876244698d1034b9a8a3827791fd171c.png">
            <a:extLst>
              <a:ext uri="{FF2B5EF4-FFF2-40B4-BE49-F238E27FC236}">
                <a16:creationId xmlns:a16="http://schemas.microsoft.com/office/drawing/2014/main" id="{40E3ED20-CCA2-364F-B1B7-80D63985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46" y="3728804"/>
            <a:ext cx="281079" cy="281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ounded Rectangle 17">
            <a:extLst>
              <a:ext uri="{FF2B5EF4-FFF2-40B4-BE49-F238E27FC236}">
                <a16:creationId xmlns:a16="http://schemas.microsoft.com/office/drawing/2014/main" id="{13039B5B-FB1A-634F-B9E7-AC8D4ECEF158}"/>
              </a:ext>
            </a:extLst>
          </p:cNvPr>
          <p:cNvSpPr/>
          <p:nvPr/>
        </p:nvSpPr>
        <p:spPr>
          <a:xfrm>
            <a:off x="6304498" y="3736219"/>
            <a:ext cx="1656454" cy="488540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Riesgos potenciales</a:t>
            </a:r>
          </a:p>
        </p:txBody>
      </p:sp>
      <p:sp>
        <p:nvSpPr>
          <p:cNvPr id="65" name="Rounded Rectangle 17">
            <a:extLst>
              <a:ext uri="{FF2B5EF4-FFF2-40B4-BE49-F238E27FC236}">
                <a16:creationId xmlns:a16="http://schemas.microsoft.com/office/drawing/2014/main" id="{851F45CA-3E49-214F-A63C-1EBA6E31D8E2}"/>
              </a:ext>
            </a:extLst>
          </p:cNvPr>
          <p:cNvSpPr/>
          <p:nvPr/>
        </p:nvSpPr>
        <p:spPr>
          <a:xfrm>
            <a:off x="4478323" y="3736219"/>
            <a:ext cx="1598412" cy="721618"/>
          </a:xfrm>
          <a:prstGeom prst="roundRect">
            <a:avLst>
              <a:gd name="adj" fmla="val 0"/>
            </a:avLst>
          </a:prstGeom>
          <a:noFill/>
          <a:ln w="19050"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MX" sz="1400" b="1" dirty="0">
                <a:solidFill>
                  <a:srgbClr val="00B0F0"/>
                </a:solidFill>
                <a:cs typeface="Arial" pitchFamily="34" charset="0"/>
              </a:rPr>
              <a:t>Gestión (seguimiento y monitoreo</a:t>
            </a:r>
          </a:p>
        </p:txBody>
      </p:sp>
      <p:pic>
        <p:nvPicPr>
          <p:cNvPr id="66" name="Google Shape;131;p13">
            <a:extLst>
              <a:ext uri="{FF2B5EF4-FFF2-40B4-BE49-F238E27FC236}">
                <a16:creationId xmlns:a16="http://schemas.microsoft.com/office/drawing/2014/main" id="{E87C9C7C-65A2-504B-8F5C-61CE3851C3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313736" y="3790678"/>
            <a:ext cx="373064" cy="227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42">
            <a:extLst>
              <a:ext uri="{FF2B5EF4-FFF2-40B4-BE49-F238E27FC236}">
                <a16:creationId xmlns:a16="http://schemas.microsoft.com/office/drawing/2014/main" id="{829677AF-B1F1-8644-05E9-95C9D5612D38}"/>
              </a:ext>
            </a:extLst>
          </p:cNvPr>
          <p:cNvSpPr txBox="1"/>
          <p:nvPr/>
        </p:nvSpPr>
        <p:spPr>
          <a:xfrm>
            <a:off x="730556" y="141212"/>
            <a:ext cx="2517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1C2"/>
                </a:solidFill>
              </a:rPr>
              <a:t>Canvas de </a:t>
            </a:r>
            <a:r>
              <a:rPr lang="en-US" sz="1400" dirty="0" err="1">
                <a:solidFill>
                  <a:srgbClr val="0071C2"/>
                </a:solidFill>
              </a:rPr>
              <a:t>diseño</a:t>
            </a:r>
            <a:r>
              <a:rPr lang="en-US" sz="1400" dirty="0">
                <a:solidFill>
                  <a:srgbClr val="0071C2"/>
                </a:solidFill>
              </a:rPr>
              <a:t> </a:t>
            </a:r>
          </a:p>
          <a:p>
            <a:r>
              <a:rPr lang="en-US" sz="1400" b="1" i="1" dirty="0">
                <a:solidFill>
                  <a:srgbClr val="FFC000"/>
                </a:solidFill>
              </a:rPr>
              <a:t>Gamification</a:t>
            </a:r>
          </a:p>
        </p:txBody>
      </p:sp>
      <p:sp>
        <p:nvSpPr>
          <p:cNvPr id="7" name="TextBox 46">
            <a:extLst>
              <a:ext uri="{FF2B5EF4-FFF2-40B4-BE49-F238E27FC236}">
                <a16:creationId xmlns:a16="http://schemas.microsoft.com/office/drawing/2014/main" id="{2446FD1D-BA52-434E-E766-9B54006CC988}"/>
              </a:ext>
            </a:extLst>
          </p:cNvPr>
          <p:cNvSpPr txBox="1"/>
          <p:nvPr/>
        </p:nvSpPr>
        <p:spPr>
          <a:xfrm>
            <a:off x="2191879" y="63044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Curso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0">
            <a:extLst>
              <a:ext uri="{FF2B5EF4-FFF2-40B4-BE49-F238E27FC236}">
                <a16:creationId xmlns:a16="http://schemas.microsoft.com/office/drawing/2014/main" id="{764237D1-EC99-221D-5A6A-8C0ADF856CD5}"/>
              </a:ext>
            </a:extLst>
          </p:cNvPr>
          <p:cNvSpPr txBox="1"/>
          <p:nvPr/>
        </p:nvSpPr>
        <p:spPr>
          <a:xfrm>
            <a:off x="4565365" y="63045"/>
            <a:ext cx="3542220" cy="248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Docente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73">
            <a:extLst>
              <a:ext uri="{FF2B5EF4-FFF2-40B4-BE49-F238E27FC236}">
                <a16:creationId xmlns:a16="http://schemas.microsoft.com/office/drawing/2014/main" id="{8A8EA1E8-972C-EB63-EC6E-1B67BE76E125}"/>
              </a:ext>
            </a:extLst>
          </p:cNvPr>
          <p:cNvSpPr txBox="1"/>
          <p:nvPr/>
        </p:nvSpPr>
        <p:spPr>
          <a:xfrm>
            <a:off x="4565366" y="366349"/>
            <a:ext cx="3542219" cy="25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actividad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donde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implementará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nombre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la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estrategia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de gamification</a:t>
            </a:r>
          </a:p>
        </p:txBody>
      </p:sp>
      <p:sp>
        <p:nvSpPr>
          <p:cNvPr id="10" name="TextBox 46">
            <a:extLst>
              <a:ext uri="{FF2B5EF4-FFF2-40B4-BE49-F238E27FC236}">
                <a16:creationId xmlns:a16="http://schemas.microsoft.com/office/drawing/2014/main" id="{C15DDB40-49F4-E100-5D45-5BEBB887C7AB}"/>
              </a:ext>
            </a:extLst>
          </p:cNvPr>
          <p:cNvSpPr txBox="1"/>
          <p:nvPr/>
        </p:nvSpPr>
        <p:spPr>
          <a:xfrm>
            <a:off x="2188449" y="371061"/>
            <a:ext cx="2283321" cy="2509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Semestre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1" name="Picture 2" descr="Ribbon">
            <a:extLst>
              <a:ext uri="{FF2B5EF4-FFF2-40B4-BE49-F238E27FC236}">
                <a16:creationId xmlns:a16="http://schemas.microsoft.com/office/drawing/2014/main" id="{48938377-3C32-12D4-E9D9-D53111E79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40" y="97548"/>
            <a:ext cx="520537" cy="52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1B66209-F823-D3AB-044C-CD3A06AAA647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  <p:extLst>
      <p:ext uri="{BB962C8B-B14F-4D97-AF65-F5344CB8AC3E}">
        <p14:creationId xmlns:p14="http://schemas.microsoft.com/office/powerpoint/2010/main" val="394689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0C1F38767E4E4E8F7C0F5DE03CE2FF" ma:contentTypeVersion="1" ma:contentTypeDescription="Crear nuevo documento." ma:contentTypeScope="" ma:versionID="0035c5bf3082b40c64fbb28860ee06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c2bd80f8c51e56c4b7ff0cea68957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FC4063-1771-446F-8239-917696F129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FC3B5-61B0-4C75-AE68-795E6EE7EE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8E7C548-8681-4870-8D77-DEA99DA2E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825</Words>
  <Application>Microsoft Office PowerPoint</Application>
  <PresentationFormat>On-screen Show (4:3)</PresentationFormat>
  <Paragraphs>155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183</cp:revision>
  <cp:lastPrinted>2017-12-11T22:20:52Z</cp:lastPrinted>
  <dcterms:created xsi:type="dcterms:W3CDTF">2013-01-06T22:45:06Z</dcterms:created>
  <dcterms:modified xsi:type="dcterms:W3CDTF">2024-04-16T20:30:55Z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0x010100290C1F38767E4E4E8F7C0F5DE03CE2FF</vt:lpwstr>
  </property>
</Properties>
</file>