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4" r:id="rId6"/>
    <p:sldId id="26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2"/>
          </p14:sldIdLst>
        </p14:section>
        <p14:section name="Ejemplo" id="{AA048A35-EA6D-43B8-846F-B4A9F1880C99}">
          <p14:sldIdLst>
            <p14:sldId id="264"/>
          </p14:sldIdLst>
        </p14:section>
        <p14:section name="Plantilla de trabajo" id="{164BF94F-024B-4DC4-955C-983FA72874B7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  <a:srgbClr val="FFC000"/>
    <a:srgbClr val="E59E35"/>
    <a:srgbClr val="B9A360"/>
    <a:srgbClr val="4FA8B1"/>
    <a:srgbClr val="0071C2"/>
    <a:srgbClr val="007DDA"/>
    <a:srgbClr val="F12D2D"/>
    <a:srgbClr val="EDC9C9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0" autoAdjust="0"/>
    <p:restoredTop sz="92518" autoAdjust="0"/>
  </p:normalViewPr>
  <p:slideViewPr>
    <p:cSldViewPr>
      <p:cViewPr>
        <p:scale>
          <a:sx n="75" d="100"/>
          <a:sy n="75" d="100"/>
        </p:scale>
        <p:origin x="14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D45C40C6-BE66-C5D3-383C-AFA461012671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840952C7-4184-AFAC-C241-8360BE749B31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F78D2964-DAB4-CF88-C334-7FC92168CAF4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B8B7C942-0814-7BC6-8520-83D848D498F9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92FDDB4B-4511-0710-5F0E-57637A809E9C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965C9EE1-B3A1-2923-8704-96ABE1D281C3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82489CF7-E323-DE71-76BA-5B33BA5B744E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6D726154-75B5-0318-0DB5-5497E00821C5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51C23BCA-05F8-0020-7296-2577EC0F23E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527E457C-B280-792F-2D88-57747F1C9600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Role Play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5F6823D-A3D0-812F-CD75-EEAE8ECA99B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CF5F6B4-683A-7886-FDB3-F496787ECE6F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42911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32004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27902" y="4410321"/>
            <a:ext cx="17709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¿Cuánto tiempo vas a dar para la reflexión final?</a:t>
            </a:r>
          </a:p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¿Qué conceptos o elementos necesitas mencionar durante la reflexión para conectar la actividad con el tema en cuestión?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Logística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2"/>
            <a:ext cx="1499277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Introducción en el grupo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5881" y="40317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Preparación del grupo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 la estrategia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Contexto y personajes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44293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42911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Consideraciones generales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32004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395" y="766540"/>
            <a:ext cx="365963" cy="292771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anose="020B0604020202020204" pitchFamily="34" charset="0"/>
              </a:rPr>
              <a:t>¿Quieres aplicarlo durante todo el curso de manera transversal o será solamente en alguna/s actividad/es? 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¿Qué temas o conceptos deseas cubrir con Role Play? 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¿Cuánto tiempo estimas que se necesita para realizar la dinámica?  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¿Qué esperas del grupo al momento de trabajar en la dinámica (e.g. que elaboren algún producto entregable como un reporte, que se  evalúen por sí mismos, etc).</a:t>
            </a:r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800" dirty="0">
                <a:cs typeface="Arial" panose="020B0604020202020204" pitchFamily="34" charset="0"/>
              </a:rPr>
              <a:t>- ¿Cuál es el contexto de la situación? 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- ¿Quiénes son los personajes? 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- ¿Qué función tienen en la situación?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- ¿Cuáles son sus motivaciones u objetivos? 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- ¿Qué pasa si el personaje no logra su objetivo?  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- ¿Habrá personajes pasivos u observadores? ¿Qué función tendrían?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7153" y="4492564"/>
            <a:ext cx="17315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¿Cómo tendrán las y los estudiantes que prepararse para su personaje?</a:t>
            </a:r>
          </a:p>
          <a:p>
            <a:pPr lvl="0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¿Las y los estudiantes necesitan hacer alguna investigación adicional sobre su personaje o tú vas a darles toda la información que necesitan para prepararse? </a:t>
            </a:r>
          </a:p>
          <a:p>
            <a:pPr lvl="0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¿Cuánto tiempo tendrán para esta preparación?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6751" y="11512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Role play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38635" y="47468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48357" y="47469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48358" y="350773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81986" y="32282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32004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1" y="1290697"/>
            <a:ext cx="2420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Arial" pitchFamily="34" charset="0"/>
                <a:cs typeface="Arial" pitchFamily="34" charset="0"/>
              </a:rPr>
              <a:t>¿Cómo vas a introducir la situación en el grupo? </a:t>
            </a:r>
          </a:p>
          <a:p>
            <a:r>
              <a:rPr lang="es-MX" sz="800" dirty="0">
                <a:latin typeface="Arial" pitchFamily="34" charset="0"/>
                <a:cs typeface="Arial" pitchFamily="34" charset="0"/>
              </a:rPr>
              <a:t>- Haz una breve descripción de cómo organizarías al alumnado, las instrucciones para que entiendan la actividad y los lineamientos que tienen que seguir antes, durante y después de la actividad.</a:t>
            </a:r>
            <a:endParaRPr lang="es-MX" sz="900" dirty="0">
              <a:cs typeface="Arial" panose="020B0604020202020204" pitchFamily="34" charset="0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1786088" y="40621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435205" y="35548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90697"/>
            <a:ext cx="25074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+mj-lt"/>
                <a:cs typeface="Arial" pitchFamily="34" charset="0"/>
              </a:rPr>
              <a:t>- ¿Qué estás tratando de lograr con esta dinámica?</a:t>
            </a:r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4572000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Reflexión final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95800" y="1290697"/>
            <a:ext cx="178586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+mj-lt"/>
                <a:cs typeface="Arial" pitchFamily="34" charset="0"/>
              </a:rPr>
              <a:t>¿Cómo se asignaría a los personajes? ¿Los asignarás tú o los seleccionarán los propios estudiantes? ¿Bajo qué criterios?, etc.</a:t>
            </a:r>
          </a:p>
          <a:p>
            <a:endParaRPr lang="es-MX" sz="800" dirty="0">
              <a:latin typeface="+mj-lt"/>
              <a:cs typeface="Arial" pitchFamily="34" charset="0"/>
            </a:endParaRPr>
          </a:p>
          <a:p>
            <a:r>
              <a:rPr lang="es-MX" sz="800" dirty="0">
                <a:latin typeface="+mj-lt"/>
                <a:cs typeface="Arial" pitchFamily="34" charset="0"/>
              </a:rPr>
              <a:t>¿Cómo organizarás al grupo? ¿En equipos, en parejas o todo el grupo será partícipe en la misma situación? </a:t>
            </a:r>
          </a:p>
          <a:p>
            <a:endParaRPr lang="es-MX" sz="800" dirty="0">
              <a:latin typeface="+mj-lt"/>
              <a:cs typeface="Arial" pitchFamily="34" charset="0"/>
            </a:endParaRPr>
          </a:p>
          <a:p>
            <a:r>
              <a:rPr lang="es-MX" sz="800" dirty="0">
                <a:latin typeface="+mj-lt"/>
                <a:cs typeface="Arial" pitchFamily="34" charset="0"/>
              </a:rPr>
              <a:t>¿Cuánto tiempo te tomará cada etapa? Asignar tiempo para presentar el ejercicio, para que el alumnado conozca sus personajes y se preparen y un tiempo para la reflexión final. </a:t>
            </a:r>
          </a:p>
          <a:p>
            <a:endParaRPr lang="es-MX" sz="800" dirty="0">
              <a:latin typeface="+mj-lt"/>
              <a:cs typeface="Arial" pitchFamily="34" charset="0"/>
            </a:endParaRPr>
          </a:p>
          <a:p>
            <a:r>
              <a:rPr lang="es-MX" sz="800" dirty="0">
                <a:latin typeface="+mj-lt"/>
                <a:cs typeface="Arial" pitchFamily="34" charset="0"/>
              </a:rPr>
              <a:t>¿Qué materiales se necesitarán para la representación?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40386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2471" cy="337894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407041"/>
            <a:ext cx="2386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¿Cómo será la representación de los papeles? ¿Qué deberá hacer el alumnado al momento de representar su papel?</a:t>
            </a:r>
          </a:p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¿Cuánto tiempo vas a asignar para la representación?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Representación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40847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6917744" y="4041019"/>
            <a:ext cx="1457105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42911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13736" y="4095478"/>
            <a:ext cx="373064" cy="227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60" y="4033604"/>
            <a:ext cx="325525" cy="3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40336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6306548" y="4410321"/>
            <a:ext cx="24057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latin typeface="Arial" pitchFamily="34" charset="0"/>
                <a:cs typeface="Arial" pitchFamily="34" charset="0"/>
              </a:rPr>
              <a:t>- ¿Cómo vas a evaluar el desempeño del alumnado?</a:t>
            </a:r>
          </a:p>
        </p:txBody>
      </p:sp>
      <p:pic>
        <p:nvPicPr>
          <p:cNvPr id="3" name="Gráfico 2" descr="Drama con relleno sólido">
            <a:extLst>
              <a:ext uri="{FF2B5EF4-FFF2-40B4-BE49-F238E27FC236}">
                <a16:creationId xmlns:a16="http://schemas.microsoft.com/office/drawing/2014/main" id="{AA2A799F-182D-5C85-8C98-59998F1FE2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8017" y="59672"/>
            <a:ext cx="555303" cy="55530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FBF895D-4EA6-6C97-23D0-ACF1F004D2BD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8793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42911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32004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27902" y="4410321"/>
            <a:ext cx="1770985" cy="1136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Formular preguntas como: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Están de acuerdo con los argumentos de acuerdo con su rol.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Qué rol les gustaría haber desempeñado.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- Cuál sería la mejor solución del caso.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Logística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2"/>
            <a:ext cx="1499277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Introducción en el grupo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5881" y="40317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Preparación del grupo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 la estrategia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Contexto y personajes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44293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42911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Consideraciones generales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32004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395" y="766540"/>
            <a:ext cx="365963" cy="292771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anose="020B0604020202020204" pitchFamily="34" charset="0"/>
              </a:rPr>
              <a:t>Se aplicará durante 1 sesión presencial, la segunda parte se continua en línea. 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Se estima 1.5 horas para esta actividad más 2 horas de trabajo adicional.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Se espera que generen una reflexión con respecto al problema.</a:t>
            </a:r>
            <a:endParaRPr lang="es-MX" sz="8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800" dirty="0">
                <a:cs typeface="Arial" panose="020B0604020202020204" pitchFamily="34" charset="0"/>
              </a:rPr>
              <a:t>Tomador de decisión (Sebastián)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Conciencia positiva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Conciencia negativa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Coludidos (media audiencia)</a:t>
            </a:r>
          </a:p>
          <a:p>
            <a:pPr lvl="0"/>
            <a:endParaRPr lang="es-MX" sz="800" dirty="0">
              <a:cs typeface="Arial" panose="020B0604020202020204" pitchFamily="34" charset="0"/>
            </a:endParaRPr>
          </a:p>
          <a:p>
            <a:pPr lvl="0"/>
            <a:r>
              <a:rPr lang="es-MX" sz="800" dirty="0">
                <a:cs typeface="Arial" panose="020B0604020202020204" pitchFamily="34" charset="0"/>
              </a:rPr>
              <a:t>No coludidos (media audiencia)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7153" y="4492564"/>
            <a:ext cx="17315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anose="020B0604020202020204" pitchFamily="34" charset="0"/>
              </a:rPr>
              <a:t>Leer previamente: The man in the mirror. (Caso Harvard)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Reflexionar sobre su rol antes de llevarlo a cabo.</a:t>
            </a:r>
          </a:p>
          <a:p>
            <a:endParaRPr lang="es-MX" sz="800" dirty="0">
              <a:cs typeface="Arial" panose="020B0604020202020204" pitchFamily="34" charset="0"/>
            </a:endParaRPr>
          </a:p>
          <a:p>
            <a:r>
              <a:rPr lang="es-MX" sz="800" dirty="0">
                <a:cs typeface="Arial" panose="020B0604020202020204" pitchFamily="34" charset="0"/>
              </a:rPr>
              <a:t>Consultar dudas con el profesorado antes de la representación del rol.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32282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32004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1" y="1290697"/>
            <a:ext cx="24205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b="1" dirty="0">
                <a:cs typeface="Arial" pitchFamily="34" charset="0"/>
              </a:rPr>
              <a:t>Caso Harvard </a:t>
            </a:r>
            <a:r>
              <a:rPr lang="es-MX" sz="800" dirty="0">
                <a:cs typeface="Arial" pitchFamily="34" charset="0"/>
              </a:rPr>
              <a:t>sobre un denunciante que expone sobornos y corrupción en contratos de defensa en el Medio Oriente. Sebastián es contratado para administrar un contrato militar de $ 3.25 mil millones, pero debe averiguar qué hacer cuando se dé cuenta de que su compañía está pagando sobornos a los funcionarios locales.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Comenzar haciendo un sondeo sobre la lectura, a través de preguntas clave para revisar si está clara la situación a abordar.</a:t>
            </a:r>
          </a:p>
          <a:p>
            <a:endParaRPr lang="es-MX" sz="800" dirty="0">
              <a:cs typeface="Arial" pitchFamily="34" charset="0"/>
            </a:endParaRPr>
          </a:p>
          <a:p>
            <a:r>
              <a:rPr lang="es-MX" sz="800" dirty="0">
                <a:cs typeface="Arial" pitchFamily="34" charset="0"/>
              </a:rPr>
              <a:t>Explicar en qué consiste la actividad: 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800" dirty="0">
                <a:cs typeface="Arial" pitchFamily="34" charset="0"/>
              </a:rPr>
              <a:t>Repartir los roles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800" dirty="0">
                <a:cs typeface="Arial" pitchFamily="34" charset="0"/>
              </a:rPr>
              <a:t>Organizarse de manera individual o con su equipo para preparar el rol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800" dirty="0">
                <a:cs typeface="Arial" pitchFamily="34" charset="0"/>
              </a:rPr>
              <a:t>Llevar a cabo la representación del rol, haciendo los razonamientos que haría el personaje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800" dirty="0">
                <a:cs typeface="Arial" pitchFamily="34" charset="0"/>
              </a:rPr>
              <a:t>El profesorado  define los momentos de participación de cada rol.</a:t>
            </a:r>
            <a:endParaRPr lang="es-MX" sz="900" dirty="0">
              <a:cs typeface="Arial" panose="020B0604020202020204" pitchFamily="34" charset="0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1786088" y="40621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56472" y="1158793"/>
            <a:ext cx="1887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cs typeface="Arial" panose="020B0604020202020204" pitchFamily="34" charset="0"/>
              </a:rPr>
              <a:t>Identificar las implicaciones éticas de la corrupción al analizar el caso “the man in the mirror”</a:t>
            </a:r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4572000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Reflexión final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95800" y="1290697"/>
            <a:ext cx="17858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" dirty="0">
                <a:cs typeface="Arial" panose="020B0604020202020204" pitchFamily="34" charset="0"/>
              </a:rPr>
              <a:t>-</a:t>
            </a:r>
            <a:r>
              <a:rPr lang="en-US" sz="800" dirty="0" err="1">
                <a:cs typeface="Arial" panose="020B0604020202020204" pitchFamily="34" charset="0"/>
              </a:rPr>
              <a:t>Previo</a:t>
            </a:r>
            <a:r>
              <a:rPr lang="en-US" sz="800" dirty="0">
                <a:cs typeface="Arial" panose="020B0604020202020204" pitchFamily="34" charset="0"/>
              </a:rPr>
              <a:t> a la </a:t>
            </a:r>
            <a:r>
              <a:rPr lang="en-US" sz="800" dirty="0" err="1">
                <a:cs typeface="Arial" panose="020B0604020202020204" pitchFamily="34" charset="0"/>
              </a:rPr>
              <a:t>sesión</a:t>
            </a:r>
            <a:r>
              <a:rPr lang="en-US" sz="800" dirty="0">
                <a:cs typeface="Arial" panose="020B0604020202020204" pitchFamily="34" charset="0"/>
              </a:rPr>
              <a:t>, </a:t>
            </a:r>
            <a:r>
              <a:rPr lang="en-US" sz="800" dirty="0" err="1">
                <a:cs typeface="Arial" panose="020B0604020202020204" pitchFamily="34" charset="0"/>
              </a:rPr>
              <a:t>el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alumnado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debe</a:t>
            </a:r>
            <a:r>
              <a:rPr lang="en-US" sz="800" dirty="0">
                <a:cs typeface="Arial" panose="020B0604020202020204" pitchFamily="34" charset="0"/>
              </a:rPr>
              <a:t> leer The man in the mirror. </a:t>
            </a:r>
          </a:p>
          <a:p>
            <a:pPr lvl="0"/>
            <a:endParaRPr lang="en-US" sz="800" dirty="0">
              <a:cs typeface="Arial" panose="020B0604020202020204" pitchFamily="34" charset="0"/>
            </a:endParaRPr>
          </a:p>
          <a:p>
            <a:pPr lvl="0"/>
            <a:r>
              <a:rPr lang="en-US" sz="800" dirty="0">
                <a:cs typeface="Arial" panose="020B0604020202020204" pitchFamily="34" charset="0"/>
              </a:rPr>
              <a:t>-Los </a:t>
            </a:r>
            <a:r>
              <a:rPr lang="en-US" sz="800" dirty="0" err="1">
                <a:cs typeface="Arial" panose="020B0604020202020204" pitchFamily="34" charset="0"/>
              </a:rPr>
              <a:t>personajes</a:t>
            </a:r>
            <a:r>
              <a:rPr lang="en-US" sz="800" dirty="0">
                <a:cs typeface="Arial" panose="020B0604020202020204" pitchFamily="34" charset="0"/>
              </a:rPr>
              <a:t> se </a:t>
            </a:r>
            <a:r>
              <a:rPr lang="en-US" sz="800" dirty="0" err="1">
                <a:cs typeface="Arial" panose="020B0604020202020204" pitchFamily="34" charset="0"/>
              </a:rPr>
              <a:t>definirán</a:t>
            </a:r>
            <a:r>
              <a:rPr lang="en-US" sz="800" dirty="0">
                <a:cs typeface="Arial" panose="020B0604020202020204" pitchFamily="34" charset="0"/>
              </a:rPr>
              <a:t> de forma </a:t>
            </a:r>
            <a:r>
              <a:rPr lang="en-US" sz="800" dirty="0" err="1">
                <a:cs typeface="Arial" panose="020B0604020202020204" pitchFamily="34" charset="0"/>
              </a:rPr>
              <a:t>aleatoria</a:t>
            </a:r>
            <a:r>
              <a:rPr lang="en-US" sz="800" dirty="0">
                <a:cs typeface="Arial" panose="020B0604020202020204" pitchFamily="34" charset="0"/>
              </a:rPr>
              <a:t> al </a:t>
            </a:r>
            <a:r>
              <a:rPr lang="en-US" sz="800" dirty="0" err="1">
                <a:cs typeface="Arial" panose="020B0604020202020204" pitchFamily="34" charset="0"/>
              </a:rPr>
              <a:t>seleccionar</a:t>
            </a:r>
            <a:r>
              <a:rPr lang="en-US" sz="800" dirty="0">
                <a:cs typeface="Arial" panose="020B0604020202020204" pitchFamily="34" charset="0"/>
              </a:rPr>
              <a:t> 1 </a:t>
            </a:r>
            <a:r>
              <a:rPr lang="en-US" sz="800" dirty="0" err="1">
                <a:cs typeface="Arial" panose="020B0604020202020204" pitchFamily="34" charset="0"/>
              </a:rPr>
              <a:t>tarjeta</a:t>
            </a:r>
            <a:r>
              <a:rPr lang="en-US" sz="800" dirty="0">
                <a:cs typeface="Arial" panose="020B0604020202020204" pitchFamily="34" charset="0"/>
              </a:rPr>
              <a:t> que </a:t>
            </a:r>
            <a:r>
              <a:rPr lang="en-US" sz="800" dirty="0" err="1">
                <a:cs typeface="Arial" panose="020B0604020202020204" pitchFamily="34" charset="0"/>
              </a:rPr>
              <a:t>indica</a:t>
            </a:r>
            <a:r>
              <a:rPr lang="en-US" sz="800" dirty="0">
                <a:cs typeface="Arial" panose="020B0604020202020204" pitchFamily="34" charset="0"/>
              </a:rPr>
              <a:t> el </a:t>
            </a:r>
            <a:r>
              <a:rPr lang="en-US" sz="800" dirty="0" err="1">
                <a:cs typeface="Arial" panose="020B0604020202020204" pitchFamily="34" charset="0"/>
              </a:rPr>
              <a:t>rol</a:t>
            </a:r>
            <a:r>
              <a:rPr lang="en-US" sz="800" dirty="0">
                <a:cs typeface="Arial" panose="020B0604020202020204" pitchFamily="34" charset="0"/>
              </a:rPr>
              <a:t> a </a:t>
            </a:r>
            <a:r>
              <a:rPr lang="en-US" sz="800" dirty="0" err="1">
                <a:cs typeface="Arial" panose="020B0604020202020204" pitchFamily="34" charset="0"/>
              </a:rPr>
              <a:t>desempeñar</a:t>
            </a:r>
            <a:r>
              <a:rPr lang="en-US" sz="800" dirty="0">
                <a:cs typeface="Arial" panose="020B0604020202020204" pitchFamily="34" charset="0"/>
              </a:rPr>
              <a:t>.</a:t>
            </a:r>
          </a:p>
          <a:p>
            <a:pPr lvl="0"/>
            <a:endParaRPr lang="en-US" sz="800" dirty="0">
              <a:cs typeface="Arial" panose="020B0604020202020204" pitchFamily="34" charset="0"/>
            </a:endParaRPr>
          </a:p>
          <a:p>
            <a:pPr lvl="0"/>
            <a:r>
              <a:rPr lang="en-US" sz="800" dirty="0">
                <a:cs typeface="Arial" panose="020B0604020202020204" pitchFamily="34" charset="0"/>
              </a:rPr>
              <a:t>Son 3 roles </a:t>
            </a:r>
            <a:r>
              <a:rPr lang="en-US" sz="800" dirty="0" err="1">
                <a:cs typeface="Arial" panose="020B0604020202020204" pitchFamily="34" charset="0"/>
              </a:rPr>
              <a:t>individuales</a:t>
            </a:r>
            <a:r>
              <a:rPr lang="en-US" sz="800" dirty="0">
                <a:cs typeface="Arial" panose="020B0604020202020204" pitchFamily="34" charset="0"/>
              </a:rPr>
              <a:t> (</a:t>
            </a:r>
            <a:r>
              <a:rPr lang="en-US" sz="800" dirty="0" err="1">
                <a:cs typeface="Arial" panose="020B0604020202020204" pitchFamily="34" charset="0"/>
              </a:rPr>
              <a:t>sebastián</a:t>
            </a:r>
            <a:r>
              <a:rPr lang="en-US" sz="800" dirty="0">
                <a:cs typeface="Arial" panose="020B0604020202020204" pitchFamily="34" charset="0"/>
              </a:rPr>
              <a:t>, </a:t>
            </a:r>
            <a:r>
              <a:rPr lang="en-US" sz="800" dirty="0" err="1">
                <a:cs typeface="Arial" panose="020B0604020202020204" pitchFamily="34" charset="0"/>
              </a:rPr>
              <a:t>conciencia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positiva</a:t>
            </a:r>
            <a:r>
              <a:rPr lang="en-US" sz="800" dirty="0">
                <a:cs typeface="Arial" panose="020B0604020202020204" pitchFamily="34" charset="0"/>
              </a:rPr>
              <a:t> y </a:t>
            </a:r>
            <a:r>
              <a:rPr lang="en-US" sz="800" dirty="0" err="1">
                <a:cs typeface="Arial" panose="020B0604020202020204" pitchFamily="34" charset="0"/>
              </a:rPr>
              <a:t>negativa</a:t>
            </a:r>
            <a:r>
              <a:rPr lang="en-US" sz="800" dirty="0">
                <a:cs typeface="Arial" panose="020B0604020202020204" pitchFamily="34" charset="0"/>
              </a:rPr>
              <a:t>)</a:t>
            </a:r>
          </a:p>
          <a:p>
            <a:pPr lvl="0"/>
            <a:endParaRPr lang="en-US" sz="800" dirty="0">
              <a:cs typeface="Arial" panose="020B0604020202020204" pitchFamily="34" charset="0"/>
            </a:endParaRPr>
          </a:p>
          <a:p>
            <a:pPr lvl="0"/>
            <a:r>
              <a:rPr lang="en-US" sz="800" dirty="0">
                <a:cs typeface="Arial" panose="020B0604020202020204" pitchFamily="34" charset="0"/>
              </a:rPr>
              <a:t>Los roles </a:t>
            </a:r>
            <a:r>
              <a:rPr lang="en-US" sz="800" dirty="0" err="1">
                <a:cs typeface="Arial" panose="020B0604020202020204" pitchFamily="34" charset="0"/>
              </a:rPr>
              <a:t>coludidos</a:t>
            </a:r>
            <a:r>
              <a:rPr lang="en-US" sz="800" dirty="0">
                <a:cs typeface="Arial" panose="020B0604020202020204" pitchFamily="34" charset="0"/>
              </a:rPr>
              <a:t> y no </a:t>
            </a:r>
            <a:r>
              <a:rPr lang="en-US" sz="800" dirty="0" err="1">
                <a:cs typeface="Arial" panose="020B0604020202020204" pitchFamily="34" charset="0"/>
              </a:rPr>
              <a:t>coludidos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formarán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parte</a:t>
            </a:r>
            <a:r>
              <a:rPr lang="en-US" sz="800" dirty="0">
                <a:cs typeface="Arial" panose="020B0604020202020204" pitchFamily="34" charset="0"/>
              </a:rPr>
              <a:t> de la audiencia.</a:t>
            </a:r>
          </a:p>
          <a:p>
            <a:pPr lvl="0"/>
            <a:endParaRPr lang="en-US" sz="800" dirty="0">
              <a:cs typeface="Arial" panose="020B0604020202020204" pitchFamily="34" charset="0"/>
            </a:endParaRPr>
          </a:p>
          <a:p>
            <a:pPr lvl="0"/>
            <a:r>
              <a:rPr lang="en-US" sz="800" dirty="0">
                <a:cs typeface="Arial" panose="020B0604020202020204" pitchFamily="34" charset="0"/>
              </a:rPr>
              <a:t>30 min.- </a:t>
            </a:r>
            <a:r>
              <a:rPr lang="en-US" sz="800" dirty="0" err="1">
                <a:cs typeface="Arial" panose="020B0604020202020204" pitchFamily="34" charset="0"/>
              </a:rPr>
              <a:t>discusión</a:t>
            </a:r>
            <a:r>
              <a:rPr lang="en-US" sz="800" dirty="0">
                <a:cs typeface="Arial" panose="020B0604020202020204" pitchFamily="34" charset="0"/>
              </a:rPr>
              <a:t> de la </a:t>
            </a:r>
            <a:r>
              <a:rPr lang="en-US" sz="800" dirty="0" err="1">
                <a:cs typeface="Arial" panose="020B0604020202020204" pitchFamily="34" charset="0"/>
              </a:rPr>
              <a:t>situación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br>
              <a:rPr lang="en-US" sz="800" dirty="0">
                <a:cs typeface="Arial" panose="020B0604020202020204" pitchFamily="34" charset="0"/>
              </a:rPr>
            </a:br>
            <a:r>
              <a:rPr lang="en-US" sz="800" dirty="0">
                <a:cs typeface="Arial" panose="020B0604020202020204" pitchFamily="34" charset="0"/>
              </a:rPr>
              <a:t>15 min.- </a:t>
            </a:r>
            <a:r>
              <a:rPr lang="en-US" sz="800" dirty="0" err="1">
                <a:cs typeface="Arial" panose="020B0604020202020204" pitchFamily="34" charset="0"/>
              </a:rPr>
              <a:t>preparar</a:t>
            </a:r>
            <a:r>
              <a:rPr lang="en-US" sz="800" dirty="0">
                <a:cs typeface="Arial" panose="020B0604020202020204" pitchFamily="34" charset="0"/>
              </a:rPr>
              <a:t> el </a:t>
            </a:r>
            <a:r>
              <a:rPr lang="en-US" sz="800" dirty="0" err="1">
                <a:cs typeface="Arial" panose="020B0604020202020204" pitchFamily="34" charset="0"/>
              </a:rPr>
              <a:t>rol</a:t>
            </a:r>
            <a:r>
              <a:rPr lang="en-US" sz="800" dirty="0">
                <a:cs typeface="Arial" panose="020B0604020202020204" pitchFamily="34" charset="0"/>
              </a:rPr>
              <a:t> a </a:t>
            </a:r>
            <a:r>
              <a:rPr lang="en-US" sz="800" dirty="0" err="1">
                <a:cs typeface="Arial" panose="020B0604020202020204" pitchFamily="34" charset="0"/>
              </a:rPr>
              <a:t>desempeñar</a:t>
            </a:r>
            <a:r>
              <a:rPr lang="en-US" sz="800" dirty="0">
                <a:cs typeface="Arial" panose="020B0604020202020204" pitchFamily="34" charset="0"/>
              </a:rPr>
              <a:t>.</a:t>
            </a:r>
            <a:br>
              <a:rPr lang="en-US" sz="800" dirty="0">
                <a:cs typeface="Arial" panose="020B0604020202020204" pitchFamily="34" charset="0"/>
              </a:rPr>
            </a:br>
            <a:r>
              <a:rPr lang="en-US" sz="800" dirty="0">
                <a:cs typeface="Arial" panose="020B0604020202020204" pitchFamily="34" charset="0"/>
              </a:rPr>
              <a:t>30 min.- </a:t>
            </a:r>
            <a:r>
              <a:rPr lang="en-US" sz="800" dirty="0" err="1">
                <a:cs typeface="Arial" panose="020B0604020202020204" pitchFamily="34" charset="0"/>
              </a:rPr>
              <a:t>representación</a:t>
            </a:r>
            <a:r>
              <a:rPr lang="en-US" sz="800" dirty="0">
                <a:cs typeface="Arial" panose="020B0604020202020204" pitchFamily="34" charset="0"/>
              </a:rPr>
              <a:t> de la </a:t>
            </a:r>
            <a:r>
              <a:rPr lang="en-US" sz="800" dirty="0" err="1">
                <a:cs typeface="Arial" panose="020B0604020202020204" pitchFamily="34" charset="0"/>
              </a:rPr>
              <a:t>situación</a:t>
            </a:r>
            <a:br>
              <a:rPr lang="en-US" sz="800" dirty="0">
                <a:cs typeface="Arial" panose="020B0604020202020204" pitchFamily="34" charset="0"/>
              </a:rPr>
            </a:br>
            <a:r>
              <a:rPr lang="en-US" sz="800" dirty="0">
                <a:cs typeface="Arial" panose="020B0604020202020204" pitchFamily="34" charset="0"/>
              </a:rPr>
              <a:t>15 min.- </a:t>
            </a:r>
            <a:r>
              <a:rPr lang="en-US" sz="800" dirty="0" err="1">
                <a:cs typeface="Arial" panose="020B0604020202020204" pitchFamily="34" charset="0"/>
              </a:rPr>
              <a:t>reflexiones</a:t>
            </a:r>
            <a:r>
              <a:rPr lang="en-US" sz="800" dirty="0">
                <a:cs typeface="Arial" panose="020B0604020202020204" pitchFamily="34" charset="0"/>
              </a:rPr>
              <a:t> finales</a:t>
            </a:r>
          </a:p>
          <a:p>
            <a:pPr lvl="0"/>
            <a:endParaRPr lang="en-US" sz="800" dirty="0">
              <a:cs typeface="Arial" panose="020B0604020202020204" pitchFamily="34" charset="0"/>
            </a:endParaRPr>
          </a:p>
          <a:p>
            <a:pPr lvl="0"/>
            <a:r>
              <a:rPr lang="en-US" sz="800" b="1" dirty="0">
                <a:cs typeface="Arial" panose="020B0604020202020204" pitchFamily="34" charset="0"/>
              </a:rPr>
              <a:t>No </a:t>
            </a:r>
            <a:r>
              <a:rPr lang="en-US" sz="800" b="1" dirty="0" err="1">
                <a:cs typeface="Arial" panose="020B0604020202020204" pitchFamily="34" charset="0"/>
              </a:rPr>
              <a:t>requiere</a:t>
            </a:r>
            <a:r>
              <a:rPr lang="en-US" sz="800" b="1" dirty="0">
                <a:cs typeface="Arial" panose="020B0604020202020204" pitchFamily="34" charset="0"/>
              </a:rPr>
              <a:t> </a:t>
            </a:r>
            <a:r>
              <a:rPr lang="en-US" sz="800" b="1" dirty="0" err="1">
                <a:cs typeface="Arial" panose="020B0604020202020204" pitchFamily="34" charset="0"/>
              </a:rPr>
              <a:t>materiales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dirty="0" err="1">
                <a:cs typeface="Arial" panose="020B0604020202020204" pitchFamily="34" charset="0"/>
              </a:rPr>
              <a:t>ni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b="1" dirty="0" err="1">
                <a:cs typeface="Arial" panose="020B0604020202020204" pitchFamily="34" charset="0"/>
              </a:rPr>
              <a:t>escenarios</a:t>
            </a:r>
            <a:r>
              <a:rPr lang="en-US" sz="800" dirty="0">
                <a:cs typeface="Arial" panose="020B0604020202020204" pitchFamily="34" charset="0"/>
              </a:rPr>
              <a:t>.</a:t>
            </a:r>
            <a:endParaRPr lang="es-MX" sz="800" dirty="0"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40386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2471" cy="337894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407041"/>
            <a:ext cx="2386986" cy="1794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La función de Sebastián es hacer un soliloquio de las alternativas que tiene para declararse inocente o culpable del cargo al que se le acusa.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Las intervenciones de las conciencias, serán para influir en Sebastián, con argumentos que lo persuadan de tomar la decisión de acuerdo con su rol.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El rol de los coludidos es el de ser “Jueces” de Sebastián, opinar del caso con base en los hechos.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El rol de los No coludidos es buscar una opinión más imparcial para llegar a la mejor solución.</a:t>
            </a:r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Representación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40847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6917744" y="4041019"/>
            <a:ext cx="1457105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42911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13736" y="4095478"/>
            <a:ext cx="373064" cy="227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60" y="4033604"/>
            <a:ext cx="325525" cy="3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40336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6306548" y="4410321"/>
            <a:ext cx="2405722" cy="126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Actividad de tarea, se realiza en un momento posterior al Role Play. (tiempo de realización: 2 horas)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Entregable individual donde el alumnado realice una reflexión con la siguiente pregunta: </a:t>
            </a:r>
            <a:r>
              <a:rPr lang="es-MX" sz="800" b="1" dirty="0">
                <a:latin typeface="Arial" panose="020B0604020202020204" pitchFamily="34" charset="0"/>
                <a:cs typeface="Arial" panose="020B0604020202020204" pitchFamily="34" charset="0"/>
              </a:rPr>
              <a:t>Tú en el lugar de Sebastian, plantea cuál es tu decisión respecto a lo que él tiene que hacer</a:t>
            </a:r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.  Justificar la respuesta con argumentos sólidos.</a:t>
            </a:r>
          </a:p>
        </p:txBody>
      </p:sp>
      <p:sp>
        <p:nvSpPr>
          <p:cNvPr id="2" name="TextBox 42">
            <a:extLst>
              <a:ext uri="{FF2B5EF4-FFF2-40B4-BE49-F238E27FC236}">
                <a16:creationId xmlns:a16="http://schemas.microsoft.com/office/drawing/2014/main" id="{39B5FFDD-19BC-E95E-4EA8-95D25EB70515}"/>
              </a:ext>
            </a:extLst>
          </p:cNvPr>
          <p:cNvSpPr txBox="1"/>
          <p:nvPr/>
        </p:nvSpPr>
        <p:spPr>
          <a:xfrm>
            <a:off x="806751" y="11512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Role play</a:t>
            </a:r>
          </a:p>
        </p:txBody>
      </p:sp>
      <p:sp>
        <p:nvSpPr>
          <p:cNvPr id="3" name="TextBox 46">
            <a:extLst>
              <a:ext uri="{FF2B5EF4-FFF2-40B4-BE49-F238E27FC236}">
                <a16:creationId xmlns:a16="http://schemas.microsoft.com/office/drawing/2014/main" id="{238DBB1D-6742-6F9C-CD96-64058D47898D}"/>
              </a:ext>
            </a:extLst>
          </p:cNvPr>
          <p:cNvSpPr txBox="1"/>
          <p:nvPr/>
        </p:nvSpPr>
        <p:spPr>
          <a:xfrm>
            <a:off x="2438635" y="47468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Ética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70">
            <a:extLst>
              <a:ext uri="{FF2B5EF4-FFF2-40B4-BE49-F238E27FC236}">
                <a16:creationId xmlns:a16="http://schemas.microsoft.com/office/drawing/2014/main" id="{A81B3CA9-8383-2A08-3DDA-9B45DDD68946}"/>
              </a:ext>
            </a:extLst>
          </p:cNvPr>
          <p:cNvSpPr txBox="1"/>
          <p:nvPr/>
        </p:nvSpPr>
        <p:spPr>
          <a:xfrm>
            <a:off x="4448357" y="47469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Juan X</a:t>
            </a:r>
          </a:p>
        </p:txBody>
      </p:sp>
      <p:sp>
        <p:nvSpPr>
          <p:cNvPr id="8" name="TextBox 73">
            <a:extLst>
              <a:ext uri="{FF2B5EF4-FFF2-40B4-BE49-F238E27FC236}">
                <a16:creationId xmlns:a16="http://schemas.microsoft.com/office/drawing/2014/main" id="{AE737ACF-8CBE-D771-2C91-4EC6A3137096}"/>
              </a:ext>
            </a:extLst>
          </p:cNvPr>
          <p:cNvSpPr txBox="1"/>
          <p:nvPr/>
        </p:nvSpPr>
        <p:spPr>
          <a:xfrm>
            <a:off x="4448358" y="350773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Análisis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implicaciones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éticas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46">
            <a:extLst>
              <a:ext uri="{FF2B5EF4-FFF2-40B4-BE49-F238E27FC236}">
                <a16:creationId xmlns:a16="http://schemas.microsoft.com/office/drawing/2014/main" id="{26834B01-9B7E-D70A-511A-3D5E28BC858B}"/>
              </a:ext>
            </a:extLst>
          </p:cNvPr>
          <p:cNvSpPr txBox="1"/>
          <p:nvPr/>
        </p:nvSpPr>
        <p:spPr>
          <a:xfrm>
            <a:off x="2435205" y="35548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Gráfico 9" descr="Drama con relleno sólido">
            <a:extLst>
              <a:ext uri="{FF2B5EF4-FFF2-40B4-BE49-F238E27FC236}">
                <a16:creationId xmlns:a16="http://schemas.microsoft.com/office/drawing/2014/main" id="{6BC54EEA-2770-8FDD-9163-2F4910AE2D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8017" y="59672"/>
            <a:ext cx="555303" cy="55530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8157DFE-567D-2C16-19BC-FBD52163D0E6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57334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42911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32004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Logística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2"/>
            <a:ext cx="1499277" cy="551241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Introducción en el grupo</a:t>
            </a:r>
          </a:p>
          <a:p>
            <a:endParaRPr lang="es-MX" sz="1400" b="1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05881" y="40317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Preparación del grupo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 de la estrategia</a:t>
            </a:r>
          </a:p>
          <a:p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Contexto y personajes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44293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42911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Consideraciones generales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32004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759679"/>
            <a:ext cx="348563" cy="30649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395" y="766540"/>
            <a:ext cx="365963" cy="29277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8281986" y="3200400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32004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40621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4572000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Reflexión final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40386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2471" cy="337894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40410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Representación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40847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6917744" y="4041019"/>
            <a:ext cx="1457105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Evaluación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42911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13736" y="4095478"/>
            <a:ext cx="373064" cy="227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60" y="4033604"/>
            <a:ext cx="325525" cy="3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40336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extBox 42">
            <a:extLst>
              <a:ext uri="{FF2B5EF4-FFF2-40B4-BE49-F238E27FC236}">
                <a16:creationId xmlns:a16="http://schemas.microsoft.com/office/drawing/2014/main" id="{0E181E8A-D26A-6C00-3AC3-B15178150075}"/>
              </a:ext>
            </a:extLst>
          </p:cNvPr>
          <p:cNvSpPr txBox="1"/>
          <p:nvPr/>
        </p:nvSpPr>
        <p:spPr>
          <a:xfrm>
            <a:off x="806751" y="11512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dirty="0">
                <a:solidFill>
                  <a:srgbClr val="FFC000"/>
                </a:solidFill>
              </a:rPr>
              <a:t>Role play</a:t>
            </a:r>
          </a:p>
        </p:txBody>
      </p:sp>
      <p:sp>
        <p:nvSpPr>
          <p:cNvPr id="3" name="TextBox 46">
            <a:extLst>
              <a:ext uri="{FF2B5EF4-FFF2-40B4-BE49-F238E27FC236}">
                <a16:creationId xmlns:a16="http://schemas.microsoft.com/office/drawing/2014/main" id="{18E923FA-D9FF-6E64-3F4B-944FF7D379CE}"/>
              </a:ext>
            </a:extLst>
          </p:cNvPr>
          <p:cNvSpPr txBox="1"/>
          <p:nvPr/>
        </p:nvSpPr>
        <p:spPr>
          <a:xfrm>
            <a:off x="2438635" y="47468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70">
            <a:extLst>
              <a:ext uri="{FF2B5EF4-FFF2-40B4-BE49-F238E27FC236}">
                <a16:creationId xmlns:a16="http://schemas.microsoft.com/office/drawing/2014/main" id="{C7ECF54F-7918-8DE1-4697-E2E4C8E52175}"/>
              </a:ext>
            </a:extLst>
          </p:cNvPr>
          <p:cNvSpPr txBox="1"/>
          <p:nvPr/>
        </p:nvSpPr>
        <p:spPr>
          <a:xfrm>
            <a:off x="4448357" y="47469"/>
            <a:ext cx="3338836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3">
            <a:extLst>
              <a:ext uri="{FF2B5EF4-FFF2-40B4-BE49-F238E27FC236}">
                <a16:creationId xmlns:a16="http://schemas.microsoft.com/office/drawing/2014/main" id="{F09BEAF3-1E98-2316-613F-68556416DA0A}"/>
              </a:ext>
            </a:extLst>
          </p:cNvPr>
          <p:cNvSpPr txBox="1"/>
          <p:nvPr/>
        </p:nvSpPr>
        <p:spPr>
          <a:xfrm>
            <a:off x="4448358" y="350773"/>
            <a:ext cx="3338835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46">
            <a:extLst>
              <a:ext uri="{FF2B5EF4-FFF2-40B4-BE49-F238E27FC236}">
                <a16:creationId xmlns:a16="http://schemas.microsoft.com/office/drawing/2014/main" id="{74F26DA2-C681-567E-1649-C09156BB5F13}"/>
              </a:ext>
            </a:extLst>
          </p:cNvPr>
          <p:cNvSpPr txBox="1"/>
          <p:nvPr/>
        </p:nvSpPr>
        <p:spPr>
          <a:xfrm>
            <a:off x="2435205" y="355485"/>
            <a:ext cx="1919557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0" name="Gráfico 9" descr="Drama con relleno sólido">
            <a:extLst>
              <a:ext uri="{FF2B5EF4-FFF2-40B4-BE49-F238E27FC236}">
                <a16:creationId xmlns:a16="http://schemas.microsoft.com/office/drawing/2014/main" id="{4D2C9FE2-2FF2-D602-E986-4A4FD4073C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8017" y="59672"/>
            <a:ext cx="555303" cy="55530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5D30621-1162-65AA-68C2-C5B882B86BE9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111459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3" ma:contentTypeDescription="Crear nuevo documento." ma:contentTypeScope="" ma:versionID="eb8dc277ed6129e70b5564fdf81e96b3">
  <xsd:schema xmlns:xsd="http://www.w3.org/2001/XMLSchema" xmlns:xs="http://www.w3.org/2001/XMLSchema" xmlns:p="http://schemas.microsoft.com/office/2006/metadata/properties" xmlns:ns1="http://schemas.microsoft.com/sharepoint/v3" xmlns:ns2="2adb2dab-6459-403f-93cd-06ef94292f78" targetNamespace="http://schemas.microsoft.com/office/2006/metadata/properties" ma:root="true" ma:fieldsID="dbb485f804fdf8c69163a380a86c8c2b" ns1:_="" ns2:_="">
    <xsd:import namespace="http://schemas.microsoft.com/sharepoint/v3"/>
    <xsd:import namespace="2adb2dab-6459-403f-93cd-06ef94292f7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b2dab-6459-403f-93cd-06ef94292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4C15A0-BC0A-4246-8E13-343641D625B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E4A6E56-A139-41CA-9B51-B9BFF21564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C751D2-D4B1-430D-A4AE-0F986B75A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db2dab-6459-403f-93cd-06ef94292f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1068</Words>
  <Application>Microsoft Office PowerPoint</Application>
  <PresentationFormat>On-screen Show (4:3)</PresentationFormat>
  <Paragraphs>163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181</cp:revision>
  <cp:lastPrinted>2017-12-11T22:20:52Z</cp:lastPrinted>
  <dcterms:created xsi:type="dcterms:W3CDTF">2013-01-06T22:45:06Z</dcterms:created>
  <dcterms:modified xsi:type="dcterms:W3CDTF">2024-04-16T18:12:06Z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