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1" r:id="rId2"/>
    <p:sldId id="305" r:id="rId3"/>
    <p:sldId id="30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etodología" id="{68772E5D-9C26-45EE-B13F-4BB2F4F8CC7B}">
          <p14:sldIdLst>
            <p14:sldId id="301"/>
          </p14:sldIdLst>
        </p14:section>
        <p14:section name="Plantilla de trabajo" id="{B1366EC4-A4C0-4BDC-9EA5-9C4292985EC5}">
          <p14:sldIdLst>
            <p14:sldId id="305"/>
            <p14:sldId id="30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a González Polanco" initials="RGP" lastIdx="1" clrIdx="0">
    <p:extLst>
      <p:ext uri="{19B8F6BF-5375-455C-9EA6-DF929625EA0E}">
        <p15:presenceInfo xmlns:p15="http://schemas.microsoft.com/office/powerpoint/2012/main" userId="S-1-5-21-1708537768-573735546-725345543-9051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8080"/>
    <a:srgbClr val="DBD9D8"/>
    <a:srgbClr val="0074C8"/>
    <a:srgbClr val="A6A6A6"/>
    <a:srgbClr val="17375E"/>
    <a:srgbClr val="43AB83"/>
    <a:srgbClr val="AFABAB"/>
    <a:srgbClr val="7B0051"/>
    <a:srgbClr val="99C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BA45CF-3EDA-43DE-BE69-5A63C1C00159}" v="12" dt="2023-09-29T13:54:33.9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274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E8F91-74AC-4C38-80A2-4B5B2556F16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3A651-6AD0-4645-B9B9-9498F072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3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5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2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19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2E4D5-D8E9-4EB1-BB58-E9BCE8343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14BC51-64C6-4EF4-ADCA-2EAAC3A8D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2C3A35-E9AA-4686-9F5B-6199504D7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B9103F-27AA-4373-96FC-44B5D6D0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C5CE4E-064E-4C7E-8AA2-6C8FC1DD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7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D9AB82-36B4-4660-8263-7C508F2B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D5AE4E-820B-45B8-8704-0791F365A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A5900E-065A-4F54-A761-081BC297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9CE15C-C75A-4630-A085-9D1B96783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6079A-58B0-4076-995C-3D6CFDE3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0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781819-E52B-4BEC-88C0-5967C0BC9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A3E204-B842-4B0E-B157-F860B41E4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CF4FE1-13BD-4925-8B32-531D17075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12CA95-F48E-40B0-A987-1B503FC72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4C44BF-0660-4B09-8AA7-7217A0362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3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7A60B-FE76-4720-8EAE-C5599AC3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ECF981-21E9-4CFF-AC2D-20C5B1FD2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121B5A-5B03-4BA1-89CD-751B78886D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D6B2A2-1D73-4776-940D-C43C92B4B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165118-3E6C-4353-8921-84B6730D1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9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559A5-0650-4A18-9E18-2EAA5702B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625BB9-833C-47B0-A6EE-54E35602E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7F1A61-D022-490C-BBF0-E191AFAF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6985F6-23AB-43D4-982D-EE44028B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8E597A-6BBC-47A8-90DD-F3E7349F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6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86BB28-D7DD-4FAF-A4C7-11EECB79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C862C1-7D02-470E-9E75-3FC59EB85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D1E974-0198-474B-B62E-A72930B39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BFCAE9-62E3-411C-B958-5399D128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508C4D-DD78-47AA-B9D6-B5446CE3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25E7A8-5976-4255-829B-BCECC8F8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7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7AFEB6-958E-487E-977D-DC635E4FC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E860E8-CA22-4107-ABF3-C9D3AC36C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D4143F-B3F4-447C-8D2E-16FAAE395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A9BAF3-BF64-448D-91A4-A2CC5458A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EDC71F-606F-4C86-A8D3-614502773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AA64EF-92E5-4852-9143-9E21B1C8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44E875-87DA-4DCB-8672-68D83F845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D7A769-4C01-49DB-A461-80FD2A8B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5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80BD9-0D7C-4A22-9D66-0CACA4BDB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8D6758E-2F50-41B0-85EC-EB65C4F1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A2DACA0-DB30-46DC-8AC0-878501E22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5F8FD8-05BA-4A6E-B07C-EF2E6A1F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6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57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166A8-DA56-44FC-A8D6-447A4FBE1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45CB25-784C-4F73-A31C-9A7A71770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6C9F98-296A-4273-9E7F-7C55964FB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16F40B-9CEF-4308-8865-24625366B2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FC7CBD-8860-41B7-8E68-773857A5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08F47D-1214-43C6-8C97-4348570C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1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DB0E-BB4A-4C56-8895-0D0717134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1EA66A-AFD0-44D6-9E08-995A32E9CF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AF49D4-574E-413F-9CEC-EE519603A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D19D0E-00FB-44AF-AED4-96F0B83AD0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A1FBD1-3619-4E36-A6C8-5DC35FF8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0BE8E7-434D-4228-A2B9-594F7B11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5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D64E96-5C16-45D5-9962-C406FBCC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2F9B75-6A19-4266-9B1B-50D9F4361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Marcador de fecha 3">
            <a:extLst>
              <a:ext uri="{FF2B5EF4-FFF2-40B4-BE49-F238E27FC236}">
                <a16:creationId xmlns:a16="http://schemas.microsoft.com/office/drawing/2014/main" id="{8EC2D064-F3FB-BB89-B1C1-01BE87E992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14" name="Marcador de pie de página 4">
            <a:extLst>
              <a:ext uri="{FF2B5EF4-FFF2-40B4-BE49-F238E27FC236}">
                <a16:creationId xmlns:a16="http://schemas.microsoft.com/office/drawing/2014/main" id="{8022D516-D3B3-E91F-7A04-5B45F56E1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Marcador de número de diapositiva 5">
            <a:extLst>
              <a:ext uri="{FF2B5EF4-FFF2-40B4-BE49-F238E27FC236}">
                <a16:creationId xmlns:a16="http://schemas.microsoft.com/office/drawing/2014/main" id="{B2F0027B-FD24-E0B4-2CDC-DE640876C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5DB44010-23FF-1F02-91D2-511AE736998D}"/>
              </a:ext>
            </a:extLst>
          </p:cNvPr>
          <p:cNvSpPr/>
          <p:nvPr userDrawn="1"/>
        </p:nvSpPr>
        <p:spPr>
          <a:xfrm>
            <a:off x="0" y="6248569"/>
            <a:ext cx="12192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0C69DE14-B8BF-AE17-3572-43D0BCEE9F9C}"/>
              </a:ext>
            </a:extLst>
          </p:cNvPr>
          <p:cNvSpPr/>
          <p:nvPr userDrawn="1"/>
        </p:nvSpPr>
        <p:spPr>
          <a:xfrm>
            <a:off x="1847875" y="6247352"/>
            <a:ext cx="629138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atribuir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crédito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Malla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receptora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retroalimentación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Canvas de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]. </a:t>
            </a:r>
            <a:r>
              <a:rPr lang="en-US" sz="8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Técnicas</a:t>
            </a:r>
            <a:r>
              <a:rPr lang="en-US" sz="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Innovación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https://innovacioneducativa.tec.mx/es/recursos-pedagogicos/tecnicas-de-innovacion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7B94055E-1555-7DCC-06D4-FFB00FEA8BDC}"/>
              </a:ext>
            </a:extLst>
          </p:cNvPr>
          <p:cNvSpPr/>
          <p:nvPr userDrawn="1"/>
        </p:nvSpPr>
        <p:spPr>
          <a:xfrm>
            <a:off x="7681900" y="6351386"/>
            <a:ext cx="320055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está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bajo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Licencia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Creative Commons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900" b="0" i="0" dirty="0" err="1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Attribution</a:t>
            </a:r>
            <a:r>
              <a:rPr lang="es-ES" sz="900" b="0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 4.0 International (CC BY 4.0)</a:t>
            </a:r>
          </a:p>
          <a:p>
            <a:pPr algn="r"/>
            <a:endParaRPr 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Shape 99">
            <a:extLst>
              <a:ext uri="{FF2B5EF4-FFF2-40B4-BE49-F238E27FC236}">
                <a16:creationId xmlns:a16="http://schemas.microsoft.com/office/drawing/2014/main" id="{632C40D2-A0D9-7947-46DB-4C3884030B2C}"/>
              </a:ext>
            </a:extLst>
          </p:cNvPr>
          <p:cNvPicPr preferRelativeResize="0"/>
          <p:nvPr userDrawn="1"/>
        </p:nvPicPr>
        <p:blipFill rotWithShape="1">
          <a:blip r:embed="rId13">
            <a:alphaModFix/>
            <a:biLevel thresh="25000"/>
          </a:blip>
          <a:srcRect/>
          <a:stretch/>
        </p:blipFill>
        <p:spPr>
          <a:xfrm>
            <a:off x="218224" y="6351817"/>
            <a:ext cx="1481397" cy="3951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traight Connector 34">
            <a:extLst>
              <a:ext uri="{FF2B5EF4-FFF2-40B4-BE49-F238E27FC236}">
                <a16:creationId xmlns:a16="http://schemas.microsoft.com/office/drawing/2014/main" id="{0DD45A29-1921-A856-5EE2-53F745ACA86D}"/>
              </a:ext>
            </a:extLst>
          </p:cNvPr>
          <p:cNvCxnSpPr/>
          <p:nvPr userDrawn="1"/>
        </p:nvCxnSpPr>
        <p:spPr>
          <a:xfrm>
            <a:off x="1838368" y="6353128"/>
            <a:ext cx="0" cy="432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n 20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348628CA-4157-B6FA-209C-C5D96BD9081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66" y="6382821"/>
            <a:ext cx="923667" cy="32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8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581E6A82-1D67-46AC-A866-5EB225C9948A}"/>
              </a:ext>
            </a:extLst>
          </p:cNvPr>
          <p:cNvSpPr/>
          <p:nvPr/>
        </p:nvSpPr>
        <p:spPr>
          <a:xfrm>
            <a:off x="514307" y="636432"/>
            <a:ext cx="6579775" cy="4262140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84B9417-FDD5-4A58-B6D7-8B2EA5AD3194}"/>
              </a:ext>
            </a:extLst>
          </p:cNvPr>
          <p:cNvSpPr/>
          <p:nvPr/>
        </p:nvSpPr>
        <p:spPr>
          <a:xfrm>
            <a:off x="1091831" y="829844"/>
            <a:ext cx="1407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Metodología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CBCF8AEA-CC1D-454F-9BCF-94470E4D88FC}"/>
              </a:ext>
            </a:extLst>
          </p:cNvPr>
          <p:cNvSpPr/>
          <p:nvPr/>
        </p:nvSpPr>
        <p:spPr>
          <a:xfrm>
            <a:off x="526441" y="1423664"/>
            <a:ext cx="6458975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234950"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Coloca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tablero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Malla</a:t>
            </a:r>
            <a:r>
              <a:rPr lang="en-US" sz="13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receptora</a:t>
            </a:r>
            <a:r>
              <a:rPr lang="en-US" sz="13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lugar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visible para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grupo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Recuerda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grupo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sesión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escríbelo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un post it y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colócalo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espacio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correspondiente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tablero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 El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podría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variar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acuerdo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con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etapa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proceso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innovación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ejemplo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, los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comentarios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pueden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ser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sobre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retroalimentación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obtenida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 idea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concepto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mockup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concepto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prototipo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desarrollado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incluso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sobre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algunos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comentarios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obtenidos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durante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etapa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pruebas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implementación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Reparte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post it entre las y los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comenten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los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diferentes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segmentos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tablero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 Se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puede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hacer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manera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individual y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después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integrar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los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comentarios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plenario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, o bien, registrar las ideas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tablero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manera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grupal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Colocar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comentario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recibido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un post it y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colocarlo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cuadrante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corresponda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ejercicio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categorización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puede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hacerse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durante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momento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exacto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alguien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realiza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retroalimentación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ejemplo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personas que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autorizan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, stakeholders 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incluso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personas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usuarias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finales de un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prototipo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o de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implementación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); o bien, despues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recopilar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los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comentarios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equipo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innovación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manera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independiente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realizar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categorización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los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comentarios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recabados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endParaRPr lang="en-US" sz="1300" dirty="0"/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42F1D557-7B39-4CCD-85A0-5F7F0F8C6658}"/>
              </a:ext>
            </a:extLst>
          </p:cNvPr>
          <p:cNvSpPr/>
          <p:nvPr/>
        </p:nvSpPr>
        <p:spPr>
          <a:xfrm>
            <a:off x="7227153" y="636433"/>
            <a:ext cx="4450493" cy="1918708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586CE44-019A-4EFB-9356-F57794F2BB95}"/>
              </a:ext>
            </a:extLst>
          </p:cNvPr>
          <p:cNvSpPr/>
          <p:nvPr/>
        </p:nvSpPr>
        <p:spPr>
          <a:xfrm>
            <a:off x="7814282" y="823992"/>
            <a:ext cx="1430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Participantes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BA763329-306D-4535-9CE0-5D8CEF05AD1F}"/>
              </a:ext>
            </a:extLst>
          </p:cNvPr>
          <p:cNvSpPr/>
          <p:nvPr/>
        </p:nvSpPr>
        <p:spPr>
          <a:xfrm>
            <a:off x="10032611" y="2688469"/>
            <a:ext cx="11950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Tiempo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sugerido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5EBE6452-EA2C-4EFC-8164-EDB05F0B17D7}"/>
              </a:ext>
            </a:extLst>
          </p:cNvPr>
          <p:cNvSpPr/>
          <p:nvPr/>
        </p:nvSpPr>
        <p:spPr>
          <a:xfrm>
            <a:off x="9659331" y="2672966"/>
            <a:ext cx="2018315" cy="222560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E3D56A52-8929-4692-A9D9-DD053B8FC655}"/>
              </a:ext>
            </a:extLst>
          </p:cNvPr>
          <p:cNvSpPr/>
          <p:nvPr/>
        </p:nvSpPr>
        <p:spPr>
          <a:xfrm>
            <a:off x="7227153" y="2671277"/>
            <a:ext cx="2314094" cy="222729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C219B644-EFF5-421E-BF24-1D375E9BEA78}"/>
              </a:ext>
            </a:extLst>
          </p:cNvPr>
          <p:cNvSpPr/>
          <p:nvPr/>
        </p:nvSpPr>
        <p:spPr>
          <a:xfrm>
            <a:off x="7707518" y="2688469"/>
            <a:ext cx="120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Materiales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98C1BEE2-161B-4232-80CA-B5D7A7DCB6AF}"/>
              </a:ext>
            </a:extLst>
          </p:cNvPr>
          <p:cNvSpPr/>
          <p:nvPr/>
        </p:nvSpPr>
        <p:spPr>
          <a:xfrm>
            <a:off x="7227153" y="3344927"/>
            <a:ext cx="2264785" cy="1561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234950">
              <a:lnSpc>
                <a:spcPct val="150000"/>
              </a:lnSpc>
              <a:buFont typeface="+mj-lt"/>
              <a:buAutoNum type="alphaLcPeriod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Post-its  </a:t>
            </a:r>
          </a:p>
          <a:p>
            <a:pPr marL="346075" indent="-234950">
              <a:lnSpc>
                <a:spcPct val="150000"/>
              </a:lnSpc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Marcadores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/Plumas</a:t>
            </a:r>
          </a:p>
          <a:p>
            <a:pPr marL="346075" indent="-234950">
              <a:lnSpc>
                <a:spcPct val="150000"/>
              </a:lnSpc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Cinta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adhesiva</a:t>
            </a:r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6075" indent="-234950">
              <a:lnSpc>
                <a:spcPct val="150000"/>
              </a:lnSpc>
              <a:buFont typeface="+mj-lt"/>
              <a:buAutoNum type="alphaLcPeriod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Plantilla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técnica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Malla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receptora</a:t>
            </a:r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7887FF09-AFF7-4271-AA2B-89D1F3463CE2}"/>
              </a:ext>
            </a:extLst>
          </p:cNvPr>
          <p:cNvSpPr/>
          <p:nvPr/>
        </p:nvSpPr>
        <p:spPr>
          <a:xfrm>
            <a:off x="7309763" y="1303991"/>
            <a:ext cx="427263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4 a 5 personas</a:t>
            </a:r>
          </a:p>
          <a:p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recomienda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contar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persona que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modere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sesión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guiando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categorización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los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comentarios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63DC2E65-76D6-474D-8EA5-F9F55B370A57}"/>
              </a:ext>
            </a:extLst>
          </p:cNvPr>
          <p:cNvSpPr/>
          <p:nvPr/>
        </p:nvSpPr>
        <p:spPr>
          <a:xfrm>
            <a:off x="9725145" y="3463773"/>
            <a:ext cx="129051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30 </a:t>
            </a:r>
            <a:r>
              <a:rPr lang="en-US" sz="1300" dirty="0" err="1"/>
              <a:t>minutos</a:t>
            </a:r>
            <a:endParaRPr lang="en-US" sz="1300" dirty="0"/>
          </a:p>
          <a:p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763" y="756361"/>
            <a:ext cx="504519" cy="489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41" y="784645"/>
            <a:ext cx="499409" cy="4535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159" y="2746525"/>
            <a:ext cx="455657" cy="4396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145" y="2746525"/>
            <a:ext cx="378764" cy="407583"/>
          </a:xfrm>
          <a:prstGeom prst="rect">
            <a:avLst/>
          </a:prstGeom>
        </p:spPr>
      </p:pic>
      <p:sp>
        <p:nvSpPr>
          <p:cNvPr id="22" name="Rectángulo 6">
            <a:extLst>
              <a:ext uri="{FF2B5EF4-FFF2-40B4-BE49-F238E27FC236}">
                <a16:creationId xmlns:a16="http://schemas.microsoft.com/office/drawing/2014/main" id="{1FA651F1-D6EB-7947-BE3A-81A385EB760D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Organizar</a:t>
            </a:r>
            <a:r>
              <a:rPr lang="en-US" sz="1300" dirty="0">
                <a:solidFill>
                  <a:schemeClr val="tx1"/>
                </a:solidFill>
              </a:rPr>
              <a:t> los </a:t>
            </a:r>
            <a:r>
              <a:rPr lang="en-US" sz="1300" dirty="0" err="1">
                <a:solidFill>
                  <a:schemeClr val="tx1"/>
                </a:solidFill>
              </a:rPr>
              <a:t>comentarios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obtenidos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durante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momentos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donde</a:t>
            </a:r>
            <a:r>
              <a:rPr lang="en-US" sz="1300" dirty="0">
                <a:solidFill>
                  <a:schemeClr val="tx1"/>
                </a:solidFill>
              </a:rPr>
              <a:t> se </a:t>
            </a:r>
            <a:r>
              <a:rPr lang="en-US" sz="1300" dirty="0" err="1">
                <a:solidFill>
                  <a:schemeClr val="tx1"/>
                </a:solidFill>
              </a:rPr>
              <a:t>recibe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retroalimentación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23" name="Rectángulo 7">
            <a:extLst>
              <a:ext uri="{FF2B5EF4-FFF2-40B4-BE49-F238E27FC236}">
                <a16:creationId xmlns:a16="http://schemas.microsoft.com/office/drawing/2014/main" id="{5A4EE659-6D98-8348-BE49-F8DBBDB1D053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 err="1">
                <a:solidFill>
                  <a:sysClr val="windowText" lastClr="000000"/>
                </a:solidFill>
              </a:rPr>
              <a:t>Malla</a:t>
            </a:r>
            <a:r>
              <a:rPr lang="en-US" sz="1400" dirty="0">
                <a:solidFill>
                  <a:sysClr val="windowText" lastClr="000000"/>
                </a:solidFill>
              </a:rPr>
              <a:t> </a:t>
            </a:r>
            <a:r>
              <a:rPr lang="en-US" sz="1400" dirty="0" err="1">
                <a:solidFill>
                  <a:sysClr val="windowText" lastClr="000000"/>
                </a:solidFill>
              </a:rPr>
              <a:t>receptora</a:t>
            </a:r>
            <a:endParaRPr lang="en-US" sz="15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39EB5447-869E-CE52-5D19-062DC799F2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243840"/>
              </p:ext>
            </p:extLst>
          </p:nvPr>
        </p:nvGraphicFramePr>
        <p:xfrm>
          <a:off x="526441" y="5148461"/>
          <a:ext cx="11151207" cy="653844"/>
        </p:xfrm>
        <a:graphic>
          <a:graphicData uri="http://schemas.openxmlformats.org/drawingml/2006/table">
            <a:tbl>
              <a:tblPr/>
              <a:tblGrid>
                <a:gridCol w="997559">
                  <a:extLst>
                    <a:ext uri="{9D8B030D-6E8A-4147-A177-3AD203B41FA5}">
                      <a16:colId xmlns:a16="http://schemas.microsoft.com/office/drawing/2014/main" val="1011887973"/>
                    </a:ext>
                  </a:extLst>
                </a:gridCol>
                <a:gridCol w="717913">
                  <a:extLst>
                    <a:ext uri="{9D8B030D-6E8A-4147-A177-3AD203B41FA5}">
                      <a16:colId xmlns:a16="http://schemas.microsoft.com/office/drawing/2014/main" val="2546843995"/>
                    </a:ext>
                  </a:extLst>
                </a:gridCol>
                <a:gridCol w="970568">
                  <a:extLst>
                    <a:ext uri="{9D8B030D-6E8A-4147-A177-3AD203B41FA5}">
                      <a16:colId xmlns:a16="http://schemas.microsoft.com/office/drawing/2014/main" val="3568538179"/>
                    </a:ext>
                  </a:extLst>
                </a:gridCol>
                <a:gridCol w="665976">
                  <a:extLst>
                    <a:ext uri="{9D8B030D-6E8A-4147-A177-3AD203B41FA5}">
                      <a16:colId xmlns:a16="http://schemas.microsoft.com/office/drawing/2014/main" val="3005459967"/>
                    </a:ext>
                  </a:extLst>
                </a:gridCol>
                <a:gridCol w="1342275">
                  <a:extLst>
                    <a:ext uri="{9D8B030D-6E8A-4147-A177-3AD203B41FA5}">
                      <a16:colId xmlns:a16="http://schemas.microsoft.com/office/drawing/2014/main" val="3034139069"/>
                    </a:ext>
                  </a:extLst>
                </a:gridCol>
                <a:gridCol w="606605">
                  <a:extLst>
                    <a:ext uri="{9D8B030D-6E8A-4147-A177-3AD203B41FA5}">
                      <a16:colId xmlns:a16="http://schemas.microsoft.com/office/drawing/2014/main" val="2461006159"/>
                    </a:ext>
                  </a:extLst>
                </a:gridCol>
                <a:gridCol w="1478338">
                  <a:extLst>
                    <a:ext uri="{9D8B030D-6E8A-4147-A177-3AD203B41FA5}">
                      <a16:colId xmlns:a16="http://schemas.microsoft.com/office/drawing/2014/main" val="2996755515"/>
                    </a:ext>
                  </a:extLst>
                </a:gridCol>
                <a:gridCol w="1335277">
                  <a:extLst>
                    <a:ext uri="{9D8B030D-6E8A-4147-A177-3AD203B41FA5}">
                      <a16:colId xmlns:a16="http://schemas.microsoft.com/office/drawing/2014/main" val="2873295159"/>
                    </a:ext>
                  </a:extLst>
                </a:gridCol>
                <a:gridCol w="1097051">
                  <a:extLst>
                    <a:ext uri="{9D8B030D-6E8A-4147-A177-3AD203B41FA5}">
                      <a16:colId xmlns:a16="http://schemas.microsoft.com/office/drawing/2014/main" val="1920637003"/>
                    </a:ext>
                  </a:extLst>
                </a:gridCol>
                <a:gridCol w="787296">
                  <a:extLst>
                    <a:ext uri="{9D8B030D-6E8A-4147-A177-3AD203B41FA5}">
                      <a16:colId xmlns:a16="http://schemas.microsoft.com/office/drawing/2014/main" val="509024099"/>
                    </a:ext>
                  </a:extLst>
                </a:gridCol>
                <a:gridCol w="1152349">
                  <a:extLst>
                    <a:ext uri="{9D8B030D-6E8A-4147-A177-3AD203B41FA5}">
                      <a16:colId xmlns:a16="http://schemas.microsoft.com/office/drawing/2014/main" val="322226152"/>
                    </a:ext>
                  </a:extLst>
                </a:gridCol>
              </a:tblGrid>
              <a:tr h="188001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 Crea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Valida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3. Prueba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4. Mejora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5. Comparte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885292"/>
                  </a:ext>
                </a:extLst>
              </a:tr>
              <a:tr h="217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Diagnóstico de necesidades / Contextualización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Ideación</a:t>
                      </a:r>
                      <a:r>
                        <a:rPr lang="es-MX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Conceptualización</a:t>
                      </a:r>
                    </a:p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(Descartar ideas y crear conceptos)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Mockup  concepto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Validaciones </a:t>
                      </a:r>
                      <a:br>
                        <a:rPr lang="es-MX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lang="es-MX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(técnicas, operativas, económicas, etc.)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Prototipo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Diseño de pruebas o pilotos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7475" indent="0"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Despliegue de pruebas o pilotos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Evaluación y medición de impacto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Mejoras  de la solución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Divulgación / Escalamiento de la solución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475239"/>
                  </a:ext>
                </a:extLst>
              </a:tr>
            </a:tbl>
          </a:graphicData>
        </a:graphic>
      </p:graphicFrame>
      <p:pic>
        <p:nvPicPr>
          <p:cNvPr id="7" name="Picture 5">
            <a:extLst>
              <a:ext uri="{FF2B5EF4-FFF2-40B4-BE49-F238E27FC236}">
                <a16:creationId xmlns:a16="http://schemas.microsoft.com/office/drawing/2014/main" id="{6967092E-C189-D9FD-1F98-2A44203F8A5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300" y="5876129"/>
            <a:ext cx="294668" cy="335999"/>
          </a:xfrm>
          <a:prstGeom prst="rect">
            <a:avLst/>
          </a:prstGeom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6A6E02D6-9BF4-DC0D-2F7C-610F662CF3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958" y="5900097"/>
            <a:ext cx="294668" cy="335999"/>
          </a:xfrm>
          <a:prstGeom prst="rect">
            <a:avLst/>
          </a:prstGeom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E7FB3F9E-C18D-AAA5-A95E-6D3A9235B8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611" y="5860376"/>
            <a:ext cx="294668" cy="3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90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10">
            <a:extLst>
              <a:ext uri="{FF2B5EF4-FFF2-40B4-BE49-F238E27FC236}">
                <a16:creationId xmlns:a16="http://schemas.microsoft.com/office/drawing/2014/main" id="{7E5B4048-A7CA-3A0A-6EEC-3C8356EF8835}"/>
              </a:ext>
            </a:extLst>
          </p:cNvPr>
          <p:cNvSpPr/>
          <p:nvPr/>
        </p:nvSpPr>
        <p:spPr>
          <a:xfrm>
            <a:off x="512033" y="1136003"/>
            <a:ext cx="11165610" cy="4859807"/>
          </a:xfrm>
          <a:prstGeom prst="rect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54">
            <a:extLst>
              <a:ext uri="{FF2B5EF4-FFF2-40B4-BE49-F238E27FC236}">
                <a16:creationId xmlns:a16="http://schemas.microsoft.com/office/drawing/2014/main" id="{1220E81A-7CA5-BF04-7774-A214AF6F15BE}"/>
              </a:ext>
            </a:extLst>
          </p:cNvPr>
          <p:cNvSpPr txBox="1"/>
          <p:nvPr/>
        </p:nvSpPr>
        <p:spPr>
          <a:xfrm>
            <a:off x="512033" y="1214910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clasificación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comentarios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07000"/>
              </a:lnSpc>
            </a:pPr>
            <a:r>
              <a:rPr lang="en-US" i="1" dirty="0" err="1"/>
              <a:t>Defina</a:t>
            </a:r>
            <a:r>
              <a:rPr lang="en-US" i="1" dirty="0"/>
              <a:t>,  </a:t>
            </a:r>
            <a:r>
              <a:rPr lang="en-US" i="1" dirty="0" err="1"/>
              <a:t>sobre</a:t>
            </a:r>
            <a:r>
              <a:rPr lang="en-US" i="1" dirty="0"/>
              <a:t> </a:t>
            </a:r>
            <a:r>
              <a:rPr lang="en-US" i="1" dirty="0" err="1"/>
              <a:t>qué</a:t>
            </a:r>
            <a:r>
              <a:rPr lang="en-US" i="1" dirty="0"/>
              <a:t> son los </a:t>
            </a:r>
            <a:r>
              <a:rPr lang="en-US" i="1" dirty="0" err="1"/>
              <a:t>comentarios</a:t>
            </a:r>
            <a:r>
              <a:rPr lang="en-US" i="1" dirty="0"/>
              <a:t> a </a:t>
            </a:r>
            <a:r>
              <a:rPr lang="en-US" i="1" dirty="0" err="1"/>
              <a:t>categorizar</a:t>
            </a:r>
            <a:r>
              <a:rPr lang="en-US" i="1" dirty="0"/>
              <a:t> (</a:t>
            </a:r>
            <a:r>
              <a:rPr lang="en-US" i="1" dirty="0" err="1"/>
              <a:t>sobre</a:t>
            </a:r>
            <a:r>
              <a:rPr lang="en-US" i="1" dirty="0"/>
              <a:t> </a:t>
            </a:r>
            <a:r>
              <a:rPr lang="en-US" i="1" dirty="0" err="1"/>
              <a:t>una</a:t>
            </a:r>
            <a:r>
              <a:rPr lang="en-US" i="1" dirty="0"/>
              <a:t> </a:t>
            </a:r>
            <a:r>
              <a:rPr lang="en-US" i="1" dirty="0" err="1"/>
              <a:t>propuesta</a:t>
            </a:r>
            <a:r>
              <a:rPr lang="en-US" i="1" dirty="0"/>
              <a:t> a </a:t>
            </a:r>
            <a:r>
              <a:rPr lang="en-US" i="1" dirty="0" err="1"/>
              <a:t>desarrollar</a:t>
            </a:r>
            <a:r>
              <a:rPr lang="en-US" i="1" dirty="0"/>
              <a:t>, </a:t>
            </a:r>
            <a:r>
              <a:rPr lang="en-US" i="1" dirty="0" err="1"/>
              <a:t>sobre</a:t>
            </a:r>
            <a:r>
              <a:rPr lang="en-US" i="1" dirty="0"/>
              <a:t> un </a:t>
            </a:r>
            <a:r>
              <a:rPr lang="en-US" i="1" dirty="0" err="1"/>
              <a:t>prototipo</a:t>
            </a:r>
            <a:r>
              <a:rPr lang="en-US" i="1" dirty="0"/>
              <a:t>, etc.)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Straight Connector 67">
            <a:extLst>
              <a:ext uri="{FF2B5EF4-FFF2-40B4-BE49-F238E27FC236}">
                <a16:creationId xmlns:a16="http://schemas.microsoft.com/office/drawing/2014/main" id="{382DB1AB-AEDE-2C4B-E0CC-BC511099FB31}"/>
              </a:ext>
            </a:extLst>
          </p:cNvPr>
          <p:cNvCxnSpPr>
            <a:cxnSpLocks/>
          </p:cNvCxnSpPr>
          <p:nvPr/>
        </p:nvCxnSpPr>
        <p:spPr>
          <a:xfrm>
            <a:off x="512033" y="1939045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54">
            <a:extLst>
              <a:ext uri="{FF2B5EF4-FFF2-40B4-BE49-F238E27FC236}">
                <a16:creationId xmlns:a16="http://schemas.microsoft.com/office/drawing/2014/main" id="{785F1838-5B10-2C3C-0B30-5A9E3EAFA3A1}"/>
              </a:ext>
            </a:extLst>
          </p:cNvPr>
          <p:cNvSpPr txBox="1"/>
          <p:nvPr/>
        </p:nvSpPr>
        <p:spPr>
          <a:xfrm>
            <a:off x="512033" y="2126468"/>
            <a:ext cx="5066634" cy="13987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Lista de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materiales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utilizar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Enliste</a:t>
            </a:r>
            <a:r>
              <a:rPr lang="en-US" sz="1300" dirty="0"/>
              <a:t> los </a:t>
            </a:r>
            <a:r>
              <a:rPr lang="en-US" sz="1300" dirty="0" err="1"/>
              <a:t>materiales</a:t>
            </a:r>
            <a:r>
              <a:rPr lang="en-US" sz="1300" dirty="0"/>
              <a:t> que </a:t>
            </a:r>
            <a:r>
              <a:rPr lang="en-US" sz="1300" dirty="0" err="1"/>
              <a:t>requerirá</a:t>
            </a:r>
            <a:r>
              <a:rPr lang="en-US" sz="1300" dirty="0"/>
              <a:t> para la </a:t>
            </a:r>
            <a:r>
              <a:rPr lang="en-US" sz="1300" dirty="0" err="1"/>
              <a:t>sesión</a:t>
            </a:r>
            <a:r>
              <a:rPr lang="en-US" sz="1300" dirty="0"/>
              <a:t>. </a:t>
            </a:r>
            <a:r>
              <a:rPr lang="en-US" sz="1300" dirty="0" err="1"/>
              <a:t>Incluya</a:t>
            </a:r>
            <a:r>
              <a:rPr lang="en-US" sz="1300" dirty="0"/>
              <a:t> </a:t>
            </a:r>
            <a:r>
              <a:rPr lang="en-US" sz="1300" dirty="0" err="1"/>
              <a:t>el</a:t>
            </a:r>
            <a:r>
              <a:rPr lang="en-US" sz="1300" dirty="0"/>
              <a:t> material de </a:t>
            </a:r>
            <a:r>
              <a:rPr lang="en-US" sz="1300" dirty="0" err="1"/>
              <a:t>comentarios</a:t>
            </a:r>
            <a:r>
              <a:rPr lang="en-US" sz="1300" dirty="0"/>
              <a:t> </a:t>
            </a:r>
            <a:r>
              <a:rPr lang="en-US" sz="1300" dirty="0" err="1"/>
              <a:t>recabados</a:t>
            </a:r>
            <a:r>
              <a:rPr lang="en-US" sz="1300" dirty="0"/>
              <a:t> que se </a:t>
            </a:r>
            <a:r>
              <a:rPr lang="en-US" sz="1300" dirty="0" err="1"/>
              <a:t>tengan</a:t>
            </a:r>
            <a:r>
              <a:rPr lang="en-US" sz="1300" dirty="0"/>
              <a:t> para </a:t>
            </a:r>
            <a:r>
              <a:rPr lang="en-US" sz="1300" dirty="0" err="1"/>
              <a:t>clasificar</a:t>
            </a:r>
            <a:r>
              <a:rPr lang="en-US" sz="1300" dirty="0"/>
              <a:t>, </a:t>
            </a:r>
            <a:r>
              <a:rPr lang="en-US" sz="1300" dirty="0" err="1"/>
              <a:t>por</a:t>
            </a:r>
            <a:r>
              <a:rPr lang="en-US" sz="1300" dirty="0"/>
              <a:t> </a:t>
            </a:r>
            <a:r>
              <a:rPr lang="en-US" sz="1300" dirty="0" err="1"/>
              <a:t>ejemplo</a:t>
            </a:r>
            <a:r>
              <a:rPr lang="en-US" sz="1300" dirty="0"/>
              <a:t>, </a:t>
            </a:r>
            <a:r>
              <a:rPr lang="en-US" sz="1300" dirty="0" err="1"/>
              <a:t>puede</a:t>
            </a:r>
            <a:r>
              <a:rPr lang="en-US" sz="1300" dirty="0"/>
              <a:t> ser que </a:t>
            </a:r>
            <a:r>
              <a:rPr lang="en-US" sz="1300" dirty="0" err="1"/>
              <a:t>haya</a:t>
            </a:r>
            <a:r>
              <a:rPr lang="en-US" sz="1300" dirty="0"/>
              <a:t> </a:t>
            </a:r>
            <a:r>
              <a:rPr lang="en-US" sz="1300" dirty="0" err="1"/>
              <a:t>comentarios</a:t>
            </a:r>
            <a:r>
              <a:rPr lang="en-US" sz="1300" dirty="0"/>
              <a:t> </a:t>
            </a:r>
            <a:r>
              <a:rPr lang="en-US" sz="1300" dirty="0" err="1"/>
              <a:t>en</a:t>
            </a:r>
            <a:r>
              <a:rPr lang="en-US" sz="1300" dirty="0"/>
              <a:t> </a:t>
            </a:r>
            <a:r>
              <a:rPr lang="en-US" sz="1300" dirty="0" err="1"/>
              <a:t>alguna</a:t>
            </a:r>
            <a:r>
              <a:rPr lang="en-US" sz="1300" dirty="0"/>
              <a:t> base de </a:t>
            </a:r>
            <a:r>
              <a:rPr lang="en-US" sz="1300" dirty="0" err="1"/>
              <a:t>datos</a:t>
            </a:r>
            <a:r>
              <a:rPr lang="en-US" sz="1300" dirty="0"/>
              <a:t>, </a:t>
            </a:r>
            <a:r>
              <a:rPr lang="en-US" sz="1300" dirty="0" err="1"/>
              <a:t>documento</a:t>
            </a:r>
            <a:r>
              <a:rPr lang="en-US" sz="1300" dirty="0"/>
              <a:t>, </a:t>
            </a:r>
            <a:r>
              <a:rPr lang="en-US" sz="1300" dirty="0" err="1"/>
              <a:t>notas</a:t>
            </a:r>
            <a:r>
              <a:rPr lang="en-US" sz="1300" dirty="0"/>
              <a:t> </a:t>
            </a:r>
            <a:r>
              <a:rPr lang="en-US" sz="1300" dirty="0" err="1"/>
              <a:t>particulares</a:t>
            </a:r>
            <a:r>
              <a:rPr lang="en-US" sz="1300" dirty="0"/>
              <a:t>, etc. </a:t>
            </a:r>
          </a:p>
        </p:txBody>
      </p:sp>
      <p:cxnSp>
        <p:nvCxnSpPr>
          <p:cNvPr id="8" name="Conector recto 85">
            <a:extLst>
              <a:ext uri="{FF2B5EF4-FFF2-40B4-BE49-F238E27FC236}">
                <a16:creationId xmlns:a16="http://schemas.microsoft.com/office/drawing/2014/main" id="{1514CC38-853E-4FCB-C0BF-3B2B608C16E7}"/>
              </a:ext>
            </a:extLst>
          </p:cNvPr>
          <p:cNvCxnSpPr>
            <a:cxnSpLocks/>
          </p:cNvCxnSpPr>
          <p:nvPr/>
        </p:nvCxnSpPr>
        <p:spPr>
          <a:xfrm>
            <a:off x="5860251" y="1939045"/>
            <a:ext cx="0" cy="4056765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00">
            <a:extLst>
              <a:ext uri="{FF2B5EF4-FFF2-40B4-BE49-F238E27FC236}">
                <a16:creationId xmlns:a16="http://schemas.microsoft.com/office/drawing/2014/main" id="{F204E519-197A-74AB-7606-43DE17692989}"/>
              </a:ext>
            </a:extLst>
          </p:cNvPr>
          <p:cNvCxnSpPr>
            <a:cxnSpLocks/>
          </p:cNvCxnSpPr>
          <p:nvPr/>
        </p:nvCxnSpPr>
        <p:spPr>
          <a:xfrm>
            <a:off x="513195" y="4001910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54">
            <a:extLst>
              <a:ext uri="{FF2B5EF4-FFF2-40B4-BE49-F238E27FC236}">
                <a16:creationId xmlns:a16="http://schemas.microsoft.com/office/drawing/2014/main" id="{695E34BB-714A-F9C5-71F4-7D8E76FBB6AE}"/>
              </a:ext>
            </a:extLst>
          </p:cNvPr>
          <p:cNvSpPr txBox="1"/>
          <p:nvPr/>
        </p:nvSpPr>
        <p:spPr>
          <a:xfrm>
            <a:off x="510871" y="4032489"/>
            <a:ext cx="5348218" cy="10870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Lista de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endParaRPr lang="en-US" sz="1300" dirty="0">
              <a:solidFill>
                <a:srgbClr val="0074C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300" dirty="0" err="1"/>
              <a:t>Enliste</a:t>
            </a:r>
            <a:r>
              <a:rPr lang="en-US" sz="1300" dirty="0"/>
              <a:t> a las y los </a:t>
            </a:r>
            <a:r>
              <a:rPr lang="en-US" sz="1300" dirty="0" err="1"/>
              <a:t>participantes</a:t>
            </a:r>
            <a:r>
              <a:rPr lang="en-US" sz="1300" dirty="0"/>
              <a:t>. Si la </a:t>
            </a:r>
            <a:r>
              <a:rPr lang="en-US" sz="1300" dirty="0" err="1"/>
              <a:t>categorización</a:t>
            </a:r>
            <a:r>
              <a:rPr lang="en-US" sz="1300" dirty="0"/>
              <a:t> y </a:t>
            </a:r>
            <a:r>
              <a:rPr lang="en-US" sz="1300" dirty="0" err="1"/>
              <a:t>uso</a:t>
            </a:r>
            <a:r>
              <a:rPr lang="en-US" sz="1300" dirty="0"/>
              <a:t> de la </a:t>
            </a:r>
            <a:r>
              <a:rPr lang="en-US" sz="1300" dirty="0" err="1"/>
              <a:t>malla</a:t>
            </a:r>
            <a:r>
              <a:rPr lang="en-US" sz="1300" dirty="0"/>
              <a:t> </a:t>
            </a:r>
            <a:r>
              <a:rPr lang="en-US" sz="1300" dirty="0" err="1"/>
              <a:t>receptora</a:t>
            </a:r>
            <a:r>
              <a:rPr lang="en-US" sz="1300" dirty="0"/>
              <a:t> se </a:t>
            </a:r>
            <a:r>
              <a:rPr lang="en-US" sz="1300" dirty="0" err="1"/>
              <a:t>hará</a:t>
            </a:r>
            <a:r>
              <a:rPr lang="en-US" sz="1300" dirty="0"/>
              <a:t> </a:t>
            </a:r>
            <a:r>
              <a:rPr lang="en-US" sz="1300" dirty="0" err="1"/>
              <a:t>en</a:t>
            </a:r>
            <a:r>
              <a:rPr lang="en-US" sz="1300" dirty="0"/>
              <a:t> </a:t>
            </a:r>
            <a:r>
              <a:rPr lang="en-US" sz="1300" dirty="0" err="1"/>
              <a:t>el</a:t>
            </a:r>
            <a:r>
              <a:rPr lang="en-US" sz="1300" dirty="0"/>
              <a:t> </a:t>
            </a:r>
            <a:r>
              <a:rPr lang="en-US" sz="1300" dirty="0" err="1"/>
              <a:t>momento</a:t>
            </a:r>
            <a:r>
              <a:rPr lang="en-US" sz="1300" dirty="0"/>
              <a:t> </a:t>
            </a:r>
            <a:r>
              <a:rPr lang="en-US" sz="1300" dirty="0" err="1"/>
              <a:t>exacto</a:t>
            </a:r>
            <a:r>
              <a:rPr lang="en-US" sz="1300" dirty="0"/>
              <a:t> de </a:t>
            </a:r>
            <a:r>
              <a:rPr lang="en-US" sz="1300" dirty="0" err="1"/>
              <a:t>recibir</a:t>
            </a:r>
            <a:r>
              <a:rPr lang="en-US" sz="1300" dirty="0"/>
              <a:t> </a:t>
            </a:r>
            <a:r>
              <a:rPr lang="en-US" sz="1300" dirty="0" err="1"/>
              <a:t>comentarios</a:t>
            </a:r>
            <a:r>
              <a:rPr lang="en-US" sz="1300" dirty="0"/>
              <a:t> </a:t>
            </a:r>
            <a:r>
              <a:rPr lang="en-US" sz="1300" dirty="0" err="1"/>
              <a:t>directamente</a:t>
            </a:r>
            <a:r>
              <a:rPr lang="en-US" sz="1300" dirty="0"/>
              <a:t> </a:t>
            </a:r>
            <a:r>
              <a:rPr lang="en-US" sz="1300" dirty="0" err="1"/>
              <a:t>incluya</a:t>
            </a:r>
            <a:r>
              <a:rPr lang="en-US" sz="1300" dirty="0"/>
              <a:t> </a:t>
            </a:r>
            <a:r>
              <a:rPr lang="en-US" sz="1300" dirty="0" err="1"/>
              <a:t>como</a:t>
            </a:r>
            <a:r>
              <a:rPr lang="en-US" sz="1300" dirty="0"/>
              <a:t> </a:t>
            </a:r>
            <a:r>
              <a:rPr lang="en-US" sz="1300" dirty="0" err="1"/>
              <a:t>participantes</a:t>
            </a:r>
            <a:r>
              <a:rPr lang="en-US" sz="1300" dirty="0"/>
              <a:t> del </a:t>
            </a:r>
            <a:r>
              <a:rPr lang="en-US" sz="1300" dirty="0" err="1"/>
              <a:t>proceso</a:t>
            </a:r>
            <a:r>
              <a:rPr lang="en-US" sz="1300" dirty="0"/>
              <a:t> a las personas que </a:t>
            </a:r>
            <a:r>
              <a:rPr lang="en-US" sz="1300" dirty="0" err="1"/>
              <a:t>darán</a:t>
            </a:r>
            <a:r>
              <a:rPr lang="en-US" sz="1300" dirty="0"/>
              <a:t> la </a:t>
            </a:r>
            <a:r>
              <a:rPr lang="en-US" sz="1300" dirty="0" err="1"/>
              <a:t>retroalimentación</a:t>
            </a:r>
            <a:r>
              <a:rPr lang="en-US" sz="1300" dirty="0"/>
              <a:t>. </a:t>
            </a:r>
          </a:p>
        </p:txBody>
      </p:sp>
      <p:sp>
        <p:nvSpPr>
          <p:cNvPr id="11" name="Text Box 54">
            <a:extLst>
              <a:ext uri="{FF2B5EF4-FFF2-40B4-BE49-F238E27FC236}">
                <a16:creationId xmlns:a16="http://schemas.microsoft.com/office/drawing/2014/main" id="{C068F4DE-0FA4-573F-FE8B-17AC80FB57D7}"/>
              </a:ext>
            </a:extLst>
          </p:cNvPr>
          <p:cNvSpPr txBox="1"/>
          <p:nvPr/>
        </p:nvSpPr>
        <p:spPr>
          <a:xfrm>
            <a:off x="5860251" y="2074463"/>
            <a:ext cx="5468147" cy="13987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esperados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Escriba</a:t>
            </a:r>
            <a:r>
              <a:rPr lang="en-US" sz="1300" dirty="0"/>
              <a:t> </a:t>
            </a:r>
            <a:r>
              <a:rPr lang="en-US" sz="1300" dirty="0" err="1"/>
              <a:t>qué</a:t>
            </a:r>
            <a:r>
              <a:rPr lang="en-US" sz="1300" dirty="0"/>
              <a:t> </a:t>
            </a:r>
            <a:r>
              <a:rPr lang="en-US" sz="1300" dirty="0" err="1"/>
              <a:t>espera</a:t>
            </a:r>
            <a:r>
              <a:rPr lang="en-US" sz="1300" dirty="0"/>
              <a:t> </a:t>
            </a:r>
            <a:r>
              <a:rPr lang="en-US" sz="1300" dirty="0" err="1"/>
              <a:t>durante</a:t>
            </a:r>
            <a:r>
              <a:rPr lang="en-US" sz="1300" dirty="0"/>
              <a:t> y al </a:t>
            </a:r>
            <a:r>
              <a:rPr lang="en-US" sz="1300" dirty="0" err="1"/>
              <a:t>término</a:t>
            </a:r>
            <a:r>
              <a:rPr lang="en-US" sz="1300" dirty="0"/>
              <a:t> de la </a:t>
            </a:r>
            <a:r>
              <a:rPr lang="en-US" sz="1300" dirty="0" err="1"/>
              <a:t>sesión</a:t>
            </a:r>
            <a:r>
              <a:rPr lang="en-US" sz="1300" dirty="0"/>
              <a:t> para que </a:t>
            </a:r>
            <a:r>
              <a:rPr lang="en-US" sz="1300" dirty="0" err="1"/>
              <a:t>tenga</a:t>
            </a:r>
            <a:r>
              <a:rPr lang="en-US" sz="1300" dirty="0"/>
              <a:t> </a:t>
            </a:r>
            <a:r>
              <a:rPr lang="en-US" sz="1300" dirty="0" err="1"/>
              <a:t>esto</a:t>
            </a:r>
            <a:r>
              <a:rPr lang="en-US" sz="1300" dirty="0"/>
              <a:t> </a:t>
            </a:r>
            <a:r>
              <a:rPr lang="en-US" sz="1300" dirty="0" err="1"/>
              <a:t>presente</a:t>
            </a:r>
            <a:r>
              <a:rPr lang="en-US" sz="1300" dirty="0"/>
              <a:t> y </a:t>
            </a:r>
            <a:r>
              <a:rPr lang="en-US" sz="1300" dirty="0" err="1"/>
              <a:t>pueda</a:t>
            </a:r>
            <a:r>
              <a:rPr lang="en-US" sz="1300" dirty="0"/>
              <a:t> </a:t>
            </a:r>
            <a:r>
              <a:rPr lang="en-US" sz="1300" dirty="0" err="1"/>
              <a:t>orientar</a:t>
            </a:r>
            <a:r>
              <a:rPr lang="en-US" sz="1300" dirty="0"/>
              <a:t> o </a:t>
            </a:r>
            <a:r>
              <a:rPr lang="en-US" sz="1300" dirty="0" err="1"/>
              <a:t>guiar</a:t>
            </a:r>
            <a:r>
              <a:rPr lang="en-US" sz="1300" dirty="0"/>
              <a:t> al </a:t>
            </a:r>
            <a:r>
              <a:rPr lang="en-US" sz="1300" dirty="0" err="1"/>
              <a:t>grupo</a:t>
            </a:r>
            <a:r>
              <a:rPr lang="en-US" sz="1300" dirty="0"/>
              <a:t> de </a:t>
            </a:r>
            <a:r>
              <a:rPr lang="en-US" sz="1300" dirty="0" err="1"/>
              <a:t>participantes</a:t>
            </a:r>
            <a:r>
              <a:rPr lang="en-US" sz="1300" dirty="0"/>
              <a:t>.</a:t>
            </a:r>
          </a:p>
        </p:txBody>
      </p:sp>
      <p:sp>
        <p:nvSpPr>
          <p:cNvPr id="12" name="Text Box 54">
            <a:extLst>
              <a:ext uri="{FF2B5EF4-FFF2-40B4-BE49-F238E27FC236}">
                <a16:creationId xmlns:a16="http://schemas.microsoft.com/office/drawing/2014/main" id="{904E2EEA-5B7D-6147-A7A7-ACA223650C06}"/>
              </a:ext>
            </a:extLst>
          </p:cNvPr>
          <p:cNvSpPr txBox="1"/>
          <p:nvPr/>
        </p:nvSpPr>
        <p:spPr>
          <a:xfrm>
            <a:off x="5920215" y="4032489"/>
            <a:ext cx="5348218" cy="10870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general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Defina</a:t>
            </a:r>
            <a:r>
              <a:rPr lang="en-US" sz="1300" dirty="0"/>
              <a:t> </a:t>
            </a:r>
            <a:r>
              <a:rPr lang="en-US" sz="1300" dirty="0" err="1"/>
              <a:t>una</a:t>
            </a:r>
            <a:r>
              <a:rPr lang="en-US" sz="1300" dirty="0"/>
              <a:t> agenda general de la </a:t>
            </a:r>
            <a:r>
              <a:rPr lang="en-US" sz="1300" dirty="0" err="1"/>
              <a:t>sesión</a:t>
            </a:r>
            <a:r>
              <a:rPr lang="en-US" sz="1300" dirty="0"/>
              <a:t> para </a:t>
            </a:r>
            <a:r>
              <a:rPr lang="en-US" sz="1300" dirty="0" err="1"/>
              <a:t>llevar</a:t>
            </a:r>
            <a:r>
              <a:rPr lang="en-US" sz="1300" dirty="0"/>
              <a:t> un </a:t>
            </a:r>
            <a:r>
              <a:rPr lang="en-US" sz="1300" dirty="0" err="1"/>
              <a:t>buen</a:t>
            </a:r>
            <a:r>
              <a:rPr lang="en-US" sz="1300" dirty="0"/>
              <a:t> control del </a:t>
            </a:r>
            <a:r>
              <a:rPr lang="en-US" sz="1300" dirty="0" err="1"/>
              <a:t>tiempo</a:t>
            </a:r>
            <a:r>
              <a:rPr lang="en-US" sz="1300" dirty="0"/>
              <a:t>. </a:t>
            </a:r>
            <a:r>
              <a:rPr lang="en-US" sz="1300" dirty="0" err="1"/>
              <a:t>Verifique</a:t>
            </a:r>
            <a:r>
              <a:rPr lang="en-US" sz="1300" dirty="0"/>
              <a:t> </a:t>
            </a:r>
            <a:r>
              <a:rPr lang="en-US" sz="1300" dirty="0" err="1"/>
              <a:t>el</a:t>
            </a:r>
            <a:r>
              <a:rPr lang="en-US" sz="1300" dirty="0"/>
              <a:t> </a:t>
            </a:r>
            <a:r>
              <a:rPr lang="en-US" sz="1300" dirty="0" err="1"/>
              <a:t>tiempo</a:t>
            </a:r>
            <a:r>
              <a:rPr lang="en-US" sz="1300" dirty="0"/>
              <a:t> </a:t>
            </a:r>
            <a:r>
              <a:rPr lang="en-US" sz="1300" dirty="0" err="1"/>
              <a:t>requerido</a:t>
            </a:r>
            <a:r>
              <a:rPr lang="en-US" sz="1300" dirty="0"/>
              <a:t> </a:t>
            </a:r>
            <a:r>
              <a:rPr lang="en-US" sz="1300" dirty="0" err="1"/>
              <a:t>considerando</a:t>
            </a:r>
            <a:r>
              <a:rPr lang="en-US" sz="1300" dirty="0"/>
              <a:t> la </a:t>
            </a:r>
            <a:r>
              <a:rPr lang="en-US" sz="1300" dirty="0" err="1"/>
              <a:t>cantidad</a:t>
            </a:r>
            <a:r>
              <a:rPr lang="en-US" sz="1300" dirty="0"/>
              <a:t> de </a:t>
            </a:r>
            <a:r>
              <a:rPr lang="en-US" sz="1300" dirty="0" err="1"/>
              <a:t>participantes</a:t>
            </a:r>
            <a:r>
              <a:rPr lang="en-US" sz="1300" dirty="0"/>
              <a:t>.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61DA948-DC82-F167-9209-E39DD6BE86F9}"/>
              </a:ext>
            </a:extLst>
          </p:cNvPr>
          <p:cNvSpPr txBox="1"/>
          <p:nvPr/>
        </p:nvSpPr>
        <p:spPr>
          <a:xfrm>
            <a:off x="510871" y="67441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HOJA DE PLANEACIÓN -  ORGANIZADOR(A)  </a:t>
            </a:r>
          </a:p>
        </p:txBody>
      </p:sp>
      <p:sp>
        <p:nvSpPr>
          <p:cNvPr id="14" name="Rectángulo 6">
            <a:extLst>
              <a:ext uri="{FF2B5EF4-FFF2-40B4-BE49-F238E27FC236}">
                <a16:creationId xmlns:a16="http://schemas.microsoft.com/office/drawing/2014/main" id="{EAF3A588-1821-EA9A-CD12-5FFB40995C68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Organizar</a:t>
            </a:r>
            <a:r>
              <a:rPr lang="en-US" sz="1300" dirty="0">
                <a:solidFill>
                  <a:schemeClr val="tx1"/>
                </a:solidFill>
              </a:rPr>
              <a:t> los </a:t>
            </a:r>
            <a:r>
              <a:rPr lang="en-US" sz="1300" dirty="0" err="1">
                <a:solidFill>
                  <a:schemeClr val="tx1"/>
                </a:solidFill>
              </a:rPr>
              <a:t>comentarios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obtenidos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durante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momentos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donde</a:t>
            </a:r>
            <a:r>
              <a:rPr lang="en-US" sz="1300" dirty="0">
                <a:solidFill>
                  <a:schemeClr val="tx1"/>
                </a:solidFill>
              </a:rPr>
              <a:t> se </a:t>
            </a:r>
            <a:r>
              <a:rPr lang="en-US" sz="1300" dirty="0" err="1">
                <a:solidFill>
                  <a:schemeClr val="tx1"/>
                </a:solidFill>
              </a:rPr>
              <a:t>recibe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retroalimentación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15" name="Rectángulo 7">
            <a:extLst>
              <a:ext uri="{FF2B5EF4-FFF2-40B4-BE49-F238E27FC236}">
                <a16:creationId xmlns:a16="http://schemas.microsoft.com/office/drawing/2014/main" id="{B4A73196-D2B1-9BDE-01ED-1A73B1B0C144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 err="1">
                <a:solidFill>
                  <a:sysClr val="windowText" lastClr="000000"/>
                </a:solidFill>
              </a:rPr>
              <a:t>Malla</a:t>
            </a:r>
            <a:r>
              <a:rPr lang="en-US" sz="1400" dirty="0">
                <a:solidFill>
                  <a:sysClr val="windowText" lastClr="000000"/>
                </a:solidFill>
              </a:rPr>
              <a:t> </a:t>
            </a:r>
            <a:r>
              <a:rPr lang="en-US" sz="1400" dirty="0" err="1">
                <a:solidFill>
                  <a:sysClr val="windowText" lastClr="000000"/>
                </a:solidFill>
              </a:rPr>
              <a:t>receptora</a:t>
            </a:r>
            <a:endParaRPr lang="en-US" sz="15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5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34">
            <a:extLst>
              <a:ext uri="{FF2B5EF4-FFF2-40B4-BE49-F238E27FC236}">
                <a16:creationId xmlns:a16="http://schemas.microsoft.com/office/drawing/2014/main" id="{0896A49E-690B-49C4-986C-EBBA24016257}"/>
              </a:ext>
            </a:extLst>
          </p:cNvPr>
          <p:cNvSpPr/>
          <p:nvPr/>
        </p:nvSpPr>
        <p:spPr>
          <a:xfrm>
            <a:off x="512033" y="1204685"/>
            <a:ext cx="11163341" cy="4396619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40">
            <a:extLst>
              <a:ext uri="{FF2B5EF4-FFF2-40B4-BE49-F238E27FC236}">
                <a16:creationId xmlns:a16="http://schemas.microsoft.com/office/drawing/2014/main" id="{6C189522-383E-0947-8D20-79B9C540F27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992" y="3789410"/>
            <a:ext cx="693445" cy="693445"/>
          </a:xfrm>
          <a:prstGeom prst="rect">
            <a:avLst/>
          </a:prstGeom>
        </p:spPr>
      </p:pic>
      <p:pic>
        <p:nvPicPr>
          <p:cNvPr id="10" name="Imagen 10">
            <a:extLst>
              <a:ext uri="{FF2B5EF4-FFF2-40B4-BE49-F238E27FC236}">
                <a16:creationId xmlns:a16="http://schemas.microsoft.com/office/drawing/2014/main" id="{D0BB3743-A067-2541-8E7C-BC59BD0FB4C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492" y="3789410"/>
            <a:ext cx="563992" cy="563992"/>
          </a:xfrm>
          <a:prstGeom prst="rect">
            <a:avLst/>
          </a:prstGeom>
        </p:spPr>
      </p:pic>
      <p:pic>
        <p:nvPicPr>
          <p:cNvPr id="11" name="Imagen 16">
            <a:extLst>
              <a:ext uri="{FF2B5EF4-FFF2-40B4-BE49-F238E27FC236}">
                <a16:creationId xmlns:a16="http://schemas.microsoft.com/office/drawing/2014/main" id="{9D90B364-13F4-7A4E-A159-53E04C6DEDE4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768" y="2389229"/>
            <a:ext cx="563992" cy="563992"/>
          </a:xfrm>
          <a:prstGeom prst="rect">
            <a:avLst/>
          </a:prstGeom>
        </p:spPr>
      </p:pic>
      <p:pic>
        <p:nvPicPr>
          <p:cNvPr id="12" name="Imagen 18">
            <a:extLst>
              <a:ext uri="{FF2B5EF4-FFF2-40B4-BE49-F238E27FC236}">
                <a16:creationId xmlns:a16="http://schemas.microsoft.com/office/drawing/2014/main" id="{1A617B8E-9B74-4A43-8115-D99E5B66D26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132" y="2389229"/>
            <a:ext cx="662265" cy="662265"/>
          </a:xfrm>
          <a:prstGeom prst="rect">
            <a:avLst/>
          </a:prstGeom>
          <a:solidFill>
            <a:schemeClr val="lt1"/>
          </a:solidFill>
        </p:spPr>
      </p:pic>
      <p:sp>
        <p:nvSpPr>
          <p:cNvPr id="15" name="Text Box 51">
            <a:extLst>
              <a:ext uri="{FF2B5EF4-FFF2-40B4-BE49-F238E27FC236}">
                <a16:creationId xmlns:a16="http://schemas.microsoft.com/office/drawing/2014/main" id="{7E4A5345-BC3F-4F4A-A3B6-63B08D0E3E1C}"/>
              </a:ext>
            </a:extLst>
          </p:cNvPr>
          <p:cNvSpPr txBox="1"/>
          <p:nvPr/>
        </p:nvSpPr>
        <p:spPr>
          <a:xfrm>
            <a:off x="1431677" y="2389228"/>
            <a:ext cx="3446213" cy="82163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Cosas interesantes o notables</a:t>
            </a:r>
          </a:p>
          <a:p>
            <a:pPr algn="r">
              <a:lnSpc>
                <a:spcPct val="107000"/>
              </a:lnSpc>
            </a:pPr>
            <a:r>
              <a:rPr lang="es-MX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es lo más relevante de la propuesta, prototipo o producto final? </a:t>
            </a:r>
          </a:p>
        </p:txBody>
      </p:sp>
      <p:sp>
        <p:nvSpPr>
          <p:cNvPr id="16" name="Text Box 51">
            <a:extLst>
              <a:ext uri="{FF2B5EF4-FFF2-40B4-BE49-F238E27FC236}">
                <a16:creationId xmlns:a16="http://schemas.microsoft.com/office/drawing/2014/main" id="{8362DCDB-8AA6-BE4F-8344-645A6196FEA9}"/>
              </a:ext>
            </a:extLst>
          </p:cNvPr>
          <p:cNvSpPr txBox="1"/>
          <p:nvPr/>
        </p:nvSpPr>
        <p:spPr>
          <a:xfrm>
            <a:off x="6858122" y="2389228"/>
            <a:ext cx="2338207" cy="82163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Críticas constructivas</a:t>
            </a:r>
          </a:p>
          <a:p>
            <a:pPr>
              <a:lnSpc>
                <a:spcPct val="107000"/>
              </a:lnSpc>
            </a:pPr>
            <a:r>
              <a:rPr lang="es-MX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se puede mejorar?</a:t>
            </a:r>
          </a:p>
          <a:p>
            <a:pPr>
              <a:lnSpc>
                <a:spcPct val="107000"/>
              </a:lnSpc>
            </a:pPr>
            <a:r>
              <a:rPr lang="es-MX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se puede mejorar?</a:t>
            </a:r>
            <a:endParaRPr lang="es-MX" sz="13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51">
            <a:extLst>
              <a:ext uri="{FF2B5EF4-FFF2-40B4-BE49-F238E27FC236}">
                <a16:creationId xmlns:a16="http://schemas.microsoft.com/office/drawing/2014/main" id="{388A14D0-D285-B647-A165-A45CCE114265}"/>
              </a:ext>
            </a:extLst>
          </p:cNvPr>
          <p:cNvSpPr txBox="1"/>
          <p:nvPr/>
        </p:nvSpPr>
        <p:spPr>
          <a:xfrm>
            <a:off x="1888879" y="3789410"/>
            <a:ext cx="2908328" cy="8665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Dudas nuevas</a:t>
            </a:r>
          </a:p>
          <a:p>
            <a:pPr algn="r">
              <a:lnSpc>
                <a:spcPct val="107000"/>
              </a:lnSpc>
            </a:pPr>
            <a:r>
              <a:rPr lang="es-MX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preguntas nuevas se tienen a partir de la experiencia?</a:t>
            </a:r>
          </a:p>
        </p:txBody>
      </p:sp>
      <p:sp>
        <p:nvSpPr>
          <p:cNvPr id="19" name="Text Box 51">
            <a:extLst>
              <a:ext uri="{FF2B5EF4-FFF2-40B4-BE49-F238E27FC236}">
                <a16:creationId xmlns:a16="http://schemas.microsoft.com/office/drawing/2014/main" id="{B6E368B2-C807-A846-8C16-4B05FC7EEDFE}"/>
              </a:ext>
            </a:extLst>
          </p:cNvPr>
          <p:cNvSpPr txBox="1"/>
          <p:nvPr/>
        </p:nvSpPr>
        <p:spPr>
          <a:xfrm>
            <a:off x="6893982" y="3789410"/>
            <a:ext cx="2821554" cy="86653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Nuevas ideas</a:t>
            </a:r>
          </a:p>
          <a:p>
            <a:pPr>
              <a:lnSpc>
                <a:spcPct val="107000"/>
              </a:lnSpc>
            </a:pPr>
            <a:r>
              <a:rPr lang="es-MX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nuevas ideas se tienen con base en la experiencia o presentación?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8F843A-104D-9744-A6F5-D40FA3B6C60E}"/>
              </a:ext>
            </a:extLst>
          </p:cNvPr>
          <p:cNvCxnSpPr>
            <a:cxnSpLocks/>
          </p:cNvCxnSpPr>
          <p:nvPr/>
        </p:nvCxnSpPr>
        <p:spPr>
          <a:xfrm>
            <a:off x="5823256" y="1201202"/>
            <a:ext cx="0" cy="4428000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3C8DE53-FBCA-E34E-B7ED-EC18945E592A}"/>
              </a:ext>
            </a:extLst>
          </p:cNvPr>
          <p:cNvCxnSpPr>
            <a:cxnSpLocks/>
          </p:cNvCxnSpPr>
          <p:nvPr/>
        </p:nvCxnSpPr>
        <p:spPr>
          <a:xfrm flipH="1">
            <a:off x="512033" y="3434168"/>
            <a:ext cx="11163341" cy="0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6">
            <a:extLst>
              <a:ext uri="{FF2B5EF4-FFF2-40B4-BE49-F238E27FC236}">
                <a16:creationId xmlns:a16="http://schemas.microsoft.com/office/drawing/2014/main" id="{57A19A36-74BE-438B-EB6A-A16AE0FA2136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Organizar</a:t>
            </a:r>
            <a:r>
              <a:rPr lang="en-US" sz="1300" dirty="0">
                <a:solidFill>
                  <a:schemeClr val="tx1"/>
                </a:solidFill>
              </a:rPr>
              <a:t> los </a:t>
            </a:r>
            <a:r>
              <a:rPr lang="en-US" sz="1300" dirty="0" err="1">
                <a:solidFill>
                  <a:schemeClr val="tx1"/>
                </a:solidFill>
              </a:rPr>
              <a:t>comentarios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obtenidos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durante</a:t>
            </a:r>
            <a:r>
              <a:rPr lang="en-US" sz="1300" dirty="0">
                <a:solidFill>
                  <a:schemeClr val="tx1"/>
                </a:solidFill>
              </a:rPr>
              <a:t> un </a:t>
            </a:r>
            <a:r>
              <a:rPr lang="en-US" sz="1300" dirty="0" err="1">
                <a:solidFill>
                  <a:schemeClr val="tx1"/>
                </a:solidFill>
              </a:rPr>
              <a:t>proceso</a:t>
            </a:r>
            <a:r>
              <a:rPr lang="en-US" sz="1300" dirty="0">
                <a:solidFill>
                  <a:schemeClr val="tx1"/>
                </a:solidFill>
              </a:rPr>
              <a:t> de </a:t>
            </a:r>
            <a:r>
              <a:rPr lang="en-US" sz="1300" dirty="0" err="1">
                <a:solidFill>
                  <a:schemeClr val="tx1"/>
                </a:solidFill>
              </a:rPr>
              <a:t>retroalimentación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3" name="Rectángulo 7">
            <a:extLst>
              <a:ext uri="{FF2B5EF4-FFF2-40B4-BE49-F238E27FC236}">
                <a16:creationId xmlns:a16="http://schemas.microsoft.com/office/drawing/2014/main" id="{B41E8F69-BF83-4A6F-90EB-AAD959CDE394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 err="1">
                <a:solidFill>
                  <a:sysClr val="windowText" lastClr="000000"/>
                </a:solidFill>
              </a:rPr>
              <a:t>Malla</a:t>
            </a:r>
            <a:r>
              <a:rPr lang="en-US" sz="1400" dirty="0">
                <a:solidFill>
                  <a:sysClr val="windowText" lastClr="000000"/>
                </a:solidFill>
              </a:rPr>
              <a:t> </a:t>
            </a:r>
            <a:r>
              <a:rPr lang="en-US" sz="1400" dirty="0" err="1">
                <a:solidFill>
                  <a:sysClr val="windowText" lastClr="000000"/>
                </a:solidFill>
              </a:rPr>
              <a:t>receptora</a:t>
            </a:r>
            <a:endParaRPr lang="en-US" sz="1500" dirty="0">
              <a:solidFill>
                <a:sysClr val="windowText" lastClr="0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CF01A07-67FE-1145-8572-F9A648B576F5}"/>
              </a:ext>
            </a:extLst>
          </p:cNvPr>
          <p:cNvSpPr txBox="1"/>
          <p:nvPr/>
        </p:nvSpPr>
        <p:spPr>
          <a:xfrm>
            <a:off x="510871" y="67441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HOJA DE TRABAJO</a:t>
            </a:r>
          </a:p>
        </p:txBody>
      </p:sp>
    </p:spTree>
    <p:extLst>
      <p:ext uri="{BB962C8B-B14F-4D97-AF65-F5344CB8AC3E}">
        <p14:creationId xmlns:p14="http://schemas.microsoft.com/office/powerpoint/2010/main" val="2909404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5108</TotalTime>
  <Words>620</Words>
  <Application>Microsoft Office PowerPoint</Application>
  <PresentationFormat>Widescreen</PresentationFormat>
  <Paragraphs>65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Tema de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Rebeca González Polanco</dc:creator>
  <cp:lastModifiedBy>Laura Patricia Zepeda Orantes</cp:lastModifiedBy>
  <cp:revision>122</cp:revision>
  <cp:lastPrinted>2019-05-27T21:48:03Z</cp:lastPrinted>
  <dcterms:created xsi:type="dcterms:W3CDTF">2018-11-06T21:10:07Z</dcterms:created>
  <dcterms:modified xsi:type="dcterms:W3CDTF">2024-04-16T20:18:31Z</dcterms:modified>
</cp:coreProperties>
</file>