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6" r:id="rId3"/>
    <p:sldId id="30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Plantilla de trabajo" id="{B1366EC4-A4C0-4BDC-9EA5-9C4292985EC5}">
          <p14:sldIdLst>
            <p14:sldId id="306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348F1F-22FE-488E-BE4F-F21AE49DD232}" v="10" dt="2023-09-29T14:10:46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274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Marcador de fecha 3">
            <a:extLst>
              <a:ext uri="{FF2B5EF4-FFF2-40B4-BE49-F238E27FC236}">
                <a16:creationId xmlns:a16="http://schemas.microsoft.com/office/drawing/2014/main" id="{3E24836F-9EFB-12B5-56E7-A3C67B844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14" name="Marcador de pie de página 4">
            <a:extLst>
              <a:ext uri="{FF2B5EF4-FFF2-40B4-BE49-F238E27FC236}">
                <a16:creationId xmlns:a16="http://schemas.microsoft.com/office/drawing/2014/main" id="{5788E261-4528-C70F-0118-2F359AB53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Marcador de número de diapositiva 5">
            <a:extLst>
              <a:ext uri="{FF2B5EF4-FFF2-40B4-BE49-F238E27FC236}">
                <a16:creationId xmlns:a16="http://schemas.microsoft.com/office/drawing/2014/main" id="{04B34258-BA1E-69FB-DCD8-FC8A8B2E8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D1DB6C23-16FD-E8AF-4628-3E3DE765499C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9EB7F33B-CD1A-5FA8-7335-EBFEC963D51F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Mapa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empatía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1B96ECA0-90A6-9CD2-540F-98644138C031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Shape 99">
            <a:extLst>
              <a:ext uri="{FF2B5EF4-FFF2-40B4-BE49-F238E27FC236}">
                <a16:creationId xmlns:a16="http://schemas.microsoft.com/office/drawing/2014/main" id="{EDA81BFC-BE71-2260-AE7B-7C8B63483C8C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Straight Connector 34">
            <a:extLst>
              <a:ext uri="{FF2B5EF4-FFF2-40B4-BE49-F238E27FC236}">
                <a16:creationId xmlns:a16="http://schemas.microsoft.com/office/drawing/2014/main" id="{1FA2FF08-5613-7376-7DFC-0252119D0AD1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27FB4AC-A424-A0AE-615E-AC0BF9F1EBC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26441" y="1334230"/>
            <a:ext cx="6552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Recuerda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detona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necesidad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obtener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personas, es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decir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resolver.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Define la forma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utilizará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empatía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803275" lvl="1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empatía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utilizarse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momento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exacto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recaba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personas (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durante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entrevistas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grupos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enfoque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etc.) o bien,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después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haber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llevado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cabo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recopilación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personas. </a:t>
            </a:r>
          </a:p>
          <a:p>
            <a:pPr marL="803275" lvl="1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ser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usado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sola persona o bien entre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varias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personas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sean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partícipes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recabar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perfil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otras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personas.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Coloca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post it 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centro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mapa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descripción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persona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personas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quienes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recaba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incluir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datos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sociodoemográficos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trata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persona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particular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puedes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incluir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nombre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(real 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ficticio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).  Por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Jóvenes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hombres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mujeres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entre 18 y 21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años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asisten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la Universidad.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Comienza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poseas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o las personas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secciones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acuerdo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con las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preguntas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detonantes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que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incluyen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Coloca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idea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post it.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concluir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clasificación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información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se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recomienda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analizar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lo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recabado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, y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reflexionar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sobre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perfil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la o las personas, lo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cual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permitirá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tener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mejor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entendimiento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de sus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necesidades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principales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12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156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Post-its  </a:t>
            </a: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Marcadores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/Plumas</a:t>
            </a: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Cinta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adhesiva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lnSpc>
                <a:spcPct val="150000"/>
              </a:lnSpc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Plantilla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Malla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receptora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1 a 5 personas 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29051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recopilada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perfil</a:t>
            </a:r>
            <a:r>
              <a:rPr lang="en-US" sz="1300" dirty="0">
                <a:solidFill>
                  <a:schemeClr val="tx1"/>
                </a:solidFill>
              </a:rPr>
              <a:t> de las personas </a:t>
            </a:r>
            <a:r>
              <a:rPr lang="en-US" sz="1300" dirty="0" err="1">
                <a:solidFill>
                  <a:schemeClr val="tx1"/>
                </a:solidFill>
              </a:rPr>
              <a:t>usuarias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empatía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3">
            <a:extLst>
              <a:ext uri="{FF2B5EF4-FFF2-40B4-BE49-F238E27FC236}">
                <a16:creationId xmlns:a16="http://schemas.microsoft.com/office/drawing/2014/main" id="{6936A168-63F8-FC4E-2B22-611E5CE5D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95122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7" name="Picture 5">
            <a:extLst>
              <a:ext uri="{FF2B5EF4-FFF2-40B4-BE49-F238E27FC236}">
                <a16:creationId xmlns:a16="http://schemas.microsoft.com/office/drawing/2014/main" id="{63C45974-FD9E-6986-6B0C-7FB7224355A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97" y="5860156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a resolver.  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. Si </a:t>
            </a:r>
            <a:r>
              <a:rPr lang="en-US" sz="1300" dirty="0" err="1"/>
              <a:t>ya</a:t>
            </a:r>
            <a:r>
              <a:rPr lang="en-US" sz="1300" dirty="0"/>
              <a:t> </a:t>
            </a:r>
            <a:r>
              <a:rPr lang="en-US" sz="1300" dirty="0" err="1"/>
              <a:t>cuenta</a:t>
            </a:r>
            <a:r>
              <a:rPr lang="en-US" sz="1300" dirty="0"/>
              <a:t> con </a:t>
            </a:r>
            <a:r>
              <a:rPr lang="en-US" sz="1300" dirty="0" err="1"/>
              <a:t>información</a:t>
            </a:r>
            <a:r>
              <a:rPr lang="en-US" sz="1300" dirty="0"/>
              <a:t> de la o las personas a </a:t>
            </a:r>
            <a:r>
              <a:rPr lang="en-US" sz="1300" dirty="0" err="1"/>
              <a:t>analizar</a:t>
            </a:r>
            <a:r>
              <a:rPr lang="en-US" sz="1300" dirty="0"/>
              <a:t> </a:t>
            </a:r>
            <a:r>
              <a:rPr lang="en-US" sz="1300" dirty="0" err="1"/>
              <a:t>indique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materiales</a:t>
            </a:r>
            <a:r>
              <a:rPr lang="en-US" sz="1300" dirty="0"/>
              <a:t> se </a:t>
            </a:r>
            <a:r>
              <a:rPr lang="en-US" sz="1300" dirty="0" err="1"/>
              <a:t>tienen</a:t>
            </a:r>
            <a:r>
              <a:rPr lang="en-US" sz="1300" dirty="0"/>
              <a:t>, </a:t>
            </a:r>
            <a:r>
              <a:rPr lang="en-US" sz="1300" dirty="0" err="1"/>
              <a:t>por</a:t>
            </a:r>
            <a:r>
              <a:rPr lang="en-US" sz="1300" dirty="0"/>
              <a:t> </a:t>
            </a:r>
            <a:r>
              <a:rPr lang="en-US" sz="1300" dirty="0" err="1"/>
              <a:t>ejemplo</a:t>
            </a:r>
            <a:r>
              <a:rPr lang="en-US" sz="1300" dirty="0"/>
              <a:t>, </a:t>
            </a:r>
            <a:r>
              <a:rPr lang="en-US" sz="1300" dirty="0" err="1"/>
              <a:t>notas</a:t>
            </a:r>
            <a:r>
              <a:rPr lang="en-US" sz="1300" dirty="0"/>
              <a:t> de </a:t>
            </a:r>
            <a:r>
              <a:rPr lang="en-US" sz="1300" dirty="0" err="1"/>
              <a:t>entrevistas</a:t>
            </a:r>
            <a:r>
              <a:rPr lang="en-US" sz="1300" dirty="0"/>
              <a:t>, </a:t>
            </a:r>
            <a:r>
              <a:rPr lang="en-US" sz="1300" dirty="0" err="1"/>
              <a:t>resultados</a:t>
            </a:r>
            <a:r>
              <a:rPr lang="en-US" sz="1300" dirty="0"/>
              <a:t> de </a:t>
            </a:r>
            <a:r>
              <a:rPr lang="en-US" sz="1300" dirty="0" err="1"/>
              <a:t>encuestas</a:t>
            </a:r>
            <a:r>
              <a:rPr lang="en-US" sz="1300" dirty="0"/>
              <a:t>, </a:t>
            </a:r>
            <a:r>
              <a:rPr lang="en-US" sz="1300" dirty="0" err="1"/>
              <a:t>guías</a:t>
            </a:r>
            <a:r>
              <a:rPr lang="en-US" sz="1300" dirty="0"/>
              <a:t> de </a:t>
            </a:r>
            <a:r>
              <a:rPr lang="en-US" sz="1300" dirty="0" err="1"/>
              <a:t>observación</a:t>
            </a:r>
            <a:r>
              <a:rPr lang="en-US" sz="1300" dirty="0"/>
              <a:t> de </a:t>
            </a:r>
            <a:r>
              <a:rPr lang="en-US" sz="1300" dirty="0" err="1"/>
              <a:t>grupos</a:t>
            </a:r>
            <a:r>
              <a:rPr lang="en-US" sz="1300" dirty="0"/>
              <a:t> de </a:t>
            </a:r>
            <a:r>
              <a:rPr lang="en-US" sz="1300" dirty="0" err="1"/>
              <a:t>enfoque</a:t>
            </a:r>
            <a:r>
              <a:rPr lang="en-US" sz="1300" dirty="0"/>
              <a:t>, etc. 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. Si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mapa</a:t>
            </a:r>
            <a:r>
              <a:rPr lang="en-US" sz="1300" dirty="0"/>
              <a:t> de </a:t>
            </a:r>
            <a:r>
              <a:rPr lang="en-US" sz="1300" dirty="0" err="1"/>
              <a:t>empatía</a:t>
            </a:r>
            <a:r>
              <a:rPr lang="en-US" sz="1300" dirty="0"/>
              <a:t> se </a:t>
            </a:r>
            <a:r>
              <a:rPr lang="en-US" sz="1300" dirty="0" err="1"/>
              <a:t>utilizará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momento</a:t>
            </a:r>
            <a:r>
              <a:rPr lang="en-US" sz="1300" dirty="0"/>
              <a:t> </a:t>
            </a:r>
            <a:r>
              <a:rPr lang="en-US" sz="1300" dirty="0" err="1"/>
              <a:t>mismo</a:t>
            </a:r>
            <a:r>
              <a:rPr lang="en-US" sz="1300" dirty="0"/>
              <a:t> de la </a:t>
            </a:r>
            <a:r>
              <a:rPr lang="en-US" sz="1300" dirty="0" err="1"/>
              <a:t>recopilación</a:t>
            </a:r>
            <a:r>
              <a:rPr lang="en-US" sz="1300" dirty="0"/>
              <a:t> de </a:t>
            </a:r>
            <a:r>
              <a:rPr lang="en-US" sz="1300" dirty="0" err="1"/>
              <a:t>información</a:t>
            </a:r>
            <a:r>
              <a:rPr lang="en-US" sz="1300" dirty="0"/>
              <a:t> (</a:t>
            </a:r>
            <a:r>
              <a:rPr lang="en-US" sz="1300" dirty="0" err="1"/>
              <a:t>por</a:t>
            </a:r>
            <a:r>
              <a:rPr lang="en-US" sz="1300" dirty="0"/>
              <a:t> </a:t>
            </a:r>
            <a:r>
              <a:rPr lang="en-US" sz="1300" dirty="0" err="1"/>
              <a:t>ejemplo</a:t>
            </a:r>
            <a:r>
              <a:rPr lang="en-US" sz="1300" dirty="0"/>
              <a:t>, </a:t>
            </a:r>
            <a:r>
              <a:rPr lang="en-US" sz="1300" dirty="0" err="1"/>
              <a:t>durante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</a:t>
            </a:r>
            <a:r>
              <a:rPr lang="en-US" sz="1300" dirty="0" err="1"/>
              <a:t>entrevista</a:t>
            </a:r>
            <a:r>
              <a:rPr lang="en-US" sz="1300" dirty="0"/>
              <a:t>, </a:t>
            </a:r>
            <a:r>
              <a:rPr lang="en-US" sz="1300" dirty="0" err="1"/>
              <a:t>durante</a:t>
            </a:r>
            <a:r>
              <a:rPr lang="en-US" sz="1300" dirty="0"/>
              <a:t> un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enfoque</a:t>
            </a:r>
            <a:r>
              <a:rPr lang="en-US" sz="1300" dirty="0"/>
              <a:t>), </a:t>
            </a:r>
            <a:r>
              <a:rPr lang="en-US" sz="1300" dirty="0" err="1"/>
              <a:t>incluya</a:t>
            </a:r>
            <a:r>
              <a:rPr lang="en-US" sz="1300" dirty="0"/>
              <a:t> a la o las personas </a:t>
            </a:r>
            <a:r>
              <a:rPr lang="en-US" sz="1300" dirty="0" err="1"/>
              <a:t>sobre</a:t>
            </a:r>
            <a:r>
              <a:rPr lang="en-US" sz="1300" dirty="0"/>
              <a:t> </a:t>
            </a:r>
            <a:r>
              <a:rPr lang="en-US" sz="1300" dirty="0" err="1"/>
              <a:t>quienes</a:t>
            </a:r>
            <a:r>
              <a:rPr lang="en-US" sz="1300" dirty="0"/>
              <a:t> se </a:t>
            </a:r>
            <a:r>
              <a:rPr lang="en-US" sz="1300" dirty="0" err="1"/>
              <a:t>hará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perfileo</a:t>
            </a:r>
            <a:r>
              <a:rPr lang="en-US" sz="1300" dirty="0"/>
              <a:t>.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clasificación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manera</a:t>
            </a:r>
            <a:r>
              <a:rPr lang="en-US" sz="1300" dirty="0"/>
              <a:t> </a:t>
            </a:r>
            <a:r>
              <a:rPr lang="en-US" sz="1300" dirty="0" err="1"/>
              <a:t>en</a:t>
            </a:r>
            <a:r>
              <a:rPr lang="en-US" sz="1300" dirty="0"/>
              <a:t> que </a:t>
            </a:r>
            <a:r>
              <a:rPr lang="en-US" sz="1300" dirty="0" err="1"/>
              <a:t>llevará</a:t>
            </a:r>
            <a:r>
              <a:rPr lang="en-US" sz="1300" dirty="0"/>
              <a:t> a </a:t>
            </a:r>
            <a:r>
              <a:rPr lang="en-US" sz="1300" dirty="0" err="1"/>
              <a:t>cabo</a:t>
            </a:r>
            <a:r>
              <a:rPr lang="en-US" sz="1300" dirty="0"/>
              <a:t> la </a:t>
            </a:r>
            <a:r>
              <a:rPr lang="en-US" sz="1300" dirty="0" err="1"/>
              <a:t>clasificación</a:t>
            </a:r>
            <a:r>
              <a:rPr lang="en-US" sz="1300" dirty="0"/>
              <a:t> de la </a:t>
            </a:r>
            <a:r>
              <a:rPr lang="en-US" sz="1300" dirty="0" err="1"/>
              <a:t>información</a:t>
            </a:r>
            <a:r>
              <a:rPr lang="en-US" sz="1300" dirty="0"/>
              <a:t>, </a:t>
            </a:r>
            <a:r>
              <a:rPr lang="en-US" sz="1300" dirty="0" err="1"/>
              <a:t>si</a:t>
            </a:r>
            <a:r>
              <a:rPr lang="en-US" sz="1300" dirty="0"/>
              <a:t> se </a:t>
            </a:r>
            <a:r>
              <a:rPr lang="en-US" sz="1300" dirty="0" err="1"/>
              <a:t>hará</a:t>
            </a:r>
            <a:r>
              <a:rPr lang="en-US" sz="1300" dirty="0"/>
              <a:t> de </a:t>
            </a:r>
            <a:r>
              <a:rPr lang="en-US" sz="1300" dirty="0" err="1"/>
              <a:t>manera</a:t>
            </a:r>
            <a:r>
              <a:rPr lang="en-US" sz="1300" dirty="0"/>
              <a:t> individual,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participarán</a:t>
            </a:r>
            <a:r>
              <a:rPr lang="en-US" sz="1300" dirty="0"/>
              <a:t> </a:t>
            </a:r>
            <a:r>
              <a:rPr lang="en-US" sz="1300" dirty="0" err="1"/>
              <a:t>varias</a:t>
            </a:r>
            <a:r>
              <a:rPr lang="en-US" sz="1300" dirty="0"/>
              <a:t> personas, etc.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-  ORGANIZADOR(A)  </a:t>
            </a:r>
          </a:p>
        </p:txBody>
      </p:sp>
      <p:sp>
        <p:nvSpPr>
          <p:cNvPr id="14" name="Rectángulo 6">
            <a:extLst>
              <a:ext uri="{FF2B5EF4-FFF2-40B4-BE49-F238E27FC236}">
                <a16:creationId xmlns:a16="http://schemas.microsoft.com/office/drawing/2014/main" id="{E8BC4C6D-A874-8B18-3B4C-42C4ED0ED27D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recopilada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perfil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usuarios</a:t>
            </a:r>
            <a:r>
              <a:rPr lang="en-US" sz="1300" dirty="0">
                <a:solidFill>
                  <a:schemeClr val="tx1"/>
                </a:solidFill>
              </a:rPr>
              <a:t>(as).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15" name="Rectángulo 7">
            <a:extLst>
              <a:ext uri="{FF2B5EF4-FFF2-40B4-BE49-F238E27FC236}">
                <a16:creationId xmlns:a16="http://schemas.microsoft.com/office/drawing/2014/main" id="{6FD279C0-FA74-A21F-5074-680D3053F632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empatía</a:t>
            </a:r>
            <a:endParaRPr lang="en-US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ángulo 10">
            <a:extLst>
              <a:ext uri="{FF2B5EF4-FFF2-40B4-BE49-F238E27FC236}">
                <a16:creationId xmlns:a16="http://schemas.microsoft.com/office/drawing/2014/main" id="{F6C84759-1558-444E-9570-B885153DC1A6}"/>
              </a:ext>
            </a:extLst>
          </p:cNvPr>
          <p:cNvSpPr/>
          <p:nvPr/>
        </p:nvSpPr>
        <p:spPr>
          <a:xfrm>
            <a:off x="512033" y="1253095"/>
            <a:ext cx="11165610" cy="4351809"/>
          </a:xfrm>
          <a:prstGeom prst="rect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ector recto 21">
            <a:extLst>
              <a:ext uri="{FF2B5EF4-FFF2-40B4-BE49-F238E27FC236}">
                <a16:creationId xmlns:a16="http://schemas.microsoft.com/office/drawing/2014/main" id="{92BA079D-372E-414B-AEDB-39F3002FFFD6}"/>
              </a:ext>
            </a:extLst>
          </p:cNvPr>
          <p:cNvCxnSpPr>
            <a:cxnSpLocks/>
          </p:cNvCxnSpPr>
          <p:nvPr/>
        </p:nvCxnSpPr>
        <p:spPr>
          <a:xfrm>
            <a:off x="512032" y="1284268"/>
            <a:ext cx="11165610" cy="4320636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72">
            <a:extLst>
              <a:ext uri="{FF2B5EF4-FFF2-40B4-BE49-F238E27FC236}">
                <a16:creationId xmlns:a16="http://schemas.microsoft.com/office/drawing/2014/main" id="{B36E0CE9-0E71-2848-A9FF-AD993A5F4F3F}"/>
              </a:ext>
            </a:extLst>
          </p:cNvPr>
          <p:cNvCxnSpPr>
            <a:cxnSpLocks/>
          </p:cNvCxnSpPr>
          <p:nvPr/>
        </p:nvCxnSpPr>
        <p:spPr>
          <a:xfrm flipH="1">
            <a:off x="512032" y="1284268"/>
            <a:ext cx="11165612" cy="4320636"/>
          </a:xfrm>
          <a:prstGeom prst="line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46">
            <a:extLst>
              <a:ext uri="{FF2B5EF4-FFF2-40B4-BE49-F238E27FC236}">
                <a16:creationId xmlns:a16="http://schemas.microsoft.com/office/drawing/2014/main" id="{8F1D9D3F-2E0C-D84F-8D2A-3CFEBD673218}"/>
              </a:ext>
            </a:extLst>
          </p:cNvPr>
          <p:cNvSpPr txBox="1"/>
          <p:nvPr/>
        </p:nvSpPr>
        <p:spPr>
          <a:xfrm>
            <a:off x="3944367" y="1200289"/>
            <a:ext cx="4326678" cy="7371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Piensa / Siente</a:t>
            </a:r>
            <a:endParaRPr lang="es-MX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 Box 51">
            <a:extLst>
              <a:ext uri="{FF2B5EF4-FFF2-40B4-BE49-F238E27FC236}">
                <a16:creationId xmlns:a16="http://schemas.microsoft.com/office/drawing/2014/main" id="{F2C76244-2F8A-7C43-9C10-B2588A57F947}"/>
              </a:ext>
            </a:extLst>
          </p:cNvPr>
          <p:cNvSpPr txBox="1"/>
          <p:nvPr/>
        </p:nvSpPr>
        <p:spPr>
          <a:xfrm>
            <a:off x="1454525" y="3030141"/>
            <a:ext cx="3434142" cy="84697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Escucha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escucha de familiares amigos, medios, líderes de opinión u otras influencias posibles?</a:t>
            </a:r>
          </a:p>
        </p:txBody>
      </p:sp>
      <p:sp>
        <p:nvSpPr>
          <p:cNvPr id="29" name="Text Box 54">
            <a:extLst>
              <a:ext uri="{FF2B5EF4-FFF2-40B4-BE49-F238E27FC236}">
                <a16:creationId xmlns:a16="http://schemas.microsoft.com/office/drawing/2014/main" id="{77FF6E94-7991-D241-B009-25737F807F23}"/>
              </a:ext>
            </a:extLst>
          </p:cNvPr>
          <p:cNvSpPr txBox="1"/>
          <p:nvPr/>
        </p:nvSpPr>
        <p:spPr>
          <a:xfrm>
            <a:off x="3226258" y="1943364"/>
            <a:ext cx="5737157" cy="73716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pasa por su mente al pensar en un producto como el que se busca innovar?</a:t>
            </a:r>
          </a:p>
          <a:p>
            <a:pPr algn="ctr">
              <a:lnSpc>
                <a:spcPct val="107000"/>
              </a:lnSpc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se siente con la experiencia?</a:t>
            </a:r>
          </a:p>
          <a:p>
            <a:pPr algn="ctr">
              <a:lnSpc>
                <a:spcPct val="107000"/>
              </a:lnSpc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¿En qué piensa de manera cotidiana?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30" name="Text Box 50">
            <a:extLst>
              <a:ext uri="{FF2B5EF4-FFF2-40B4-BE49-F238E27FC236}">
                <a16:creationId xmlns:a16="http://schemas.microsoft.com/office/drawing/2014/main" id="{DEC1D2C4-0E8E-9C41-9F42-A72E358602B3}"/>
              </a:ext>
            </a:extLst>
          </p:cNvPr>
          <p:cNvSpPr txBox="1"/>
          <p:nvPr/>
        </p:nvSpPr>
        <p:spPr>
          <a:xfrm>
            <a:off x="7302382" y="3030141"/>
            <a:ext cx="3831414" cy="81914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</a:t>
            </a:r>
          </a:p>
          <a:p>
            <a:pPr>
              <a:lnSpc>
                <a:spcPct val="107000"/>
              </a:lnSpc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cosas o lugares influyen en nuestro usuario?  </a:t>
            </a:r>
          </a:p>
          <a:p>
            <a:pPr>
              <a:lnSpc>
                <a:spcPct val="107000"/>
              </a:lnSpc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competidores posibles ha visto? </a:t>
            </a:r>
          </a:p>
        </p:txBody>
      </p:sp>
      <p:sp>
        <p:nvSpPr>
          <p:cNvPr id="32" name="Text Box 57">
            <a:extLst>
              <a:ext uri="{FF2B5EF4-FFF2-40B4-BE49-F238E27FC236}">
                <a16:creationId xmlns:a16="http://schemas.microsoft.com/office/drawing/2014/main" id="{E4DF6B02-F527-A94D-8E26-47F110127A95}"/>
              </a:ext>
            </a:extLst>
          </p:cNvPr>
          <p:cNvSpPr txBox="1"/>
          <p:nvPr/>
        </p:nvSpPr>
        <p:spPr>
          <a:xfrm>
            <a:off x="2664332" y="4641757"/>
            <a:ext cx="3434141" cy="84697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Pain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¿Cuáles son las preocupaciones, frustraciones u obstáculos que enfrenta el usuario?</a:t>
            </a:r>
            <a:endParaRPr lang="es-MX" sz="11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59">
            <a:extLst>
              <a:ext uri="{FF2B5EF4-FFF2-40B4-BE49-F238E27FC236}">
                <a16:creationId xmlns:a16="http://schemas.microsoft.com/office/drawing/2014/main" id="{8CCB8F4D-8F9F-5A44-AF7C-65AEA2CC2DA5}"/>
              </a:ext>
            </a:extLst>
          </p:cNvPr>
          <p:cNvSpPr txBox="1"/>
          <p:nvPr/>
        </p:nvSpPr>
        <p:spPr>
          <a:xfrm>
            <a:off x="6152338" y="4642195"/>
            <a:ext cx="3831414" cy="88734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Gain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¿Qué espera obtener nuestro usuario? ¿Qué le gustaría de una solución? </a:t>
            </a:r>
            <a:r>
              <a:rPr lang="en-US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sz="1300" dirty="0" err="1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 </a:t>
            </a:r>
            <a:r>
              <a:rPr lang="en-US" sz="1300" dirty="0" err="1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gustaría</a:t>
            </a:r>
            <a:r>
              <a:rPr lang="en-US" sz="13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6" name="Conector recto 85">
            <a:extLst>
              <a:ext uri="{FF2B5EF4-FFF2-40B4-BE49-F238E27FC236}">
                <a16:creationId xmlns:a16="http://schemas.microsoft.com/office/drawing/2014/main" id="{0F98435A-1CF5-6E49-B30C-5A6E32F38C69}"/>
              </a:ext>
            </a:extLst>
          </p:cNvPr>
          <p:cNvCxnSpPr>
            <a:cxnSpLocks/>
          </p:cNvCxnSpPr>
          <p:nvPr/>
        </p:nvCxnSpPr>
        <p:spPr>
          <a:xfrm flipH="1">
            <a:off x="6107706" y="4516624"/>
            <a:ext cx="1" cy="108828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ipse 25">
            <a:extLst>
              <a:ext uri="{FF2B5EF4-FFF2-40B4-BE49-F238E27FC236}">
                <a16:creationId xmlns:a16="http://schemas.microsoft.com/office/drawing/2014/main" id="{BFD68ADC-01C4-DC4C-99E8-ED4179931275}"/>
              </a:ext>
            </a:extLst>
          </p:cNvPr>
          <p:cNvSpPr/>
          <p:nvPr/>
        </p:nvSpPr>
        <p:spPr>
          <a:xfrm>
            <a:off x="5097311" y="2576715"/>
            <a:ext cx="1995054" cy="1898073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 Box 59">
            <a:extLst>
              <a:ext uri="{FF2B5EF4-FFF2-40B4-BE49-F238E27FC236}">
                <a16:creationId xmlns:a16="http://schemas.microsoft.com/office/drawing/2014/main" id="{F1D1D547-BAAF-804F-B8F2-5C66338A92D4}"/>
              </a:ext>
            </a:extLst>
          </p:cNvPr>
          <p:cNvSpPr txBox="1"/>
          <p:nvPr/>
        </p:nvSpPr>
        <p:spPr>
          <a:xfrm>
            <a:off x="5223936" y="3558870"/>
            <a:ext cx="1741805" cy="4191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Usuario(s)</a:t>
            </a:r>
            <a:endParaRPr lang="es-MX" sz="900" dirty="0">
              <a:solidFill>
                <a:srgbClr val="0074C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55">
            <a:extLst>
              <a:ext uri="{FF2B5EF4-FFF2-40B4-BE49-F238E27FC236}">
                <a16:creationId xmlns:a16="http://schemas.microsoft.com/office/drawing/2014/main" id="{CC89AC63-CB1B-774D-803B-84688C9CE538}"/>
              </a:ext>
            </a:extLst>
          </p:cNvPr>
          <p:cNvSpPr txBox="1"/>
          <p:nvPr/>
        </p:nvSpPr>
        <p:spPr>
          <a:xfrm>
            <a:off x="5166436" y="3787785"/>
            <a:ext cx="1856805" cy="6915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solidFill>
                  <a:srgbClr val="7F808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¿quién y cómo es o son la(s)  persona(s)?</a:t>
            </a:r>
          </a:p>
        </p:txBody>
      </p:sp>
      <p:pic>
        <p:nvPicPr>
          <p:cNvPr id="40" name="Imagen 92">
            <a:extLst>
              <a:ext uri="{FF2B5EF4-FFF2-40B4-BE49-F238E27FC236}">
                <a16:creationId xmlns:a16="http://schemas.microsoft.com/office/drawing/2014/main" id="{3F8109C4-060B-904A-9D47-9DAF7F5F4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507" y="2768396"/>
            <a:ext cx="828662" cy="828662"/>
          </a:xfrm>
          <a:prstGeom prst="rect">
            <a:avLst/>
          </a:prstGeom>
        </p:spPr>
      </p:pic>
      <p:sp>
        <p:nvSpPr>
          <p:cNvPr id="2" name="Rectángulo 6">
            <a:extLst>
              <a:ext uri="{FF2B5EF4-FFF2-40B4-BE49-F238E27FC236}">
                <a16:creationId xmlns:a16="http://schemas.microsoft.com/office/drawing/2014/main" id="{DCD9B7C3-B16E-64AC-9693-E5F23737C456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Organizar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información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recopilada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sobre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el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perfil</a:t>
            </a:r>
            <a:r>
              <a:rPr lang="en-US" sz="1300" dirty="0">
                <a:solidFill>
                  <a:schemeClr val="tx1"/>
                </a:solidFill>
              </a:rPr>
              <a:t> de </a:t>
            </a:r>
            <a:r>
              <a:rPr lang="en-US" sz="1300" dirty="0" err="1">
                <a:solidFill>
                  <a:schemeClr val="tx1"/>
                </a:solidFill>
              </a:rPr>
              <a:t>usuarios</a:t>
            </a:r>
            <a:r>
              <a:rPr lang="en-US" sz="1300" dirty="0">
                <a:solidFill>
                  <a:schemeClr val="tx1"/>
                </a:solidFill>
              </a:rPr>
              <a:t>(as).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F6B5DE4C-F1BA-1926-DEAF-22BB1B5B83AE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 err="1">
                <a:solidFill>
                  <a:schemeClr val="tx1"/>
                </a:solidFill>
              </a:rPr>
              <a:t>Mapa</a:t>
            </a:r>
            <a:r>
              <a:rPr lang="en-US" sz="1400" dirty="0">
                <a:solidFill>
                  <a:schemeClr val="tx1"/>
                </a:solidFill>
              </a:rPr>
              <a:t> de </a:t>
            </a:r>
            <a:r>
              <a:rPr lang="en-US" sz="1400" dirty="0" err="1">
                <a:solidFill>
                  <a:schemeClr val="tx1"/>
                </a:solidFill>
              </a:rPr>
              <a:t>empatía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2B077B5-C529-7621-7F8C-62B8B8E62519}"/>
              </a:ext>
            </a:extLst>
          </p:cNvPr>
          <p:cNvSpPr txBox="1"/>
          <p:nvPr/>
        </p:nvSpPr>
        <p:spPr>
          <a:xfrm>
            <a:off x="3060956" y="703471"/>
            <a:ext cx="60935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000" b="1" dirty="0">
                <a:solidFill>
                  <a:srgbClr val="0074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¿Cómo es nuestro(a) usuario(a)?</a:t>
            </a:r>
          </a:p>
        </p:txBody>
      </p:sp>
    </p:spTree>
    <p:extLst>
      <p:ext uri="{BB962C8B-B14F-4D97-AF65-F5344CB8AC3E}">
        <p14:creationId xmlns:p14="http://schemas.microsoft.com/office/powerpoint/2010/main" val="2909404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4467</TotalTime>
  <Words>743</Words>
  <Application>Microsoft Office PowerPoint</Application>
  <PresentationFormat>Widescreen</PresentationFormat>
  <Paragraphs>72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125</cp:revision>
  <cp:lastPrinted>2019-05-27T21:48:03Z</cp:lastPrinted>
  <dcterms:created xsi:type="dcterms:W3CDTF">2018-11-06T21:10:07Z</dcterms:created>
  <dcterms:modified xsi:type="dcterms:W3CDTF">2024-04-16T20:19:14Z</dcterms:modified>
</cp:coreProperties>
</file>